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502044" r:id="rId4"/>
    <p:sldMasterId id="2147502350" r:id="rId5"/>
    <p:sldMasterId id="2147502415" r:id="rId6"/>
    <p:sldMasterId id="2147502421" r:id="rId7"/>
    <p:sldMasterId id="2147483660" r:id="rId8"/>
  </p:sldMasterIdLst>
  <p:notesMasterIdLst>
    <p:notesMasterId r:id="rId30"/>
  </p:notesMasterIdLst>
  <p:sldIdLst>
    <p:sldId id="269" r:id="rId9"/>
    <p:sldId id="2147481046" r:id="rId10"/>
    <p:sldId id="339" r:id="rId11"/>
    <p:sldId id="260" r:id="rId12"/>
    <p:sldId id="259" r:id="rId13"/>
    <p:sldId id="256" r:id="rId14"/>
    <p:sldId id="2147483646" r:id="rId15"/>
    <p:sldId id="2147483578" r:id="rId16"/>
    <p:sldId id="289" r:id="rId17"/>
    <p:sldId id="344" r:id="rId18"/>
    <p:sldId id="273" r:id="rId19"/>
    <p:sldId id="265" r:id="rId20"/>
    <p:sldId id="2147483645" r:id="rId21"/>
    <p:sldId id="258" r:id="rId22"/>
    <p:sldId id="311" r:id="rId23"/>
    <p:sldId id="297" r:id="rId24"/>
    <p:sldId id="272" r:id="rId25"/>
    <p:sldId id="267" r:id="rId26"/>
    <p:sldId id="2147481137" r:id="rId27"/>
    <p:sldId id="315" r:id="rId28"/>
    <p:sldId id="30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Section" id="{066C38E0-E1AD-4247-A468-D52889E7C82A}">
          <p14:sldIdLst>
            <p14:sldId id="269"/>
            <p14:sldId id="2147481046"/>
            <p14:sldId id="339"/>
            <p14:sldId id="260"/>
            <p14:sldId id="259"/>
            <p14:sldId id="256"/>
            <p14:sldId id="2147483646"/>
            <p14:sldId id="2147483578"/>
            <p14:sldId id="289"/>
            <p14:sldId id="344"/>
            <p14:sldId id="273"/>
            <p14:sldId id="265"/>
            <p14:sldId id="2147483645"/>
            <p14:sldId id="258"/>
            <p14:sldId id="311"/>
            <p14:sldId id="297"/>
            <p14:sldId id="272"/>
            <p14:sldId id="267"/>
            <p14:sldId id="2147481137"/>
          </p14:sldIdLst>
        </p14:section>
        <p14:section name="Optional slides" id="{563570CD-AEA6-4F60-A0D9-9FADF5F3F852}">
          <p14:sldIdLst>
            <p14:sldId id="315"/>
            <p14:sldId id="30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BE1701-FF0E-A7ED-C65E-8A42693E628A}" name="Marek Lutz" initials="ML" userId="S::mareklutz@microsoft.com::1a061155-624b-4a0f-b54a-b8b8b785e3b8" providerId="AD"/>
  <p188:author id="{8FF5CC09-31CB-7252-F455-D3EC6EE4F2BF}" name="Ricardo Duncan" initials="RD" userId="S::riduncan@microsoft.com::ae96d930-c079-4b2a-8d64-3f214ef1bfe5" providerId="AD"/>
  <p188:author id="{F9370B0B-8687-F870-10F3-3870BCC05A5F}" name="Dustin Somers (Spur Reply LLC)" initials="DS" userId="S::v-dsomers@microsoft.com::86e1d8c3-10d3-4438-aff9-d572059505d7" providerId="AD"/>
  <p188:author id="{E3880510-6EE0-5F88-0959-6754308E4B16}" name="Kassi Coronado" initials="KC" userId="S::kassic@agconsultingpartners.com::b985c237-c5c3-4aa8-a396-019375308a46" providerId="AD"/>
  <p188:author id="{B030DC19-90BB-4F1E-0062-4F35FA699C44}" name="Clinton Bowman" initials="CB" userId="S::clbowman@microsoft.com::d576ffc9-78b1-4b8c-825c-b98cae748c41" providerId="AD"/>
  <p188:author id="{12A9CA35-5BD9-906F-9458-88E8AA7FD7E5}" name="Seth Patton" initials="SP" userId="S::sethpat@microsoft.com::2b5c901c-bc63-4a16-b9d6-95b2fe7e48a1" providerId="AD"/>
  <p188:author id="{D49AC553-F849-936B-BE1B-9E45D65BB2D7}" name="Eric Twelker (Lions and Tigers)" initials="ET" userId="S::v-ertwelker@microsoft.com::ec4cc46b-c5e9-468e-99b9-acd6f8b48ad4" providerId="AD"/>
  <p188:author id="{8CCDF05C-9913-2C10-7BD5-0DD63B55DE99}" name="Vid Chari" initials="VC" userId="S::vichari@microsoft.com::9217d3af-3a1e-4c18-ba25-206cd1ddbcfa" providerId="AD"/>
  <p188:author id="{72FF6060-20D9-799C-1A85-39F6673B2F44}" name="Diana Chaykun" initials="DC" userId="S::dchaykun@microsoft.com::272b4509-0fb8-48c0-9712-2a9b95b9f38f" providerId="AD"/>
  <p188:author id="{D6F26963-7D31-7E94-BDCA-0053EED9EF82}" name="Leslie Overland" initials="LO" userId="S::leoverla@microsoft.com::f3978a41-ce7f-4ee8-a07a-b9255d9fc7c0" providerId="AD"/>
  <p188:author id="{B1EEF766-14B0-E5FA-7228-3D866657E3B3}" name="Rachel Silvers (SILVERS RACHEL A)" initials="RA" userId="S::v-rasilvers@microsoft.com::fd4443a7-43f4-4d6f-a8da-815572bf0484" providerId="AD"/>
  <p188:author id="{99BBDF87-CB8C-E633-7CD9-5F29F5403DA5}" name="Nammi Nadella" initials="NN" userId="S::nanadell@microsoft.com::c75da436-97fe-49ef-9a65-483e05424d76" providerId="AD"/>
  <p188:author id="{C1F40E9B-EFB9-D546-D379-ECAEE9DD1FBE}" name="Kassi Coronado (AG Consulting Partners Inc)" initials="" userId="S::v-kacoronado@microsoft.com::622e6e87-e7ee-41ec-a296-92b76be245d0" providerId="AD"/>
  <p188:author id="{B5FFE5A1-7F1B-1E38-E5D7-9639430D07B3}" name="Karen Rio (FREEMIND SEATTLE LLC)" initials="KR" userId="S::v-riokaren@microsoft.com::9de00d08-001b-4f19-857a-9b8709403066" providerId="AD"/>
  <p188:author id="{4D744BA7-0B26-C3EA-E49B-D876B09B6E86}" name="Bryony Wolf" initials="BW" userId="S::brwolf@microsoft.com::78cfe9c3-700f-40fc-b779-d4321f1c8c6c" providerId="AD"/>
  <p188:author id="{AB340EB9-7093-9C0A-B348-288E7A269837}" name="Diana Hoffman" initials="DH" userId="S::dianahoffman@microsoft.com::272b4509-0fb8-48c0-9712-2a9b95b9f38f" providerId="AD"/>
  <p188:author id="{544753C0-C2AD-4680-21F9-7EFD8D36066E}" name="Shruti Shukla" initials="SS" userId="S::shrsh@microsoft.com::d78ce335-7164-4685-8c09-376766f7d976" providerId="AD"/>
  <p188:author id="{C6818BD3-5245-6983-3947-8485DDE35E42}" name="Ashley Curtin (AG Consulting Partners Inc)" initials="AC" userId="S::v-acurtin@microsoft.com::45638e1d-88ae-42ff-88f5-cbcae6df8c5b" providerId="AD"/>
  <p188:author id="{53EA0BDC-B52F-A3D6-6B68-A7D3F578968E}" name="Eric McChesney" initials="" userId="S::ermcches@microsoft.com::c636dba5-5adb-4bce-b05d-5a84b5e5940a" providerId="AD"/>
  <p188:author id="{D5D04FF1-2B11-5273-869D-EC7FC0AD890D}" name="Alina Fu" initials="AF" userId="S::alinafu@microsoft.com::ce883d43-8f8a-4aa6-bbd9-1e74335f69c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5E9ED"/>
    <a:srgbClr val="0078D4"/>
    <a:srgbClr val="C03BC4"/>
    <a:srgbClr val="D69DFF"/>
    <a:srgbClr val="742673"/>
    <a:srgbClr val="8CEA70"/>
    <a:srgbClr val="F5364C"/>
    <a:srgbClr val="8660C5"/>
    <a:srgbClr val="FF5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15C20A-5E57-55B3-B935-54C88730D9FB}" v="122" dt="2025-07-09T22:05:05.114"/>
    <p1510:client id="{3E81BCDC-27D9-487B-97BD-EF09248FFF97}" v="6" dt="2025-07-09T21:34:35.518"/>
    <p1510:client id="{87C19E4F-1AA1-4FAB-9856-84DE3DBA997E}" v="240" dt="2025-07-10T17:22:05.824"/>
    <p1510:client id="{AF19DE33-92F4-4A31-B5B8-3D45D070AA83}" v="2" dt="2025-07-10T17:20:09.665"/>
    <p1510:client id="{E6CDDDBC-8F78-4EB3-B086-7C4F7F07376F}" v="158" dt="2025-07-10T17:34:44.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microsoft.com/office/2018/10/relationships/authors" Targe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Master" Target="slideMasters/slideMaster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_103_DE49AB24.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29_EFFBBD3C.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_110_1C5F916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gradFill>
              <a:gsLst>
                <a:gs pos="29000">
                  <a:srgbClr val="0078D4"/>
                </a:gs>
                <a:gs pos="100000">
                  <a:srgbClr val="C73ECC"/>
                </a:gs>
              </a:gsLst>
              <a:lin ang="0" scaled="1"/>
            </a:gradFill>
            <a:ln>
              <a:noFill/>
            </a:ln>
          </c:spPr>
          <c:dPt>
            <c:idx val="0"/>
            <c:bubble3D val="0"/>
            <c:spPr>
              <a:gradFill>
                <a:gsLst>
                  <a:gs pos="29000">
                    <a:srgbClr val="0078D4"/>
                  </a:gs>
                  <a:gs pos="100000">
                    <a:srgbClr val="C73ECC"/>
                  </a:gs>
                </a:gsLst>
                <a:lin ang="0" scaled="1"/>
              </a:gradFill>
              <a:ln w="19050">
                <a:noFill/>
              </a:ln>
              <a:effectLst/>
            </c:spPr>
            <c:extLst>
              <c:ext xmlns:c16="http://schemas.microsoft.com/office/drawing/2014/chart" uri="{C3380CC4-5D6E-409C-BE32-E72D297353CC}">
                <c16:uniqueId val="{00000001-2C1F-EF41-9491-E5913D93FE8A}"/>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2C1F-EF41-9491-E5913D93FE8A}"/>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C1F-EF41-9491-E5913D93FE8A}"/>
            </c:ext>
          </c:extLst>
        </c:ser>
        <c:dLbls>
          <c:showLegendKey val="0"/>
          <c:showVal val="0"/>
          <c:showCatName val="0"/>
          <c:showSerName val="0"/>
          <c:showPercent val="0"/>
          <c:showBubbleSize val="0"/>
          <c:showLeaderLines val="1"/>
        </c:dLbls>
        <c:firstSliceAng val="0"/>
        <c:holeSize val="87"/>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gradFill>
              <a:gsLst>
                <a:gs pos="29000">
                  <a:srgbClr val="0078D4"/>
                </a:gs>
                <a:gs pos="100000">
                  <a:srgbClr val="C73ECC"/>
                </a:gs>
              </a:gsLst>
              <a:lin ang="0" scaled="1"/>
            </a:gradFill>
            <a:ln>
              <a:noFill/>
            </a:ln>
          </c:spPr>
          <c:dPt>
            <c:idx val="0"/>
            <c:bubble3D val="0"/>
            <c:spPr>
              <a:gradFill>
                <a:gsLst>
                  <a:gs pos="29000">
                    <a:srgbClr val="0078D4"/>
                  </a:gs>
                  <a:gs pos="100000">
                    <a:srgbClr val="C73ECC"/>
                  </a:gs>
                </a:gsLst>
                <a:lin ang="0" scaled="1"/>
              </a:gradFill>
              <a:ln w="19050">
                <a:noFill/>
              </a:ln>
              <a:effectLst/>
            </c:spPr>
            <c:extLst>
              <c:ext xmlns:c16="http://schemas.microsoft.com/office/drawing/2014/chart" uri="{C3380CC4-5D6E-409C-BE32-E72D297353CC}">
                <c16:uniqueId val="{00000001-7F2A-4134-BBA2-AA60A26589CA}"/>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7F2A-4134-BBA2-AA60A26589CA}"/>
              </c:ext>
            </c:extLst>
          </c:dPt>
          <c:cat>
            <c:strRef>
              <c:f>Sheet1!$A$2:$A$3</c:f>
              <c:strCache>
                <c:ptCount val="2"/>
                <c:pt idx="0">
                  <c:v>1st Qtr</c:v>
                </c:pt>
                <c:pt idx="1">
                  <c:v>2nd Qtr</c:v>
                </c:pt>
              </c:strCache>
            </c:strRef>
          </c:cat>
          <c:val>
            <c:numRef>
              <c:f>Sheet1!$B$2:$B$3</c:f>
              <c:numCache>
                <c:formatCode>General</c:formatCode>
                <c:ptCount val="2"/>
                <c:pt idx="0">
                  <c:v>97</c:v>
                </c:pt>
                <c:pt idx="1">
                  <c:v>3</c:v>
                </c:pt>
              </c:numCache>
            </c:numRef>
          </c:val>
          <c:extLst>
            <c:ext xmlns:c16="http://schemas.microsoft.com/office/drawing/2014/chart" uri="{C3380CC4-5D6E-409C-BE32-E72D297353CC}">
              <c16:uniqueId val="{00000000-5F3F-4084-8DB8-0260D624C1AD}"/>
            </c:ext>
          </c:extLst>
        </c:ser>
        <c:dLbls>
          <c:showLegendKey val="0"/>
          <c:showVal val="0"/>
          <c:showCatName val="0"/>
          <c:showSerName val="0"/>
          <c:showPercent val="0"/>
          <c:showBubbleSize val="0"/>
          <c:showLeaderLines val="1"/>
        </c:dLbls>
        <c:firstSliceAng val="0"/>
        <c:holeSize val="87"/>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gradFill>
              <a:gsLst>
                <a:gs pos="29000">
                  <a:srgbClr val="0078D4"/>
                </a:gs>
                <a:gs pos="100000">
                  <a:srgbClr val="C73ECC"/>
                </a:gs>
              </a:gsLst>
              <a:lin ang="0" scaled="1"/>
            </a:gradFill>
            <a:ln>
              <a:noFill/>
            </a:ln>
          </c:spPr>
          <c:dPt>
            <c:idx val="0"/>
            <c:bubble3D val="0"/>
            <c:spPr>
              <a:gradFill>
                <a:gsLst>
                  <a:gs pos="29000">
                    <a:srgbClr val="0078D4"/>
                  </a:gs>
                  <a:gs pos="100000">
                    <a:srgbClr val="C73ECC"/>
                  </a:gs>
                </a:gsLst>
                <a:lin ang="0" scaled="1"/>
              </a:gradFill>
              <a:ln w="19050">
                <a:noFill/>
              </a:ln>
              <a:effectLst/>
            </c:spPr>
            <c:extLst>
              <c:ext xmlns:c16="http://schemas.microsoft.com/office/drawing/2014/chart" uri="{C3380CC4-5D6E-409C-BE32-E72D297353CC}">
                <c16:uniqueId val="{00000001-2A26-48D2-88AA-EA2790BA3E36}"/>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2A26-48D2-88AA-EA2790BA3E36}"/>
              </c:ext>
            </c:extLst>
          </c:dPt>
          <c:cat>
            <c:strRef>
              <c:f>Sheet1!$A$2:$A$3</c:f>
              <c:strCache>
                <c:ptCount val="2"/>
                <c:pt idx="0">
                  <c:v>1st Qtr</c:v>
                </c:pt>
                <c:pt idx="1">
                  <c:v>2nd Qtr</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4-2A26-48D2-88AA-EA2790BA3E36}"/>
            </c:ext>
          </c:extLst>
        </c:ser>
        <c:dLbls>
          <c:showLegendKey val="0"/>
          <c:showVal val="0"/>
          <c:showCatName val="0"/>
          <c:showSerName val="0"/>
          <c:showPercent val="0"/>
          <c:showBubbleSize val="0"/>
          <c:showLeaderLines val="1"/>
        </c:dLbls>
        <c:firstSliceAng val="0"/>
        <c:holeSize val="87"/>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D954D6-44E4-464D-A952-114DB6C75641}" type="datetimeFigureOut">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4DE01-642B-411F-83CD-3C5D6EDAE49F}" type="slidenum">
              <a:t>‹#›</a:t>
            </a:fld>
            <a:endParaRPr lang="en-US"/>
          </a:p>
        </p:txBody>
      </p:sp>
    </p:spTree>
    <p:extLst>
      <p:ext uri="{BB962C8B-B14F-4D97-AF65-F5344CB8AC3E}">
        <p14:creationId xmlns:p14="http://schemas.microsoft.com/office/powerpoint/2010/main" val="1162829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microsoft.com/en/customers/story/22964-temasek-polytechnic-microsoft-copilot-studio" TargetMode="External"/><Relationship Id="rId3" Type="http://schemas.openxmlformats.org/officeDocument/2006/relationships/hyperlink" Target="https://www.microsoft.com/en/customers/story/23087-t-mobile-usa-microsoft-copilot-studio" TargetMode="External"/><Relationship Id="rId7" Type="http://schemas.openxmlformats.org/officeDocument/2006/relationships/hyperlink" Target="https://www.microsoft.com/en/customers/story/23132-epiq-global-microsoft-power-platform"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microsoft.com/en-us/power-platform/blog/power-automate/insurance-agency-nsure-com-leverages-microsoft-power-platform-and-generative-ai-to-reduce-manual-processes-by-60/" TargetMode="External"/><Relationship Id="rId5" Type="http://schemas.openxmlformats.org/officeDocument/2006/relationships/hyperlink" Target="https://www.microsoft.com/en/customers/story/22185-grupo-bimbo-microsoft-power-platform" TargetMode="External"/><Relationship Id="rId10" Type="http://schemas.openxmlformats.org/officeDocument/2006/relationships/hyperlink" Target="https://www.microsoft.com/en/customers/story/22689-the-cxmmunity-foundation-azure" TargetMode="External"/><Relationship Id="rId4" Type="http://schemas.openxmlformats.org/officeDocument/2006/relationships/hyperlink" Target="https://www.microsoft.com/en/customers/story/1792347226516734147-zurich-insurance-group-power-apps-insurance-en-switzerland" TargetMode="External"/><Relationship Id="rId9" Type="http://schemas.openxmlformats.org/officeDocument/2006/relationships/hyperlink" Target="https://www.microsoft.com/en/customers/story/23792-centro-de-la-familia-power-app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pps.powerapps.com/play/e/0bbf5dac-a52d-40c1-9beb-323312019d82/a/03afa166-f22d-4363-952a-f0af3f56ab09?tenantId=72f988bf-86f1-41af-91ab-2d7cd011db47&amp;hint=5f9c737f-f863-4b86-8996-703a72b5e206&amp;sourcetime=1721334536002" TargetMode="External"/><Relationship Id="rId7" Type="http://schemas.openxmlformats.org/officeDocument/2006/relationships/hyperlink" Target="https://aka.ms/PVAinaDayPackag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aka.ms/RPAinaDayPackage" TargetMode="External"/><Relationship Id="rId5" Type="http://schemas.openxmlformats.org/officeDocument/2006/relationships/hyperlink" Target="https://github.com/microsoft/powerapps-tools/tree/master/Administration/AdminInADay" TargetMode="External"/><Relationship Id="rId4" Type="http://schemas.openxmlformats.org/officeDocument/2006/relationships/hyperlink" Target="https://aka.ms/appinada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0FB45445-74DE-D7D5-6F6B-85850C4B17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F822B07C-BC27-FC9B-3331-D2357355027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Calibri" panose="020F0502020204030204" pitchFamily="34" charset="0"/>
              <a:cs typeface="Calibri" panose="020F0502020204030204" pitchFamily="34" charset="0"/>
            </a:endParaRPr>
          </a:p>
        </p:txBody>
      </p:sp>
      <p:sp>
        <p:nvSpPr>
          <p:cNvPr id="110596" name="Slide Number Placeholder 3">
            <a:extLst>
              <a:ext uri="{FF2B5EF4-FFF2-40B4-BE49-F238E27FC236}">
                <a16:creationId xmlns:a16="http://schemas.microsoft.com/office/drawing/2014/main" id="{A3A76A1E-C170-D375-4624-8CA61DF961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38213">
              <a:defRPr>
                <a:solidFill>
                  <a:schemeClr val="tx1"/>
                </a:solidFill>
                <a:latin typeface="Segoe UI" panose="020B0502040204020203" pitchFamily="34" charset="0"/>
              </a:defRPr>
            </a:lvl1pPr>
            <a:lvl2pPr marL="742950" indent="-285750" defTabSz="938213">
              <a:defRPr>
                <a:solidFill>
                  <a:schemeClr val="tx1"/>
                </a:solidFill>
                <a:latin typeface="Segoe UI" panose="020B0502040204020203" pitchFamily="34" charset="0"/>
              </a:defRPr>
            </a:lvl2pPr>
            <a:lvl3pPr marL="1143000" indent="-228600" defTabSz="938213">
              <a:defRPr>
                <a:solidFill>
                  <a:schemeClr val="tx1"/>
                </a:solidFill>
                <a:latin typeface="Segoe UI" panose="020B0502040204020203" pitchFamily="34" charset="0"/>
              </a:defRPr>
            </a:lvl3pPr>
            <a:lvl4pPr marL="1600200" indent="-228600" defTabSz="938213">
              <a:defRPr>
                <a:solidFill>
                  <a:schemeClr val="tx1"/>
                </a:solidFill>
                <a:latin typeface="Segoe UI" panose="020B0502040204020203" pitchFamily="34" charset="0"/>
              </a:defRPr>
            </a:lvl4pPr>
            <a:lvl5pPr marL="2057400" indent="-228600" defTabSz="938213">
              <a:defRPr>
                <a:solidFill>
                  <a:schemeClr val="tx1"/>
                </a:solidFill>
                <a:latin typeface="Segoe UI" panose="020B0502040204020203" pitchFamily="34" charset="0"/>
              </a:defRPr>
            </a:lvl5pPr>
            <a:lvl6pPr marL="2514600" indent="-228600" defTabSz="938213" eaLnBrk="0" fontAlgn="base" hangingPunct="0">
              <a:spcBef>
                <a:spcPct val="0"/>
              </a:spcBef>
              <a:spcAft>
                <a:spcPct val="0"/>
              </a:spcAft>
              <a:defRPr>
                <a:solidFill>
                  <a:schemeClr val="tx1"/>
                </a:solidFill>
                <a:latin typeface="Segoe UI" panose="020B0502040204020203" pitchFamily="34" charset="0"/>
              </a:defRPr>
            </a:lvl6pPr>
            <a:lvl7pPr marL="2971800" indent="-228600" defTabSz="938213" eaLnBrk="0" fontAlgn="base" hangingPunct="0">
              <a:spcBef>
                <a:spcPct val="0"/>
              </a:spcBef>
              <a:spcAft>
                <a:spcPct val="0"/>
              </a:spcAft>
              <a:defRPr>
                <a:solidFill>
                  <a:schemeClr val="tx1"/>
                </a:solidFill>
                <a:latin typeface="Segoe UI" panose="020B0502040204020203" pitchFamily="34" charset="0"/>
              </a:defRPr>
            </a:lvl7pPr>
            <a:lvl8pPr marL="3429000" indent="-228600" defTabSz="938213" eaLnBrk="0" fontAlgn="base" hangingPunct="0">
              <a:spcBef>
                <a:spcPct val="0"/>
              </a:spcBef>
              <a:spcAft>
                <a:spcPct val="0"/>
              </a:spcAft>
              <a:defRPr>
                <a:solidFill>
                  <a:schemeClr val="tx1"/>
                </a:solidFill>
                <a:latin typeface="Segoe UI" panose="020B0502040204020203" pitchFamily="34" charset="0"/>
              </a:defRPr>
            </a:lvl8pPr>
            <a:lvl9pPr marL="3886200" indent="-228600" defTabSz="938213" eaLnBrk="0" fontAlgn="base" hangingPunct="0">
              <a:spcBef>
                <a:spcPct val="0"/>
              </a:spcBef>
              <a:spcAft>
                <a:spcPct val="0"/>
              </a:spcAft>
              <a:defRPr>
                <a:solidFill>
                  <a:schemeClr val="tx1"/>
                </a:solidFill>
                <a:latin typeface="Segoe UI" panose="020B0502040204020203" pitchFamily="34" charset="0"/>
              </a:defRPr>
            </a:lvl9pPr>
          </a:lstStyle>
          <a:p>
            <a:pPr marL="0" marR="0" lvl="0" indent="0" algn="r" defTabSz="938213" rtl="0" eaLnBrk="1" fontAlgn="base" latinLnBrk="0" hangingPunct="1">
              <a:lnSpc>
                <a:spcPct val="100000"/>
              </a:lnSpc>
              <a:spcBef>
                <a:spcPct val="0"/>
              </a:spcBef>
              <a:spcAft>
                <a:spcPct val="0"/>
              </a:spcAft>
              <a:buClrTx/>
              <a:buSzTx/>
              <a:buFontTx/>
              <a:buNone/>
              <a:tabLst/>
              <a:defRPr/>
            </a:pPr>
            <a:fld id="{E072DB94-8265-46B2-A84E-6C442B6E433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38213"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5A292-755B-894A-D450-2A49031DD2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5EAF9-FC9C-2D2A-0122-05E1417A0C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F54E8-9216-38DC-7B4A-ADC0A8B971CE}"/>
              </a:ext>
            </a:extLst>
          </p:cNvPr>
          <p:cNvSpPr>
            <a:spLocks noGrp="1"/>
          </p:cNvSpPr>
          <p:nvPr>
            <p:ph type="body" idx="1"/>
          </p:nvPr>
        </p:nvSpPr>
        <p:spPr/>
        <p:txBody>
          <a:bodyPr/>
          <a:lstStyle/>
          <a:p>
            <a:r>
              <a:rPr lang="en-US" sz="1200" b="1" kern="1200">
                <a:solidFill>
                  <a:schemeClr val="tx1"/>
                </a:solidFill>
                <a:effectLst/>
                <a:highlight>
                  <a:srgbClr val="FFFF00"/>
                </a:highlight>
                <a:latin typeface="+mn-lt"/>
                <a:ea typeface="+mn-ea"/>
                <a:cs typeface="+mn-cs"/>
              </a:rPr>
              <a:t>Microsoft Power Apps is a new, AI-assisted way to build custom apps. </a:t>
            </a:r>
          </a:p>
          <a:p>
            <a:endParaRPr lang="en-US" sz="1200" kern="1200">
              <a:solidFill>
                <a:schemeClr val="tx1"/>
              </a:solidFill>
              <a:effectLst/>
              <a:highlight>
                <a:srgbClr val="FFFF00"/>
              </a:highlight>
              <a:latin typeface="+mn-lt"/>
              <a:ea typeface="+mn-ea"/>
              <a:cs typeface="+mn-cs"/>
            </a:endParaRPr>
          </a:p>
          <a:p>
            <a:r>
              <a:rPr lang="en-US" sz="1200" kern="1200">
                <a:solidFill>
                  <a:schemeClr val="tx1"/>
                </a:solidFill>
                <a:effectLst/>
                <a:highlight>
                  <a:srgbClr val="FFFF00"/>
                </a:highlight>
                <a:latin typeface="+mn-lt"/>
                <a:ea typeface="+mn-ea"/>
                <a:cs typeface="+mn-cs"/>
              </a:rPr>
              <a:t>Using a single prompt, define requirements in natural language, map processes visually, and embed agents that act inside your apps.</a:t>
            </a:r>
          </a:p>
          <a:p>
            <a:br>
              <a:rPr lang="en-US" sz="1200" kern="1200">
                <a:solidFill>
                  <a:schemeClr val="tx1"/>
                </a:solidFill>
                <a:effectLst/>
                <a:highlight>
                  <a:srgbClr val="FFFF00"/>
                </a:highlight>
                <a:latin typeface="+mn-lt"/>
                <a:ea typeface="+mn-ea"/>
                <a:cs typeface="+mn-cs"/>
              </a:rPr>
            </a:br>
            <a:r>
              <a:rPr lang="en-US" sz="1200" kern="1200">
                <a:solidFill>
                  <a:schemeClr val="tx1"/>
                </a:solidFill>
                <a:effectLst/>
                <a:highlight>
                  <a:srgbClr val="FFFF00"/>
                </a:highlight>
                <a:latin typeface="+mn-lt"/>
                <a:ea typeface="+mn-ea"/>
                <a:cs typeface="+mn-cs"/>
              </a:rPr>
              <a:t>Go from business idea to working code in record time. Accelerate innovation with built-in governance, security, and trust — at enterprise scale.</a:t>
            </a:r>
          </a:p>
          <a:p>
            <a:endParaRPr lang="en-US" sz="1200" kern="1200">
              <a:solidFill>
                <a:schemeClr val="tx1"/>
              </a:solidFill>
              <a:effectLst/>
              <a:highlight>
                <a:srgbClr val="FFFF00"/>
              </a:highlight>
              <a:latin typeface="+mn-lt"/>
              <a:ea typeface="+mn-ea"/>
              <a:cs typeface="+mn-cs"/>
            </a:endParaRPr>
          </a:p>
          <a:p>
            <a:r>
              <a:rPr lang="en-US" sz="1200" b="1" kern="1200">
                <a:solidFill>
                  <a:schemeClr val="tx1"/>
                </a:solidFill>
                <a:effectLst/>
                <a:highlight>
                  <a:srgbClr val="FFFF00"/>
                </a:highlight>
                <a:latin typeface="+mn-lt"/>
                <a:ea typeface="+mn-ea"/>
                <a:cs typeface="+mn-cs"/>
              </a:rPr>
              <a:t>Teams of developer-specialized agents take you from business idea to working code in record time</a:t>
            </a:r>
            <a:endParaRPr lang="en-US" sz="1200" kern="1200">
              <a:solidFill>
                <a:schemeClr val="tx1"/>
              </a:solidFill>
              <a:effectLst/>
              <a:highlight>
                <a:srgbClr val="FFFF00"/>
              </a:highligh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highlight>
                  <a:srgbClr val="FFFF00"/>
                </a:highlight>
                <a:latin typeface="+mn-lt"/>
                <a:ea typeface="+mn-ea"/>
                <a:cs typeface="+mn-cs"/>
              </a:rPr>
              <a:t>Define requirements and map processes in natural language</a:t>
            </a:r>
          </a:p>
          <a:p>
            <a:pPr marL="171450" lvl="0" indent="-171450">
              <a:buFont typeface="Arial" panose="020B0604020202020204" pitchFamily="34" charset="0"/>
              <a:buChar char="•"/>
            </a:pPr>
            <a:r>
              <a:rPr lang="en-US" sz="1200" kern="1200">
                <a:solidFill>
                  <a:schemeClr val="tx1"/>
                </a:solidFill>
                <a:effectLst/>
                <a:highlight>
                  <a:srgbClr val="FFFF00"/>
                </a:highlight>
                <a:latin typeface="+mn-lt"/>
                <a:ea typeface="+mn-ea"/>
                <a:cs typeface="+mn-cs"/>
              </a:rPr>
              <a:t>Collaborate with and manage agents inside your apps</a:t>
            </a:r>
          </a:p>
          <a:p>
            <a:pPr marL="171450" lvl="0" indent="-171450">
              <a:buFont typeface="Arial" panose="020B0604020202020204" pitchFamily="34" charset="0"/>
              <a:buChar char="•"/>
            </a:pPr>
            <a:r>
              <a:rPr lang="en-US" sz="1200" kern="1200">
                <a:solidFill>
                  <a:schemeClr val="tx1"/>
                </a:solidFill>
                <a:effectLst/>
                <a:highlight>
                  <a:srgbClr val="FFFF00"/>
                </a:highlight>
                <a:latin typeface="+mn-lt"/>
                <a:ea typeface="+mn-ea"/>
                <a:cs typeface="+mn-cs"/>
              </a:rPr>
              <a:t>Deploy code-first apps to Power Platform with built-in governance, security, and trust.</a:t>
            </a:r>
            <a:br>
              <a:rPr lang="en-US" sz="1200" kern="1200">
                <a:solidFill>
                  <a:schemeClr val="tx1"/>
                </a:solidFill>
                <a:effectLst/>
                <a:highlight>
                  <a:srgbClr val="FFFF00"/>
                </a:highlight>
                <a:latin typeface="+mn-lt"/>
                <a:ea typeface="+mn-ea"/>
                <a:cs typeface="+mn-cs"/>
              </a:rPr>
            </a:br>
            <a:endParaRPr lang="en-US" sz="1200" kern="1200">
              <a:solidFill>
                <a:schemeClr val="tx1"/>
              </a:solidFill>
              <a:effectLst/>
              <a:highlight>
                <a:srgbClr val="FFFF00"/>
              </a:highlight>
              <a:latin typeface="+mn-lt"/>
              <a:ea typeface="+mn-ea"/>
              <a:cs typeface="+mn-cs"/>
            </a:endParaRPr>
          </a:p>
          <a:p>
            <a:r>
              <a:rPr lang="en-US" sz="1200" kern="1200">
                <a:solidFill>
                  <a:schemeClr val="tx1"/>
                </a:solidFill>
                <a:effectLst/>
                <a:highlight>
                  <a:srgbClr val="FFFF00"/>
                </a:highlight>
                <a:latin typeface="+mn-lt"/>
                <a:ea typeface="+mn-ea"/>
                <a:cs typeface="+mn-cs"/>
              </a:rPr>
              <a:t>Plan designer is a copilot-first development tool that lets you quickly create comprehensive business solutions. Describe your business use case in natural language and add relevant images, like business process flows or screenshots of legacy apps. Plan designer generates a complete Power Platform solution tailored to your needs. </a:t>
            </a:r>
          </a:p>
          <a:p>
            <a:endParaRPr lang="en-US" sz="1200" kern="1200">
              <a:solidFill>
                <a:schemeClr val="tx1"/>
              </a:solidFill>
              <a:effectLst/>
              <a:highlight>
                <a:srgbClr val="FFFF00"/>
              </a:highlight>
              <a:latin typeface="+mn-lt"/>
              <a:ea typeface="+mn-ea"/>
              <a:cs typeface="+mn-cs"/>
            </a:endParaRPr>
          </a:p>
          <a:p>
            <a:r>
              <a:rPr lang="en-US" sz="1200" kern="1200">
                <a:solidFill>
                  <a:schemeClr val="tx1"/>
                </a:solidFill>
                <a:effectLst/>
                <a:highlight>
                  <a:srgbClr val="FFFF00"/>
                </a:highlight>
                <a:latin typeface="+mn-lt"/>
                <a:ea typeface="+mn-ea"/>
                <a:cs typeface="+mn-cs"/>
              </a:rPr>
              <a:t>Use the new AI-assisted interface to build custom apps that serve as a modern interface to your business systems.</a:t>
            </a:r>
          </a:p>
          <a:p>
            <a:endParaRPr lang="en-US" sz="1200" kern="1200">
              <a:solidFill>
                <a:schemeClr val="tx1"/>
              </a:solidFill>
              <a:effectLst/>
              <a:highlight>
                <a:srgbClr val="FFFF00"/>
              </a:highlight>
              <a:latin typeface="+mn-lt"/>
              <a:ea typeface="+mn-ea"/>
              <a:cs typeface="+mn-cs"/>
            </a:endParaRPr>
          </a:p>
          <a:p>
            <a:r>
              <a:rPr lang="en-US" sz="1200" kern="1200">
                <a:solidFill>
                  <a:schemeClr val="tx1"/>
                </a:solidFill>
                <a:effectLst/>
                <a:highlight>
                  <a:srgbClr val="FFFF00"/>
                </a:highlight>
                <a:latin typeface="+mn-lt"/>
                <a:ea typeface="+mn-ea"/>
                <a:cs typeface="+mn-cs"/>
              </a:rPr>
              <a:t>The solution includes Microsoft Dataverse tables, canvas apps, model-driven apps, Power Pages sites, Power Automate flows, and Copilot Studio agents.</a:t>
            </a:r>
          </a:p>
          <a:p>
            <a:endParaRPr lang="en-US" sz="1200" kern="1200">
              <a:solidFill>
                <a:schemeClr val="tx1"/>
              </a:solidFill>
              <a:effectLst/>
              <a:highlight>
                <a:srgbClr val="FFFF00"/>
              </a:highlight>
              <a:latin typeface="+mn-lt"/>
              <a:ea typeface="+mn-ea"/>
              <a:cs typeface="+mn-cs"/>
            </a:endParaRPr>
          </a:p>
          <a:p>
            <a:r>
              <a:rPr lang="en-US" sz="1200" kern="1200">
                <a:solidFill>
                  <a:schemeClr val="tx1"/>
                </a:solidFill>
                <a:effectLst/>
                <a:highlight>
                  <a:srgbClr val="FFFF00"/>
                </a:highlight>
                <a:latin typeface="+mn-lt"/>
                <a:ea typeface="+mn-ea"/>
                <a:cs typeface="+mn-cs"/>
              </a:rPr>
              <a:t>Whether you’re designing new agent-infused apps, replacing legacy apps, or building employee portals, Power Apps accelerates innovation. And the built-in governance, security, and trust help you maintain standards and functionality at enterprise scale.</a:t>
            </a:r>
          </a:p>
        </p:txBody>
      </p:sp>
      <p:sp>
        <p:nvSpPr>
          <p:cNvPr id="4" name="Header Placeholder 3">
            <a:extLst>
              <a:ext uri="{FF2B5EF4-FFF2-40B4-BE49-F238E27FC236}">
                <a16:creationId xmlns:a16="http://schemas.microsoft.com/office/drawing/2014/main" id="{11BB0EEA-E028-AFF2-A2DA-95784BF6DA5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5" name="Footer Placeholder 4">
            <a:extLst>
              <a:ext uri="{FF2B5EF4-FFF2-40B4-BE49-F238E27FC236}">
                <a16:creationId xmlns:a16="http://schemas.microsoft.com/office/drawing/2014/main" id="{48B4A660-E2B9-ABED-159E-EB7FD81FFAA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618C8DA-BDAC-8718-0AEC-2CBEB874681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7/10/2025 1:02 PM</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7" name="Slide Number Placeholder 6">
            <a:extLst>
              <a:ext uri="{FF2B5EF4-FFF2-40B4-BE49-F238E27FC236}">
                <a16:creationId xmlns:a16="http://schemas.microsoft.com/office/drawing/2014/main" id="{D31FA987-51A2-9AC3-27D1-BCC7295CD04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3490508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4825C-2AE2-6912-A583-294DAE2A1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60790-2755-E942-140F-E232CE8C9B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34C620-ED10-5D1C-80C4-110B36E39AF7}"/>
              </a:ext>
            </a:extLst>
          </p:cNvPr>
          <p:cNvSpPr>
            <a:spLocks noGrp="1"/>
          </p:cNvSpPr>
          <p:nvPr>
            <p:ph type="body" idx="1"/>
          </p:nvPr>
        </p:nvSpPr>
        <p:spPr/>
        <p:txBody>
          <a:bodyPr/>
          <a:lstStyle/>
          <a:p>
            <a:r>
              <a:rPr lang="en-US" sz="1200" b="1" kern="1200">
                <a:solidFill>
                  <a:schemeClr val="tx1"/>
                </a:solidFill>
                <a:effectLst/>
                <a:latin typeface="+mn-lt"/>
                <a:ea typeface="+mn-ea"/>
                <a:cs typeface="+mn-cs"/>
              </a:rPr>
              <a:t>Microsoft Copilot Studio helps you accelerate productivity with agent-powered business processes.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Copilot Studio enables businesses to create custom copilots using generative AI. The solution democratizes rapid app creation.  It integrates seamlessly with Microsoft technologies like Azure AI Studio, ensuring a smooth experience. It integrates and exposes various Microsoft’s conversational AI technology stacks - integrated with Azure AI Studio, Azure Cognitive Services, Azure Bot Framework, Power Platforms AI models, and more.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platform also offers governance and control, allowing organizations to manage customizations, monitor usage, and maintain security and compliance.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With Copilot Studio, development starts with a prompt, not permissions. You can start with a pre-built agent or create your own using natural language and generative AI. </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Your agents can reason over data, retrieve insights, and orchestrate complex workflows across systems. With custom agents, answer questions and complete tasks for individuals, teams, and functions. Agents are AI-powered assistants that autonomously automate processes, freeing employees to focus on strategic work.</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With Copilot Studio, you can:</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Design copilots from the ground up</a:t>
            </a:r>
            <a:r>
              <a:rPr lang="en-US" sz="1200" kern="1200">
                <a:solidFill>
                  <a:schemeClr val="tx1"/>
                </a:solidFill>
                <a:effectLst/>
                <a:latin typeface="+mn-lt"/>
                <a:ea typeface="+mn-ea"/>
                <a:cs typeface="+mn-cs"/>
              </a:rPr>
              <a:t> using generative AI and low-code tools and </a:t>
            </a:r>
            <a:r>
              <a:rPr lang="en-US" sz="1200" b="1" kern="1200">
                <a:solidFill>
                  <a:schemeClr val="tx1"/>
                </a:solidFill>
                <a:effectLst/>
                <a:latin typeface="+mn-lt"/>
                <a:ea typeface="+mn-ea"/>
                <a:cs typeface="+mn-cs"/>
              </a:rPr>
              <a:t>define exactly what your copilot should do</a:t>
            </a:r>
            <a:r>
              <a:rPr lang="en-US" sz="1200" kern="1200">
                <a:solidFill>
                  <a:schemeClr val="tx1"/>
                </a:solidFill>
                <a:effectLst/>
                <a:latin typeface="+mn-lt"/>
                <a:ea typeface="+mn-ea"/>
                <a:cs typeface="+mn-cs"/>
              </a:rPr>
              <a:t>, including how it responds, what data it accesses, and how it integrates with your systems. Connections to internal and external data sources can use pre-built or custom plugins.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Extend Microsoft 365 Copilot</a:t>
            </a:r>
            <a:r>
              <a:rPr lang="en-US" sz="1200" kern="1200">
                <a:solidFill>
                  <a:schemeClr val="tx1"/>
                </a:solidFill>
                <a:effectLst/>
                <a:latin typeface="+mn-lt"/>
                <a:ea typeface="+mn-ea"/>
                <a:cs typeface="+mn-cs"/>
              </a:rPr>
              <a:t> with your own enterprise data, workflows, and connectors—ensuring the AI aligns with your business context</a:t>
            </a:r>
          </a:p>
          <a:p>
            <a:pPr marL="171450" indent="-171450">
              <a:buFont typeface="Arial" panose="020B0604020202020204" pitchFamily="34" charset="0"/>
              <a:buChar char="•"/>
            </a:pPr>
            <a:r>
              <a:rPr lang="en-US" sz="1200" b="1" kern="1200">
                <a:solidFill>
                  <a:schemeClr val="tx1"/>
                </a:solidFill>
                <a:effectLst/>
                <a:latin typeface="+mn-lt"/>
                <a:ea typeface="+mn-ea"/>
                <a:cs typeface="+mn-cs"/>
              </a:rPr>
              <a:t>Deploy across multiple channels</a:t>
            </a:r>
            <a:r>
              <a:rPr lang="en-US" sz="1200" kern="1200">
                <a:solidFill>
                  <a:schemeClr val="tx1"/>
                </a:solidFill>
                <a:effectLst/>
                <a:latin typeface="+mn-lt"/>
                <a:ea typeface="+mn-ea"/>
                <a:cs typeface="+mn-cs"/>
              </a:rPr>
              <a:t>, including Microsoft Teams, websites, and even Facebook. This makes it possible to embed AI into your existing digital ecosystem. You can turn your copilot into a </a:t>
            </a:r>
            <a:r>
              <a:rPr lang="en-US" sz="1200" b="1" kern="1200">
                <a:solidFill>
                  <a:schemeClr val="tx1"/>
                </a:solidFill>
                <a:effectLst/>
                <a:latin typeface="+mn-lt"/>
                <a:ea typeface="+mn-ea"/>
                <a:cs typeface="+mn-cs"/>
              </a:rPr>
              <a:t>central interface for business processes</a:t>
            </a:r>
            <a:r>
              <a:rPr lang="en-US" sz="1200" kern="1200">
                <a:solidFill>
                  <a:schemeClr val="tx1"/>
                </a:solidFill>
                <a:effectLst/>
                <a:latin typeface="+mn-lt"/>
                <a:ea typeface="+mn-ea"/>
                <a:cs typeface="+mn-cs"/>
              </a:rPr>
              <a:t>—from HR and IT support to customer service and sales.</a:t>
            </a:r>
            <a:endParaRPr lang="en-US" sz="1200">
              <a:latin typeface="Segoe UI "/>
              <a:ea typeface="Segoe UI"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
              <a:cs typeface="Segoe UI Semibold" panose="020B0702040204020203" pitchFamily="34" charset="0"/>
            </a:endParaRPr>
          </a:p>
          <a:p>
            <a:endParaRPr lang="en-GB"/>
          </a:p>
        </p:txBody>
      </p:sp>
      <p:sp>
        <p:nvSpPr>
          <p:cNvPr id="4" name="Slide Number Placeholder 3">
            <a:extLst>
              <a:ext uri="{FF2B5EF4-FFF2-40B4-BE49-F238E27FC236}">
                <a16:creationId xmlns:a16="http://schemas.microsoft.com/office/drawing/2014/main" id="{7B82457C-B0E6-5707-E1B5-7C244F20A6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4810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FA7EE-6642-BD19-C574-C5DB09575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CD059-BA46-B5DB-6025-69ECCB14A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20D21-EA37-2144-8FEF-66A97741578E}"/>
              </a:ext>
            </a:extLst>
          </p:cNvPr>
          <p:cNvSpPr>
            <a:spLocks noGrp="1"/>
          </p:cNvSpPr>
          <p:nvPr>
            <p:ph type="body" idx="1"/>
          </p:nvPr>
        </p:nvSpPr>
        <p:spPr/>
        <p:txBody>
          <a:bodyPr/>
          <a:lstStyle/>
          <a:p>
            <a:r>
              <a:rPr lang="en-US" sz="1200" b="1" kern="1200">
                <a:solidFill>
                  <a:schemeClr val="tx1"/>
                </a:solidFill>
                <a:effectLst/>
                <a:latin typeface="+mn-lt"/>
                <a:ea typeface="+mn-ea"/>
                <a:cs typeface="+mn-cs"/>
              </a:rPr>
              <a:t>Let’s talk about Microsoft 365 Copilot—the unified AI-experience for work. </a:t>
            </a:r>
            <a:r>
              <a:rPr lang="en-US" sz="1200" kern="1200">
                <a:solidFill>
                  <a:schemeClr val="tx1"/>
                </a:solidFill>
                <a:effectLst/>
                <a:latin typeface="+mn-lt"/>
                <a:ea typeface="+mn-ea"/>
                <a:cs typeface="+mn-cs"/>
              </a:rPr>
              <a:t>It’s not just another productivity tool, it’s productivity, reimagined</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Microsoft Copilot 365 is an AI-first solution that brings together everything you need in a seamless experience. Chat, Search, Agents, Notebooks, and Create—all in one place. It’s , designed to meet people where they work, and to help them meet the needs of modern work by helping them work faster, think bigger, and stay focused.</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What really sets it apart is how it grounds every employee’s work in their own work content—like emails, meetings, and documents. That means Copilot isn’t guessing—it’s working with the same context you are, so it can deliver insights and actions that are actually relevant.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Copilot also helps you build a trusted ecosystem of agents. You can design and deploy agents with a consistent UI and standardized controls and manage your agents at-scale through the Agent Store. It’s governance and flexibility, built in.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Agents aren’t just assistants, they think and act like employees. Whether it’s a research agent, an analyst, or something custom-built, they use deep reasoning to collaborate, automate, and drive real outcomes.</a:t>
            </a:r>
            <a:endParaRPr lang="en-US" sz="1200">
              <a:latin typeface="Segoe UI "/>
              <a:ea typeface="Segoe UI"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
              <a:cs typeface="Segoe UI Semibold" panose="020B0702040204020203" pitchFamily="34" charset="0"/>
            </a:endParaRPr>
          </a:p>
          <a:p>
            <a:endParaRPr lang="en-GB"/>
          </a:p>
        </p:txBody>
      </p:sp>
      <p:sp>
        <p:nvSpPr>
          <p:cNvPr id="4" name="Slide Number Placeholder 3">
            <a:extLst>
              <a:ext uri="{FF2B5EF4-FFF2-40B4-BE49-F238E27FC236}">
                <a16:creationId xmlns:a16="http://schemas.microsoft.com/office/drawing/2014/main" id="{EE2B1956-3147-2F9F-A422-A64DD06401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38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p>
        </p:txBody>
      </p:sp>
      <p:sp>
        <p:nvSpPr>
          <p:cNvPr id="4" name="Slide Number Placeholder 3"/>
          <p:cNvSpPr>
            <a:spLocks noGrp="1"/>
          </p:cNvSpPr>
          <p:nvPr>
            <p:ph type="sldNum" sz="quarter" idx="5"/>
          </p:nvPr>
        </p:nvSpPr>
        <p:spPr/>
        <p:txBody>
          <a:bodyPr/>
          <a:lstStyle/>
          <a:p>
            <a:fld id="{F654DE01-642B-411F-83CD-3C5D6EDAE49F}" type="slidenum">
              <a:rPr lang="en-US" smtClean="0"/>
              <a:t>13</a:t>
            </a:fld>
            <a:endParaRPr lang="en-US"/>
          </a:p>
        </p:txBody>
      </p:sp>
    </p:spTree>
    <p:extLst>
      <p:ext uri="{BB962C8B-B14F-4D97-AF65-F5344CB8AC3E}">
        <p14:creationId xmlns:p14="http://schemas.microsoft.com/office/powerpoint/2010/main" val="333307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0108A-2BAF-5A8A-7592-C5AFA699B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5EFB6A-F5C6-DD1D-B35D-9CEAE376C0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122ED-9691-6974-5E54-57DFBF02E1C8}"/>
              </a:ext>
            </a:extLst>
          </p:cNvPr>
          <p:cNvSpPr>
            <a:spLocks noGrp="1"/>
          </p:cNvSpPr>
          <p:nvPr>
            <p:ph type="body" idx="1"/>
          </p:nvPr>
        </p:nvSpPr>
        <p:spPr/>
        <p:txBody>
          <a:bodyPr/>
          <a:lstStyle/>
          <a:p>
            <a:r>
              <a:rPr lang="en-US" sz="1200" kern="1200">
                <a:solidFill>
                  <a:schemeClr val="tx1"/>
                </a:solidFill>
                <a:effectLst/>
                <a:latin typeface="+mn-lt"/>
                <a:ea typeface="+mn-ea"/>
                <a:cs typeface="+mn-cs"/>
              </a:rPr>
              <a:t>Let’s walk through what it really means to implement AI at scale—and do it with confidence. This isn’t just about building smart tools. It’s about making sure they’re secure, governed, efficient, and measurable.</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Secure Execution: </a:t>
            </a:r>
            <a:r>
              <a:rPr lang="en-US" sz="1200" kern="1200">
                <a:solidFill>
                  <a:schemeClr val="tx1"/>
                </a:solidFill>
                <a:effectLst/>
                <a:latin typeface="+mn-lt"/>
                <a:ea typeface="+mn-ea"/>
                <a:cs typeface="+mn-cs"/>
              </a:rPr>
              <a:t>First up—secure execution. We want to make sure our AI agents are running safely. That means embedding business logic directly into how they operate, so they follow the rules. And we’re putting safeguards in place to prevent data leaks or insider threats. It’s about building trust into the system from the start. We’re keeping AI secure, compliant, and manageable—without putting extra burdens on makers.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data used by agents—whether it’s from Microsoft 365, connected systems, or unstructured sources—is protected by the same security standards as Office apps. Thanks to Dataverse, things like MIP labels and compliance rules are applied automatically, based on who or what is running the workflow.</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Security teams get real-time insights through Microsoft Purview—like spotting oversharing or sensitive data risks—without makers needing to lift a finger. Once Purview is enabled, agents inherit all the right protections. We’re also tackling AI-specific threats. Defender for Cloud Apps will soon help us catch things like prompt injection attacks as they happen.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And agent identities? Fully managed by Entra. Makers don’t need to do anything extra. It’s a seamless way to scale AI agents securely across teams and processes.</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Govern Usage: </a:t>
            </a:r>
            <a:r>
              <a:rPr lang="en-US" sz="1200" kern="1200">
                <a:solidFill>
                  <a:schemeClr val="tx1"/>
                </a:solidFill>
                <a:effectLst/>
                <a:latin typeface="+mn-lt"/>
                <a:ea typeface="+mn-ea"/>
                <a:cs typeface="+mn-cs"/>
              </a:rPr>
              <a:t>Next is governance. Policies aren’t just written—they’re codified. That way, every agent and app behaves ethically and consistently, by default. It’s how we make sure AI aligns with our values and compliance standards.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Managing the full lifecycle of AI-agents—sharing, blocking, and scaling—is done by using zoned governance. This helps ensure agent skills grow in a secure, controlled way. Agents and environments can be tailored to fit business needs, using connector policies that balance innovation with control.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There’s also flexibility with Copilot licensing. Convert usage into M365 Copilot seats, apply prepaid message packs across environments, and use Pay-as-you-go to drive adoption in new areas. And track usage for cross-charging and budgeting</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Operate Efficiently: </a:t>
            </a:r>
            <a:r>
              <a:rPr lang="en-US" sz="1200" kern="1200">
                <a:solidFill>
                  <a:schemeClr val="tx1"/>
                </a:solidFill>
                <a:effectLst/>
                <a:latin typeface="+mn-lt"/>
                <a:ea typeface="+mn-ea"/>
                <a:cs typeface="+mn-cs"/>
              </a:rPr>
              <a:t>Then there’s scale. We want to manage and optimize all our AI apps and agents from one secure control point. That gives us consistency, precision, and the ability to move fast—without losing control.</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Monitor Performance: </a:t>
            </a:r>
            <a:r>
              <a:rPr lang="en-US" sz="1200" kern="1200">
                <a:solidFill>
                  <a:schemeClr val="tx1"/>
                </a:solidFill>
                <a:effectLst/>
                <a:latin typeface="+mn-lt"/>
                <a:ea typeface="+mn-ea"/>
                <a:cs typeface="+mn-cs"/>
              </a:rPr>
              <a:t>And finally, we need to measure what matters. We’re tracking AI impact and KPIs in real time. Performance analytics help us spot trends, guide improvements, and make smarter decisions going forward.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Understand agent usage and consumption throughout your tenant.  Identify your top agents, see agent usage by groups and identify areas of opportunities to drive further adoption.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Monitor productivity changes and time savings in your org and account for how Copilot adoption is enhancing your digital transformation.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Understand the business impact of agents with the ability to bring in your business metrics and see how they relate to agent usage so you can measure business value and ROI.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 when we say ‘AI operationalization done right,’ we mean secure by design, integrated by default—and built to scale with confidence. Now it’s easier than ever to unify and operationalize knowledge across your Microsoft agent ecosystem.</a:t>
            </a:r>
            <a:endParaRPr lang="en-US" sz="1200" b="0" i="0" kern="1200">
              <a:solidFill>
                <a:schemeClr val="tx1"/>
              </a:solidFill>
              <a:effectLst/>
              <a:latin typeface="+mn-lt"/>
              <a:ea typeface="Calibri"/>
              <a:cs typeface="Calibri"/>
            </a:endParaRPr>
          </a:p>
        </p:txBody>
      </p:sp>
      <p:sp>
        <p:nvSpPr>
          <p:cNvPr id="4" name="Slide Number Placeholder 3">
            <a:extLst>
              <a:ext uri="{FF2B5EF4-FFF2-40B4-BE49-F238E27FC236}">
                <a16:creationId xmlns:a16="http://schemas.microsoft.com/office/drawing/2014/main" id="{F5EF4C93-CA7C-6332-F4F3-9FDAC2BF0D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142A2-BB07-4AEC-87CB-7CBF1F291D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292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3D8E-901D-15CB-4A61-478F57943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618DD-5F27-84A8-B2BB-A67284AAB5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994CB-0AFB-F569-D3EB-9894762E7B7A}"/>
              </a:ext>
            </a:extLst>
          </p:cNvPr>
          <p:cNvSpPr>
            <a:spLocks noGrp="1"/>
          </p:cNvSpPr>
          <p:nvPr>
            <p:ph type="body" idx="1"/>
          </p:nvPr>
        </p:nvSpPr>
        <p:spPr/>
        <p:txBody>
          <a:bodyPr/>
          <a:lstStyle/>
          <a:p>
            <a:r>
              <a:rPr lang="en-US" sz="1200" kern="1200">
                <a:solidFill>
                  <a:schemeClr val="tx1"/>
                </a:solidFill>
                <a:effectLst/>
                <a:latin typeface="+mn-lt"/>
                <a:ea typeface="+mn-ea"/>
                <a:cs typeface="+mn-cs"/>
              </a:rPr>
              <a:t>Let’s look at how organizations are already seeing real, measurable impact by embedding AI into their operations—through apps and agents.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Starting with Uber—one of the most operationally complex companies out there. They tackled manual processes head-on, automating over 80 of them. The result? A $6 million annual savings and a 50% reduction in compute costs. That’s not just efficiency—it’s strategic cost control at scale.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Next, T-Mobile. They built an AI-powered app called </a:t>
            </a:r>
            <a:r>
              <a:rPr lang="en-US" sz="1200" i="1" kern="1200" err="1">
                <a:solidFill>
                  <a:schemeClr val="tx1"/>
                </a:solidFill>
                <a:effectLst/>
                <a:latin typeface="+mn-lt"/>
                <a:ea typeface="+mn-ea"/>
                <a:cs typeface="+mn-cs"/>
              </a:rPr>
              <a:t>PromoGenius</a:t>
            </a:r>
            <a:r>
              <a:rPr lang="en-US" sz="1200" kern="1200">
                <a:solidFill>
                  <a:schemeClr val="tx1"/>
                </a:solidFill>
                <a:effectLst/>
                <a:latin typeface="+mn-lt"/>
                <a:ea typeface="+mn-ea"/>
                <a:cs typeface="+mn-cs"/>
              </a:rPr>
              <a:t> to streamline how they run promotions. It’s now seeing over half a million launches every month and has 83,000 active users. And it’s saved them $4M and 97,000 hours monthly. That’s a great example of how AI can drive both engagement and operational agility.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And, </a:t>
            </a:r>
            <a:r>
              <a:rPr lang="en-US" sz="1200" kern="1200" err="1">
                <a:solidFill>
                  <a:schemeClr val="tx1"/>
                </a:solidFill>
                <a:effectLst/>
                <a:latin typeface="+mn-lt"/>
                <a:ea typeface="+mn-ea"/>
                <a:cs typeface="+mn-cs"/>
              </a:rPr>
              <a:t>Epiq</a:t>
            </a:r>
            <a:r>
              <a:rPr lang="en-US" sz="1200" kern="1200">
                <a:solidFill>
                  <a:schemeClr val="tx1"/>
                </a:solidFill>
                <a:effectLst/>
                <a:latin typeface="+mn-lt"/>
                <a:ea typeface="+mn-ea"/>
                <a:cs typeface="+mn-cs"/>
              </a:rPr>
              <a:t>. They embedded AI into their service delivery workflows—achieving a 5x speed improvement and cutting costs by more than half. For a company focused on legal and family services, now saving 2,000 hours monthly, that’s a game-changer in both customer experience and bottom-line impact.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These are just a few examples of how AI apps and agents are delivering tangible business value today. Whether it’s cost savings, user engagement, or workflow acceleration—AI is no longer experimental. It’s essential.</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GB"/>
          </a:p>
        </p:txBody>
      </p:sp>
      <p:sp>
        <p:nvSpPr>
          <p:cNvPr id="4" name="Slide Number Placeholder 3">
            <a:extLst>
              <a:ext uri="{FF2B5EF4-FFF2-40B4-BE49-F238E27FC236}">
                <a16:creationId xmlns:a16="http://schemas.microsoft.com/office/drawing/2014/main" id="{7DCB0A19-A924-E8E9-9FBE-0895D3246C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10372-1497-4C65-891B-128F8B521D6A}"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7899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758AC-81CF-0954-CB83-FEC5B22DC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3ED33-76F9-65A3-43E0-D41119124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E70496-C25E-D10D-43A9-D10011E786FA}"/>
              </a:ext>
            </a:extLst>
          </p:cNvPr>
          <p:cNvSpPr>
            <a:spLocks noGrp="1"/>
          </p:cNvSpPr>
          <p:nvPr>
            <p:ph type="body" idx="1"/>
          </p:nvPr>
        </p:nvSpPr>
        <p:spPr/>
        <p:txBody>
          <a:bodyPr/>
          <a:lstStyle/>
          <a:p>
            <a:r>
              <a:rPr lang="en-US" sz="1200" kern="1200">
                <a:solidFill>
                  <a:schemeClr val="tx1"/>
                </a:solidFill>
                <a:effectLst/>
                <a:latin typeface="+mn-lt"/>
                <a:ea typeface="+mn-ea"/>
                <a:cs typeface="+mn-cs"/>
              </a:rPr>
              <a:t>And the wins don’t stop there.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Businesses across industries are using Apps and Agents to be more productive, more creative, save time and save money.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These aren’t just success stories, they are 10x stories. Grupo Bimbo empowered 400+ citizen developers to build more than 7,000 Power Apps. Nsure.com embedded Copilot and generative AI capabilities in Power Automate and are reducing manual insurance workflows by over 60%. Centro de la Familia cut costs by 54%.</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T‑Mobile USA</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hlinkClick r:id="rId3"/>
              </a:rPr>
              <a:t>Link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Built “</a:t>
            </a:r>
            <a:r>
              <a:rPr lang="en-US" sz="1200" kern="1200" err="1">
                <a:solidFill>
                  <a:schemeClr val="tx1"/>
                </a:solidFill>
                <a:effectLst/>
                <a:latin typeface="+mn-lt"/>
                <a:ea typeface="+mn-ea"/>
                <a:cs typeface="+mn-cs"/>
              </a:rPr>
              <a:t>PromoGenius</a:t>
            </a:r>
            <a:r>
              <a:rPr lang="en-US" sz="1200" kern="1200">
                <a:solidFill>
                  <a:schemeClr val="tx1"/>
                </a:solidFill>
                <a:effectLst/>
                <a:latin typeface="+mn-lt"/>
                <a:ea typeface="+mn-ea"/>
                <a:cs typeface="+mn-cs"/>
              </a:rPr>
              <a:t>,” a Power App with a </a:t>
            </a:r>
            <a:r>
              <a:rPr lang="en-US" sz="1200" b="1" kern="1200">
                <a:solidFill>
                  <a:schemeClr val="tx1"/>
                </a:solidFill>
                <a:effectLst/>
                <a:latin typeface="+mn-lt"/>
                <a:ea typeface="+mn-ea"/>
                <a:cs typeface="+mn-cs"/>
              </a:rPr>
              <a:t>Copilot Studio agent</a:t>
            </a:r>
            <a:r>
              <a:rPr lang="en-US" sz="1200" kern="1200">
                <a:solidFill>
                  <a:schemeClr val="tx1"/>
                </a:solidFill>
                <a:effectLst/>
                <a:latin typeface="+mn-lt"/>
                <a:ea typeface="+mn-ea"/>
                <a:cs typeface="+mn-cs"/>
              </a:rPr>
              <a:t> that helps store reps instantly access device specs and promotions—driving 500K+ monthly launches and 83K users.</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Zurich Insurance Group</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hlinkClick r:id="rId4"/>
              </a:rPr>
              <a:t>Link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Uses Power Apps and Power Automate at scale with a strong Center of Excellence—while </a:t>
            </a:r>
            <a:r>
              <a:rPr lang="en-US" sz="1200" b="1" kern="1200">
                <a:solidFill>
                  <a:schemeClr val="tx1"/>
                </a:solidFill>
                <a:effectLst/>
                <a:latin typeface="+mn-lt"/>
                <a:ea typeface="+mn-ea"/>
                <a:cs typeface="+mn-cs"/>
              </a:rPr>
              <a:t>not explicitly mentioning Copilot Studio</a:t>
            </a:r>
            <a:r>
              <a:rPr lang="en-US" sz="1200" kern="1200">
                <a:solidFill>
                  <a:schemeClr val="tx1"/>
                </a:solidFill>
                <a:effectLst/>
                <a:latin typeface="+mn-lt"/>
                <a:ea typeface="+mn-ea"/>
                <a:cs typeface="+mn-cs"/>
              </a:rPr>
              <a:t>, they are exploring AI to enhance enterprise automation.</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Grupo Bimbo</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hlinkClick r:id="rId5"/>
              </a:rPr>
              <a:t>Link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Empowered 400+ citizen developers to build 7,000+ Power Apps across 33 countries; some apps include </a:t>
            </a:r>
            <a:r>
              <a:rPr lang="en-US" sz="1200" b="1" kern="1200">
                <a:solidFill>
                  <a:schemeClr val="tx1"/>
                </a:solidFill>
                <a:effectLst/>
                <a:latin typeface="+mn-lt"/>
                <a:ea typeface="+mn-ea"/>
                <a:cs typeface="+mn-cs"/>
              </a:rPr>
              <a:t>Copilot Studio agents</a:t>
            </a:r>
            <a:r>
              <a:rPr lang="en-US" sz="1200" kern="1200">
                <a:solidFill>
                  <a:schemeClr val="tx1"/>
                </a:solidFill>
                <a:effectLst/>
                <a:latin typeface="+mn-lt"/>
                <a:ea typeface="+mn-ea"/>
                <a:cs typeface="+mn-cs"/>
              </a:rPr>
              <a:t> to support operational tasks like inventory and logistics.</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Nsure.com</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hlinkClick r:id="rId6"/>
              </a:rPr>
              <a:t>Link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Embedded </a:t>
            </a:r>
            <a:r>
              <a:rPr lang="en-US" sz="1200" b="1" kern="1200">
                <a:solidFill>
                  <a:schemeClr val="tx1"/>
                </a:solidFill>
                <a:effectLst/>
                <a:latin typeface="+mn-lt"/>
                <a:ea typeface="+mn-ea"/>
                <a:cs typeface="+mn-cs"/>
              </a:rPr>
              <a:t>Copilot and generative AI</a:t>
            </a:r>
            <a:r>
              <a:rPr lang="en-US" sz="1200" kern="1200">
                <a:solidFill>
                  <a:schemeClr val="tx1"/>
                </a:solidFill>
                <a:effectLst/>
                <a:latin typeface="+mn-lt"/>
                <a:ea typeface="+mn-ea"/>
                <a:cs typeface="+mn-cs"/>
              </a:rPr>
              <a:t> capabilities in Power Automate to reduce manual insurance workflows by over 60%, streamlining quoting and claims.</a:t>
            </a:r>
          </a:p>
          <a:p>
            <a:endParaRPr lang="en-US" sz="1200" kern="1200">
              <a:solidFill>
                <a:schemeClr val="tx1"/>
              </a:solidFill>
              <a:effectLst/>
              <a:latin typeface="+mn-lt"/>
              <a:ea typeface="+mn-ea"/>
              <a:cs typeface="+mn-cs"/>
            </a:endParaRPr>
          </a:p>
          <a:p>
            <a:r>
              <a:rPr lang="en-US" sz="1200" b="1" kern="1200" err="1">
                <a:solidFill>
                  <a:schemeClr val="tx1"/>
                </a:solidFill>
                <a:effectLst/>
                <a:latin typeface="+mn-lt"/>
                <a:ea typeface="+mn-ea"/>
                <a:cs typeface="+mn-cs"/>
              </a:rPr>
              <a:t>Epiq</a:t>
            </a:r>
            <a:r>
              <a:rPr lang="en-US" sz="1200" b="1" kern="1200">
                <a:solidFill>
                  <a:schemeClr val="tx1"/>
                </a:solidFill>
                <a:effectLst/>
                <a:latin typeface="+mn-lt"/>
                <a:ea typeface="+mn-ea"/>
                <a:cs typeface="+mn-cs"/>
              </a:rPr>
              <a:t> Global</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hlinkClick r:id="rId7"/>
              </a:rPr>
              <a:t>Link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Uses </a:t>
            </a:r>
            <a:r>
              <a:rPr lang="en-US" sz="1200" b="1" kern="1200">
                <a:solidFill>
                  <a:schemeClr val="tx1"/>
                </a:solidFill>
                <a:effectLst/>
                <a:latin typeface="+mn-lt"/>
                <a:ea typeface="+mn-ea"/>
                <a:cs typeface="+mn-cs"/>
              </a:rPr>
              <a:t>Copilot Studio agents</a:t>
            </a:r>
            <a:r>
              <a:rPr lang="en-US" sz="1200" kern="1200">
                <a:solidFill>
                  <a:schemeClr val="tx1"/>
                </a:solidFill>
                <a:effectLst/>
                <a:latin typeface="+mn-lt"/>
                <a:ea typeface="+mn-ea"/>
                <a:cs typeface="+mn-cs"/>
              </a:rPr>
              <a:t> in Power Apps to answer legal client inquiries and automate onboarding—saving ~2,000 labor hours monthly.</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Temasek Polytechnic</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hlinkClick r:id="rId8"/>
              </a:rPr>
              <a:t>Link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Integrated </a:t>
            </a:r>
            <a:r>
              <a:rPr lang="en-US" sz="1200" b="1" kern="1200">
                <a:solidFill>
                  <a:schemeClr val="tx1"/>
                </a:solidFill>
                <a:effectLst/>
                <a:latin typeface="+mn-lt"/>
                <a:ea typeface="+mn-ea"/>
                <a:cs typeface="+mn-cs"/>
              </a:rPr>
              <a:t>Copilot Studio agents</a:t>
            </a:r>
            <a:r>
              <a:rPr lang="en-US" sz="1200" kern="1200">
                <a:solidFill>
                  <a:schemeClr val="tx1"/>
                </a:solidFill>
                <a:effectLst/>
                <a:latin typeface="+mn-lt"/>
                <a:ea typeface="+mn-ea"/>
                <a:cs typeface="+mn-cs"/>
              </a:rPr>
              <a:t> into student-built apps, helping automate student services and processes—saving 20K hours annually.</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Centro de la Familia</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hlinkClick r:id="rId9"/>
              </a:rPr>
              <a:t>Link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Deployed </a:t>
            </a:r>
            <a:r>
              <a:rPr lang="en-US" sz="1200" b="1" kern="1200">
                <a:solidFill>
                  <a:schemeClr val="tx1"/>
                </a:solidFill>
                <a:effectLst/>
                <a:latin typeface="+mn-lt"/>
                <a:ea typeface="+mn-ea"/>
                <a:cs typeface="+mn-cs"/>
              </a:rPr>
              <a:t>Copilot Studio agent</a:t>
            </a:r>
            <a:r>
              <a:rPr lang="en-US" sz="1200" kern="1200">
                <a:solidFill>
                  <a:schemeClr val="tx1"/>
                </a:solidFill>
                <a:effectLst/>
                <a:latin typeface="+mn-lt"/>
                <a:ea typeface="+mn-ea"/>
                <a:cs typeface="+mn-cs"/>
              </a:rPr>
              <a:t> inside Power Apps to automate reporting and streamline family services—achieving 5x faster workflows and 54% cost savings.</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The </a:t>
            </a:r>
            <a:r>
              <a:rPr lang="en-US" sz="1200" b="1" kern="1200" err="1">
                <a:solidFill>
                  <a:schemeClr val="tx1"/>
                </a:solidFill>
                <a:effectLst/>
                <a:latin typeface="+mn-lt"/>
                <a:ea typeface="+mn-ea"/>
                <a:cs typeface="+mn-cs"/>
              </a:rPr>
              <a:t>Cxmmunity</a:t>
            </a:r>
            <a:r>
              <a:rPr lang="en-US" sz="1200" b="1" kern="1200">
                <a:solidFill>
                  <a:schemeClr val="tx1"/>
                </a:solidFill>
                <a:effectLst/>
                <a:latin typeface="+mn-lt"/>
                <a:ea typeface="+mn-ea"/>
                <a:cs typeface="+mn-cs"/>
              </a:rPr>
              <a:t> Foundation</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hlinkClick r:id="rId10"/>
              </a:rPr>
              <a:t>Link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Built low-code apps for nonprofit operations; while </a:t>
            </a:r>
            <a:r>
              <a:rPr lang="en-US" sz="1200" b="1" kern="1200">
                <a:solidFill>
                  <a:schemeClr val="tx1"/>
                </a:solidFill>
                <a:effectLst/>
                <a:latin typeface="+mn-lt"/>
                <a:ea typeface="+mn-ea"/>
                <a:cs typeface="+mn-cs"/>
              </a:rPr>
              <a:t>Copilot Studio isn’t explicitly mentioned</a:t>
            </a:r>
            <a:r>
              <a:rPr lang="en-US" sz="1200" kern="1200">
                <a:solidFill>
                  <a:schemeClr val="tx1"/>
                </a:solidFill>
                <a:effectLst/>
                <a:latin typeface="+mn-lt"/>
                <a:ea typeface="+mn-ea"/>
                <a:cs typeface="+mn-cs"/>
              </a:rPr>
              <a:t>, they use AI-enabled Power Platform solutions for student engagement and progress tracking.</a:t>
            </a:r>
          </a:p>
          <a:p>
            <a:r>
              <a:rPr lang="en-US" sz="1200" kern="1200">
                <a:solidFill>
                  <a:schemeClr val="tx1"/>
                </a:solidFill>
                <a:effectLst/>
                <a:latin typeface="+mn-lt"/>
                <a:ea typeface="+mn-ea"/>
                <a:cs typeface="+mn-cs"/>
              </a:rPr>
              <a:t>And many more…</a:t>
            </a:r>
            <a:endParaRPr lang="en-US" sz="1000">
              <a:effectLst/>
              <a:latin typeface="Aptos" panose="020B00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84564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1B622-21CB-AC49-629C-B09AEC48F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A7175-B1B9-1296-E601-5A4CC5ABF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A8B69B-DAAD-3D6B-6C91-52F0A2BA97F1}"/>
              </a:ext>
            </a:extLst>
          </p:cNvPr>
          <p:cNvSpPr>
            <a:spLocks noGrp="1"/>
          </p:cNvSpPr>
          <p:nvPr>
            <p:ph type="body" idx="1"/>
          </p:nvPr>
        </p:nvSpPr>
        <p:spPr/>
        <p:txBody>
          <a:bodyPr/>
          <a:lstStyle/>
          <a:p>
            <a:r>
              <a:rPr lang="en-US" sz="1200" kern="1200">
                <a:solidFill>
                  <a:schemeClr val="tx1"/>
                </a:solidFill>
                <a:effectLst/>
                <a:latin typeface="+mn-lt"/>
                <a:ea typeface="+mn-ea"/>
                <a:cs typeface="+mn-cs"/>
              </a:rPr>
              <a:t>As you think about your AI-powered success.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We’ve seen this statistic before, and it's critical to emphasize: </a:t>
            </a:r>
            <a:r>
              <a:rPr lang="en-US" sz="1200" b="1" kern="1200">
                <a:solidFill>
                  <a:schemeClr val="tx1"/>
                </a:solidFill>
                <a:effectLst/>
                <a:latin typeface="+mn-lt"/>
                <a:ea typeface="+mn-ea"/>
                <a:cs typeface="+mn-cs"/>
              </a:rPr>
              <a:t>70% of AI investments fail to deliver meaningful ROI.</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Why does this happen? It's rarely about the models themselves—the technology is often sound.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real challenge lies in execution—specifically, the failure to integrate AI deeply into business operations.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data sits disconnected across silos, systems stay fragmented. When AI pilots are isolated from workflows, organizations struggle to cale impact. Intelligence without integration is just potential—it doesn’t drive outcomes. into impact.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short, </a:t>
            </a:r>
            <a:r>
              <a:rPr lang="en-US" sz="1200" b="1" kern="1200">
                <a:solidFill>
                  <a:schemeClr val="tx1"/>
                </a:solidFill>
                <a:effectLst/>
                <a:latin typeface="+mn-lt"/>
                <a:ea typeface="+mn-ea"/>
                <a:cs typeface="+mn-cs"/>
              </a:rPr>
              <a:t>AI without execution doesn’t matter. </a:t>
            </a:r>
            <a:r>
              <a:rPr lang="en-US" sz="1200" kern="1200">
                <a:solidFill>
                  <a:schemeClr val="tx1"/>
                </a:solidFill>
                <a:effectLst/>
                <a:latin typeface="+mn-lt"/>
                <a:ea typeface="+mn-ea"/>
                <a:cs typeface="+mn-cs"/>
              </a:rPr>
              <a:t>To realize ROI, we must embed AI into the fabric of how work gets done—across processes, teams, and decisions.</a:t>
            </a:r>
          </a:p>
        </p:txBody>
      </p:sp>
      <p:sp>
        <p:nvSpPr>
          <p:cNvPr id="4" name="Slide Number Placeholder 3">
            <a:extLst>
              <a:ext uri="{FF2B5EF4-FFF2-40B4-BE49-F238E27FC236}">
                <a16:creationId xmlns:a16="http://schemas.microsoft.com/office/drawing/2014/main" id="{6A217CB7-70D2-A15B-E8BB-9E0648ED8434}"/>
              </a:ext>
            </a:extLst>
          </p:cNvPr>
          <p:cNvSpPr>
            <a:spLocks noGrp="1"/>
          </p:cNvSpPr>
          <p:nvPr>
            <p:ph type="sldNum" sz="quarter" idx="5"/>
          </p:nvPr>
        </p:nvSpPr>
        <p:spPr/>
        <p:txBody>
          <a:bodyPr/>
          <a:lstStyle/>
          <a:p>
            <a:fld id="{F654DE01-642B-411F-83CD-3C5D6EDAE49F}" type="slidenum">
              <a:rPr lang="en-US" smtClean="0"/>
              <a:t>17</a:t>
            </a:fld>
            <a:endParaRPr lang="en-US"/>
          </a:p>
        </p:txBody>
      </p:sp>
    </p:spTree>
    <p:extLst>
      <p:ext uri="{BB962C8B-B14F-4D97-AF65-F5344CB8AC3E}">
        <p14:creationId xmlns:p14="http://schemas.microsoft.com/office/powerpoint/2010/main" val="468243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22B01-1A64-DF66-4594-9A75FEB0F1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9FEB25-584F-8469-13C1-48F224FAA0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481FF-A703-2091-ADA0-2E9DE5038853}"/>
              </a:ext>
            </a:extLst>
          </p:cNvPr>
          <p:cNvSpPr>
            <a:spLocks noGrp="1"/>
          </p:cNvSpPr>
          <p:nvPr>
            <p:ph type="body" idx="1"/>
          </p:nvPr>
        </p:nvSpPr>
        <p:spPr/>
        <p:txBody>
          <a:bodyPr/>
          <a:lstStyle/>
          <a:p>
            <a:r>
              <a:rPr lang="en-US" sz="1200" kern="1200">
                <a:solidFill>
                  <a:schemeClr val="tx1"/>
                </a:solidFill>
                <a:effectLst/>
                <a:latin typeface="+mn-lt"/>
                <a:ea typeface="+mn-ea"/>
                <a:cs typeface="+mn-cs"/>
              </a:rPr>
              <a:t>What’s next isn’t just about building faster—it’s about building smarter, safer, and at scale.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 we think about how to lead in this new era of AI, it’s important to approach the transformation with a structured, strategic mindset. It starts with creating a winning strategy—one that doesn’t just chase productivity gains, but uses AI to play both offense and defense. That means driving growth while also reducing costs. From there, we need to identify the biggest pain points in our business.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Ask yourself: what’s the one process that, if it were faster, cheaper, or smarter, could unlock real transformation? That’s where AI can deliver immediate value.</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But none of this works without data. As AI agents become more autonomous, grounding them in secure, connected data is critical. It’s what enables them to act intelligently across fragmented systems. Once that foundation is in place, we can begin to future-proof our work. That starts by empowering every employee with an AI assistant—then scaling up to a dynamic network of agents that automate, orchestrate, and elevate how work gets done across the organization.</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And finally, we need to innovate with AI—not just to do more, but to do better. The goal is to amplify human impact, freeing people to focus on the work that only humans can do. This is how we lead the transformation—not just with tools, but with vision, clarity, and purpose.</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4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Suggested calls-to-action: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Option 1: </a:t>
            </a:r>
            <a:r>
              <a:rPr lang="en-US" sz="1200" b="1" kern="1200">
                <a:solidFill>
                  <a:schemeClr val="tx1"/>
                </a:solidFill>
                <a:effectLst/>
                <a:latin typeface="+mn-lt"/>
                <a:ea typeface="+mn-ea"/>
                <a:cs typeface="+mn-cs"/>
              </a:rPr>
              <a:t>Follow-up meeting with key stakeholders: </a:t>
            </a:r>
            <a:r>
              <a:rPr lang="en-US" sz="1200" kern="1200">
                <a:solidFill>
                  <a:schemeClr val="tx1"/>
                </a:solidFill>
                <a:effectLst/>
                <a:latin typeface="+mn-lt"/>
                <a:ea typeface="+mn-ea"/>
                <a:cs typeface="+mn-cs"/>
              </a:rPr>
              <a:t>Engage their technical and business teams to dive deeper into needs and challenges using the next-level presentations for the FY26 Solution Play.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Option 2: </a:t>
            </a:r>
            <a:r>
              <a:rPr lang="en-US" sz="1200" b="1" kern="1200">
                <a:solidFill>
                  <a:schemeClr val="tx1"/>
                </a:solidFill>
                <a:effectLst/>
                <a:latin typeface="+mn-lt"/>
                <a:ea typeface="+mn-ea"/>
                <a:cs typeface="+mn-cs"/>
              </a:rPr>
              <a:t>Industry-specific value prop and use cases</a:t>
            </a:r>
            <a:r>
              <a:rPr lang="en-US" sz="1200" kern="1200">
                <a:solidFill>
                  <a:schemeClr val="tx1"/>
                </a:solidFill>
                <a:effectLst/>
                <a:latin typeface="+mn-lt"/>
                <a:ea typeface="+mn-ea"/>
                <a:cs typeface="+mn-cs"/>
              </a:rPr>
              <a:t>: Present customer success stories relevant to their industry. </a:t>
            </a:r>
            <a:endParaRPr lang="en-US" sz="14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Option 3: Schedule a</a:t>
            </a:r>
            <a:r>
              <a:rPr lang="en-US" sz="1200" b="1" kern="1200">
                <a:solidFill>
                  <a:schemeClr val="tx1"/>
                </a:solidFill>
                <a:effectLst/>
                <a:latin typeface="+mn-lt"/>
                <a:ea typeface="+mn-ea"/>
                <a:cs typeface="+mn-cs"/>
              </a:rPr>
              <a:t> Business Value Assessment workshop </a:t>
            </a:r>
            <a:r>
              <a:rPr lang="en-US" sz="1200" kern="1200">
                <a:solidFill>
                  <a:schemeClr val="tx1"/>
                </a:solidFill>
                <a:effectLst/>
                <a:latin typeface="+mn-lt"/>
                <a:ea typeface="+mn-ea"/>
                <a:cs typeface="+mn-cs"/>
              </a:rPr>
              <a:t>to align Microsoft solutions with business objectives.        </a:t>
            </a:r>
            <a:endParaRPr lang="en-US" sz="14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a:solidFill>
                  <a:schemeClr val="tx1"/>
                </a:solidFill>
                <a:effectLst/>
                <a:latin typeface="+mn-lt"/>
                <a:ea typeface="+mn-ea"/>
                <a:cs typeface="+mn-cs"/>
              </a:rPr>
              <a:t>Business Value Assessment- </a:t>
            </a:r>
            <a:r>
              <a:rPr lang="en-US" sz="1200" u="sng" kern="1200">
                <a:solidFill>
                  <a:schemeClr val="tx1"/>
                </a:solidFill>
                <a:effectLst/>
                <a:latin typeface="+mn-lt"/>
                <a:ea typeface="+mn-ea"/>
                <a:cs typeface="+mn-cs"/>
                <a:hlinkClick r:id="rId3"/>
              </a:rPr>
              <a:t>GBB Engagement Request App - Power Apps</a:t>
            </a:r>
            <a:endParaRPr lang="en-US" sz="14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u="sng" kern="1200">
                <a:solidFill>
                  <a:schemeClr val="tx1"/>
                </a:solidFill>
                <a:effectLst/>
                <a:latin typeface="+mn-lt"/>
                <a:ea typeface="+mn-ea"/>
                <a:cs typeface="+mn-cs"/>
                <a:hlinkClick r:id="rId4"/>
              </a:rPr>
              <a:t>App in a Day</a:t>
            </a:r>
            <a:r>
              <a:rPr lang="en-US" sz="1200" kern="1200">
                <a:solidFill>
                  <a:schemeClr val="tx1"/>
                </a:solidFill>
                <a:effectLst/>
                <a:latin typeface="+mn-lt"/>
                <a:ea typeface="+mn-ea"/>
                <a:cs typeface="+mn-cs"/>
              </a:rPr>
              <a:t> (App in a Day)</a:t>
            </a:r>
            <a:endParaRPr lang="en-US" sz="14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u="sng" kern="1200">
                <a:solidFill>
                  <a:schemeClr val="tx1"/>
                </a:solidFill>
                <a:effectLst/>
                <a:latin typeface="+mn-lt"/>
                <a:ea typeface="+mn-ea"/>
                <a:cs typeface="+mn-cs"/>
                <a:hlinkClick r:id="rId5"/>
              </a:rPr>
              <a:t>Admin in a Day</a:t>
            </a:r>
            <a:endParaRPr lang="en-US" sz="14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u="sng" kern="1200">
                <a:solidFill>
                  <a:schemeClr val="tx1"/>
                </a:solidFill>
                <a:effectLst/>
                <a:latin typeface="+mn-lt"/>
                <a:ea typeface="+mn-ea"/>
                <a:cs typeface="+mn-cs"/>
                <a:hlinkClick r:id="rId6"/>
              </a:rPr>
              <a:t>RPA in a Day</a:t>
            </a:r>
            <a:endParaRPr lang="en-US" sz="14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u="sng" kern="1200">
                <a:solidFill>
                  <a:schemeClr val="tx1"/>
                </a:solidFill>
                <a:effectLst/>
                <a:latin typeface="+mn-lt"/>
                <a:ea typeface="+mn-ea"/>
                <a:cs typeface="+mn-cs"/>
                <a:hlinkClick r:id="rId7"/>
              </a:rPr>
              <a:t>Copilot Studio in a Day</a:t>
            </a:r>
            <a:endParaRPr lang="en-US"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GB"/>
          </a:p>
        </p:txBody>
      </p:sp>
      <p:sp>
        <p:nvSpPr>
          <p:cNvPr id="4" name="Slide Number Placeholder 3">
            <a:extLst>
              <a:ext uri="{FF2B5EF4-FFF2-40B4-BE49-F238E27FC236}">
                <a16:creationId xmlns:a16="http://schemas.microsoft.com/office/drawing/2014/main" id="{B366A826-DB5F-F5BE-9ABE-8B27556803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F10372-1497-4C65-891B-128F8B521D6A}"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8564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BF2EA-E578-431E-BD5B-A94F6E005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085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BF2EA-E578-431E-BD5B-A94F6E005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025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PACE for Power Platform</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20E0D-041E-4BA5-9FA7-71EF9241F4F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4572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863B3-D719-4033-A01E-17D9B717B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F8D41-0E53-C428-4F4E-D1A14409B8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6C34A-CFCA-56F0-3A4E-30CD25A14118}"/>
              </a:ext>
            </a:extLst>
          </p:cNvPr>
          <p:cNvSpPr>
            <a:spLocks noGrp="1"/>
          </p:cNvSpPr>
          <p:nvPr>
            <p:ph type="body" idx="1"/>
          </p:nvPr>
        </p:nvSpPr>
        <p:spPr/>
        <p:txBody>
          <a:bodyPr/>
          <a:lstStyle/>
          <a:p>
            <a:r>
              <a:rPr lang="en-US" sz="1200" kern="1200">
                <a:solidFill>
                  <a:schemeClr val="tx1"/>
                </a:solidFill>
                <a:effectLst/>
                <a:latin typeface="+mn-lt"/>
                <a:ea typeface="+mn-ea"/>
                <a:cs typeface="+mn-cs"/>
              </a:rPr>
              <a:t>Deployment Success Program</a:t>
            </a:r>
            <a:endParaRPr lang="en-US"/>
          </a:p>
        </p:txBody>
      </p:sp>
      <p:sp>
        <p:nvSpPr>
          <p:cNvPr id="4" name="Slide Number Placeholder 3">
            <a:extLst>
              <a:ext uri="{FF2B5EF4-FFF2-40B4-BE49-F238E27FC236}">
                <a16:creationId xmlns:a16="http://schemas.microsoft.com/office/drawing/2014/main" id="{CE4A6C50-C2D3-ABD4-C7C6-2356B050BC2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20E0D-041E-4BA5-9FA7-71EF9241F4F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6604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9D7D6-B45B-C2CD-FEF6-84FB57749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C1DF2-A011-5D30-3766-BE4AE2D812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FF8EAD-E78B-712D-41B0-FC6C029E8FB2}"/>
              </a:ext>
            </a:extLst>
          </p:cNvPr>
          <p:cNvSpPr>
            <a:spLocks noGrp="1"/>
          </p:cNvSpPr>
          <p:nvPr>
            <p:ph type="body" idx="1"/>
          </p:nvPr>
        </p:nvSpPr>
        <p:spPr/>
        <p:txBody>
          <a:bodyPr/>
          <a:lstStyle/>
          <a:p>
            <a:r>
              <a:rPr lang="en-US" sz="1200" kern="1200">
                <a:solidFill>
                  <a:schemeClr val="tx1"/>
                </a:solidFill>
                <a:effectLst/>
                <a:latin typeface="+mn-lt"/>
                <a:ea typeface="+mn-ea"/>
                <a:cs typeface="+mn-cs"/>
              </a:rPr>
              <a:t>The way work happens is changing, radically.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We’re moving from a world of static systems and manual workflows to one where AI is embedded into every layer of the enterprise.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we think about business processes today, we no longer think only in terms of systems and workflows. We think in terms of how people </a:t>
            </a:r>
            <a:r>
              <a:rPr lang="en-US" sz="1200" b="1" kern="1200">
                <a:solidFill>
                  <a:schemeClr val="tx1"/>
                </a:solidFill>
                <a:effectLst/>
                <a:latin typeface="+mn-lt"/>
                <a:ea typeface="+mn-ea"/>
                <a:cs typeface="+mn-cs"/>
              </a:rPr>
              <a:t>engage with those processes</a:t>
            </a:r>
            <a:r>
              <a:rPr lang="en-US" sz="1200" kern="1200">
                <a:solidFill>
                  <a:schemeClr val="tx1"/>
                </a:solidFill>
                <a:effectLst/>
                <a:latin typeface="+mn-lt"/>
                <a:ea typeface="+mn-ea"/>
                <a:cs typeface="+mn-cs"/>
              </a:rPr>
              <a:t>—and how those </a:t>
            </a:r>
            <a:r>
              <a:rPr lang="en-US" sz="1200" b="1" kern="1200">
                <a:solidFill>
                  <a:schemeClr val="tx1"/>
                </a:solidFill>
                <a:effectLst/>
                <a:latin typeface="+mn-lt"/>
                <a:ea typeface="+mn-ea"/>
                <a:cs typeface="+mn-cs"/>
              </a:rPr>
              <a:t>processes are automated behind the scenes</a:t>
            </a:r>
            <a:r>
              <a:rPr lang="en-US" sz="1200" kern="1200">
                <a:solidFill>
                  <a:schemeClr val="tx1"/>
                </a:solidFill>
                <a:effectLst/>
                <a:latin typeface="+mn-lt"/>
                <a:ea typeface="+mn-ea"/>
                <a:cs typeface="+mn-cs"/>
              </a:rPr>
              <a:t>. This dual lens—</a:t>
            </a:r>
            <a:r>
              <a:rPr lang="en-US" sz="1200" b="1" kern="1200">
                <a:solidFill>
                  <a:schemeClr val="tx1"/>
                </a:solidFill>
                <a:effectLst/>
                <a:latin typeface="+mn-lt"/>
                <a:ea typeface="+mn-ea"/>
                <a:cs typeface="+mn-cs"/>
              </a:rPr>
              <a:t>engagement and automation</a:t>
            </a:r>
            <a:r>
              <a:rPr lang="en-US" sz="1200" kern="1200">
                <a:solidFill>
                  <a:schemeClr val="tx1"/>
                </a:solidFill>
                <a:effectLst/>
                <a:latin typeface="+mn-lt"/>
                <a:ea typeface="+mn-ea"/>
                <a:cs typeface="+mn-cs"/>
              </a:rPr>
              <a:t>—is the foundation of a new model for business transformation.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the heart of this transformation are business processes—once rigid and linear, now becoming dynamic, intelligent, and continuously adapting in real time to the needs of customers, employees, and the business.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 we think about what’s possible, we are rethinking about how we serve customers, how fast we innovate, and how we can scale.</a:t>
            </a:r>
            <a:endParaRPr lang="en-US" sz="110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4F7ADE9A-AD35-18AF-D33E-6FA0E64809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20E0D-041E-4BA5-9FA7-71EF9241F4F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0213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2B0E7-25BB-EE48-9058-0C62EAAD9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E63551-9EBD-A511-FA17-62D870066D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FB31C0-D2ED-93AC-6B1B-4B486842F149}"/>
              </a:ext>
            </a:extLst>
          </p:cNvPr>
          <p:cNvSpPr>
            <a:spLocks noGrp="1"/>
          </p:cNvSpPr>
          <p:nvPr>
            <p:ph type="body" idx="1"/>
          </p:nvPr>
        </p:nvSpPr>
        <p:spPr/>
        <p:txBody>
          <a:bodyPr/>
          <a:lstStyle/>
          <a:p>
            <a:r>
              <a:rPr lang="en-US" sz="1200" kern="1200">
                <a:solidFill>
                  <a:schemeClr val="tx1"/>
                </a:solidFill>
                <a:effectLst/>
                <a:latin typeface="+mn-lt"/>
                <a:ea typeface="+mn-ea"/>
                <a:cs typeface="+mn-cs"/>
              </a:rPr>
              <a:t>Every company’s experience will be different, but we see this journey to a hybrid teams of humans and agents playing out in three phases, with each phase increasing he ability to scale rapidly, operate with agility, and generate value faster.</a:t>
            </a:r>
          </a:p>
          <a:p>
            <a:r>
              <a:rPr lang="en-US" sz="1200" kern="1200">
                <a:solidFill>
                  <a:schemeClr val="tx1"/>
                </a:solidFill>
                <a:effectLst/>
                <a:latin typeface="+mn-lt"/>
                <a:ea typeface="+mn-ea"/>
                <a:cs typeface="+mn-cs"/>
              </a:rPr>
              <a:t>&lt;click&gt;</a:t>
            </a:r>
          </a:p>
          <a:p>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In the first phase, </a:t>
            </a:r>
            <a:r>
              <a:rPr lang="en-US" sz="1200" kern="1200">
                <a:solidFill>
                  <a:schemeClr val="tx1"/>
                </a:solidFill>
                <a:effectLst/>
                <a:latin typeface="+mn-lt"/>
                <a:ea typeface="+mn-ea"/>
                <a:cs typeface="+mn-cs"/>
              </a:rPr>
              <a:t>AI acts as an assistant, helping people do the same work better and faster—such as retrieving information, providing . &lt;click&gt;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In phase 2, </a:t>
            </a:r>
            <a:r>
              <a:rPr lang="en-US" sz="1200" kern="1200">
                <a:solidFill>
                  <a:schemeClr val="tx1"/>
                </a:solidFill>
                <a:effectLst/>
                <a:latin typeface="+mn-lt"/>
                <a:ea typeface="+mn-ea"/>
                <a:cs typeface="+mn-cs"/>
              </a:rPr>
              <a:t>agents join teams as “digital colleagues,” taking on specific tasks at human direction—for instance, a researcher agent creating a go-to-market plan. &lt;click&gt;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And </a:t>
            </a:r>
            <a:r>
              <a:rPr lang="en-US" sz="1200" b="1" kern="1200">
                <a:solidFill>
                  <a:schemeClr val="tx1"/>
                </a:solidFill>
                <a:effectLst/>
                <a:latin typeface="+mn-lt"/>
                <a:ea typeface="+mn-ea"/>
                <a:cs typeface="+mn-cs"/>
              </a:rPr>
              <a:t>in phase 3</a:t>
            </a:r>
            <a:r>
              <a:rPr lang="en-US" sz="1200" kern="1200">
                <a:solidFill>
                  <a:schemeClr val="tx1"/>
                </a:solidFill>
                <a:effectLst/>
                <a:latin typeface="+mn-lt"/>
                <a:ea typeface="+mn-ea"/>
                <a:cs typeface="+mn-cs"/>
              </a:rPr>
              <a:t>—people set direction for agents that run entire business processes and workflows, checking in as needed.</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Picture how a supply chain role may change: with agents handling end-to-end logistics, while humans guide the agent system, resolve exceptions, and manage supplier relationships. Human work isn’t replaced—it’s elevated.</a:t>
            </a:r>
            <a:br>
              <a:rPr lang="en-US" sz="1200" kern="1200">
                <a:solidFill>
                  <a:schemeClr val="tx1"/>
                </a:solidFill>
                <a:effectLst/>
                <a:latin typeface="+mn-lt"/>
                <a:ea typeface="+mn-ea"/>
                <a:cs typeface="+mn-cs"/>
              </a:rPr>
            </a:b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The journey to the Frontier Firm is not a strictly linear progression—in many cases organizations will be in all three phases simultaneously.</a:t>
            </a:r>
            <a:br>
              <a:rPr kumimoji="0" lang="en-US" sz="1800" b="0"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rPr>
            </a:br>
            <a:endParaRPr kumimoji="0" lang="en-US" sz="1800" b="0" i="0" u="none" strike="noStrike" kern="1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a:p>
            <a:endParaRPr lang="en-US"/>
          </a:p>
        </p:txBody>
      </p:sp>
      <p:sp>
        <p:nvSpPr>
          <p:cNvPr id="4" name="Slide Number Placeholder 3">
            <a:extLst>
              <a:ext uri="{FF2B5EF4-FFF2-40B4-BE49-F238E27FC236}">
                <a16:creationId xmlns:a16="http://schemas.microsoft.com/office/drawing/2014/main" id="{158B9ECE-AF66-9442-42C4-29601DB6C6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D2E28-077C-43BE-BF2D-23FDC71AF94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72289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We’ve seen this statistic before, and it's critical to emphasize: </a:t>
            </a:r>
            <a:r>
              <a:rPr lang="en-US" sz="1200" b="1" kern="1200">
                <a:solidFill>
                  <a:schemeClr val="tx1"/>
                </a:solidFill>
                <a:effectLst/>
                <a:latin typeface="+mn-lt"/>
                <a:ea typeface="+mn-ea"/>
                <a:cs typeface="+mn-cs"/>
              </a:rPr>
              <a:t>70% of AI investments fail to deliver meaningful ROI.</a:t>
            </a:r>
            <a:r>
              <a:rPr lang="en-US" sz="1200" kern="1200">
                <a:solidFill>
                  <a:schemeClr val="tx1"/>
                </a:solidFill>
                <a:effectLst/>
                <a:latin typeface="+mn-lt"/>
                <a:ea typeface="+mn-ea"/>
                <a:cs typeface="+mn-cs"/>
              </a:rPr>
              <a:t> Why? It's rarely about the models themselves—more often, it’s the failure to integrate AI deeply into business operations.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data sits disconnected, systems stay fragmented, and pilots remain isolated, businesses can't turn intelligence into impact.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infusion of AI into composable business processes is transforming how work gets done—making it faster, smarter, and more adaptive than ever before.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short, </a:t>
            </a:r>
            <a:r>
              <a:rPr lang="en-US" sz="1200" b="1" kern="1200">
                <a:solidFill>
                  <a:schemeClr val="tx1"/>
                </a:solidFill>
                <a:effectLst/>
                <a:latin typeface="+mn-lt"/>
                <a:ea typeface="+mn-ea"/>
                <a:cs typeface="+mn-cs"/>
              </a:rPr>
              <a:t>AI without execution doesn’t matter.</a:t>
            </a:r>
            <a:endParaRPr lang="en-US"/>
          </a:p>
        </p:txBody>
      </p:sp>
      <p:sp>
        <p:nvSpPr>
          <p:cNvPr id="4" name="Slide Number Placeholder 3"/>
          <p:cNvSpPr>
            <a:spLocks noGrp="1"/>
          </p:cNvSpPr>
          <p:nvPr>
            <p:ph type="sldNum" sz="quarter" idx="5"/>
          </p:nvPr>
        </p:nvSpPr>
        <p:spPr/>
        <p:txBody>
          <a:bodyPr/>
          <a:lstStyle/>
          <a:p>
            <a:fld id="{F654DE01-642B-411F-83CD-3C5D6EDAE49F}" type="slidenum">
              <a:rPr lang="en-US" smtClean="0"/>
              <a:t>5</a:t>
            </a:fld>
            <a:endParaRPr lang="en-US"/>
          </a:p>
        </p:txBody>
      </p:sp>
    </p:spTree>
    <p:extLst>
      <p:ext uri="{BB962C8B-B14F-4D97-AF65-F5344CB8AC3E}">
        <p14:creationId xmlns:p14="http://schemas.microsoft.com/office/powerpoint/2010/main" val="641678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799AA-9F3B-B766-41CF-2E6593272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4B7D5-197F-BEF7-9372-C1B730A999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EEA461-CA4F-5E61-A877-D409F34CA53F}"/>
              </a:ext>
            </a:extLst>
          </p:cNvPr>
          <p:cNvSpPr>
            <a:spLocks noGrp="1"/>
          </p:cNvSpPr>
          <p:nvPr>
            <p:ph type="body" idx="1"/>
          </p:nvPr>
        </p:nvSpPr>
        <p:spPr/>
        <p:txBody>
          <a:bodyPr/>
          <a:lstStyle/>
          <a:p>
            <a:r>
              <a:rPr lang="en-US" sz="1200" kern="1200">
                <a:solidFill>
                  <a:schemeClr val="tx1"/>
                </a:solidFill>
                <a:effectLst/>
                <a:latin typeface="+mn-lt"/>
                <a:ea typeface="+mn-ea"/>
                <a:cs typeface="+mn-cs"/>
              </a:rPr>
              <a:t>Here’s why AI </a:t>
            </a:r>
            <a:r>
              <a:rPr lang="en-US" sz="1200" i="1" kern="1200">
                <a:solidFill>
                  <a:schemeClr val="tx1"/>
                </a:solidFill>
                <a:effectLst/>
                <a:latin typeface="+mn-lt"/>
                <a:ea typeface="+mn-ea"/>
                <a:cs typeface="+mn-cs"/>
              </a:rPr>
              <a:t>with </a:t>
            </a:r>
            <a:r>
              <a:rPr lang="en-US" sz="1200" kern="1200">
                <a:solidFill>
                  <a:schemeClr val="tx1"/>
                </a:solidFill>
                <a:effectLst/>
                <a:latin typeface="+mn-lt"/>
                <a:ea typeface="+mn-ea"/>
                <a:cs typeface="+mn-cs"/>
              </a:rPr>
              <a:t>execution matters so much. </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AI alone isn’t enough.</a:t>
            </a:r>
            <a:r>
              <a:rPr lang="en-US" sz="1200" kern="1200">
                <a:solidFill>
                  <a:schemeClr val="tx1"/>
                </a:solidFill>
                <a:effectLst/>
                <a:latin typeface="+mn-lt"/>
                <a:ea typeface="+mn-ea"/>
                <a:cs typeface="+mn-cs"/>
              </a:rPr>
              <a:t> You need business logic and workflows to turn potential into performance.</a:t>
            </a:r>
          </a:p>
          <a:p>
            <a:r>
              <a:rPr lang="en-US" sz="1200" kern="1200">
                <a:solidFill>
                  <a:schemeClr val="tx1"/>
                </a:solidFill>
                <a:effectLst/>
                <a:latin typeface="+mn-lt"/>
                <a:ea typeface="+mn-ea"/>
                <a:cs typeface="+mn-cs"/>
              </a:rPr>
              <a:t>With the right insights, you can make the right decisions, at the right time, and convert potential into measurable performance.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Without applications and agents driving actions, AI insights remain static—valuable, yet unrealized. </a:t>
            </a:r>
          </a:p>
          <a:p>
            <a:r>
              <a:rPr lang="en-US" sz="1200" kern="1200">
                <a:solidFill>
                  <a:schemeClr val="tx1"/>
                </a:solidFill>
                <a:effectLst/>
                <a:latin typeface="+mn-lt"/>
                <a:ea typeface="+mn-ea"/>
                <a:cs typeface="+mn-cs"/>
              </a:rPr>
              <a:t>And, beyond execution, apps also enforce governance and controls, ensuring AI operates safely, reliably, and consistently within business rules.</a:t>
            </a:r>
          </a:p>
        </p:txBody>
      </p:sp>
      <p:sp>
        <p:nvSpPr>
          <p:cNvPr id="4" name="Slide Number Placeholder 3">
            <a:extLst>
              <a:ext uri="{FF2B5EF4-FFF2-40B4-BE49-F238E27FC236}">
                <a16:creationId xmlns:a16="http://schemas.microsoft.com/office/drawing/2014/main" id="{97C79C3B-19A8-6A9C-C139-B589774F90B2}"/>
              </a:ext>
            </a:extLst>
          </p:cNvPr>
          <p:cNvSpPr>
            <a:spLocks noGrp="1"/>
          </p:cNvSpPr>
          <p:nvPr>
            <p:ph type="sldNum" sz="quarter" idx="5"/>
          </p:nvPr>
        </p:nvSpPr>
        <p:spPr/>
        <p:txBody>
          <a:bodyPr/>
          <a:lstStyle/>
          <a:p>
            <a:fld id="{F654DE01-642B-411F-83CD-3C5D6EDAE49F}" type="slidenum">
              <a:rPr lang="en-US" smtClean="0"/>
              <a:t>6</a:t>
            </a:fld>
            <a:endParaRPr lang="en-US"/>
          </a:p>
        </p:txBody>
      </p:sp>
    </p:spTree>
    <p:extLst>
      <p:ext uri="{BB962C8B-B14F-4D97-AF65-F5344CB8AC3E}">
        <p14:creationId xmlns:p14="http://schemas.microsoft.com/office/powerpoint/2010/main" val="2300174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2E5FC-CEFB-79AC-617A-E8B7EF5C3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C39EC2-5655-AEC7-2C2A-6CFD4F027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E0F6-47F4-8BE3-E941-616E19A59B8E}"/>
              </a:ext>
            </a:extLst>
          </p:cNvPr>
          <p:cNvSpPr>
            <a:spLocks noGrp="1"/>
          </p:cNvSpPr>
          <p:nvPr>
            <p:ph type="body" idx="1"/>
          </p:nvPr>
        </p:nvSpPr>
        <p:spPr/>
        <p:txBody>
          <a:bodyPr/>
          <a:lstStyle/>
          <a:p>
            <a:r>
              <a:rPr lang="en-US" sz="1200" kern="1200">
                <a:solidFill>
                  <a:schemeClr val="tx1"/>
                </a:solidFill>
                <a:effectLst/>
                <a:latin typeface="+mn-lt"/>
                <a:ea typeface="+mn-ea"/>
                <a:cs typeface="+mn-cs"/>
              </a:rPr>
              <a:t>So, what does getting AI right actually look like? It looks like a seamlessly connected ecosystem:</a:t>
            </a:r>
          </a:p>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a:solidFill>
                  <a:schemeClr val="tx1"/>
                </a:solidFill>
                <a:effectLst/>
                <a:latin typeface="+mn-lt"/>
                <a:ea typeface="+mn-ea"/>
                <a:cs typeface="+mn-cs"/>
              </a:rPr>
              <a:t>Apps operationalize</a:t>
            </a:r>
            <a:r>
              <a:rPr lang="en-US" sz="1200" kern="1200">
                <a:solidFill>
                  <a:schemeClr val="tx1"/>
                </a:solidFill>
                <a:effectLst/>
                <a:latin typeface="+mn-lt"/>
                <a:ea typeface="+mn-ea"/>
                <a:cs typeface="+mn-cs"/>
              </a:rPr>
              <a:t> business logic, becoming the front line of execution. Apps are where humans act.</a:t>
            </a:r>
          </a:p>
          <a:p>
            <a:pPr marL="171450" indent="-171450">
              <a:buFont typeface="Arial" panose="020B0604020202020204" pitchFamily="34" charset="0"/>
              <a:buChar char="•"/>
            </a:pPr>
            <a:r>
              <a:rPr lang="en-US" sz="1200" b="1" kern="1200">
                <a:solidFill>
                  <a:schemeClr val="tx1"/>
                </a:solidFill>
                <a:effectLst/>
                <a:latin typeface="+mn-lt"/>
                <a:ea typeface="+mn-ea"/>
                <a:cs typeface="+mn-cs"/>
              </a:rPr>
              <a:t>Agents think and act</a:t>
            </a:r>
            <a:r>
              <a:rPr lang="en-US" sz="1200" kern="1200">
                <a:solidFill>
                  <a:schemeClr val="tx1"/>
                </a:solidFill>
                <a:effectLst/>
                <a:latin typeface="+mn-lt"/>
                <a:ea typeface="+mn-ea"/>
                <a:cs typeface="+mn-cs"/>
              </a:rPr>
              <a:t> autonomously, analyzing data, making decisions, and automating tasks. Agents are how work scales.</a:t>
            </a:r>
          </a:p>
          <a:p>
            <a:pPr marL="171450" indent="-171450">
              <a:buFont typeface="Arial" panose="020B0604020202020204" pitchFamily="34" charset="0"/>
              <a:buChar char="•"/>
            </a:pPr>
            <a:r>
              <a:rPr lang="en-US" sz="1200" b="1" kern="1200">
                <a:solidFill>
                  <a:schemeClr val="tx1"/>
                </a:solidFill>
                <a:effectLst/>
                <a:latin typeface="+mn-lt"/>
                <a:ea typeface="+mn-ea"/>
                <a:cs typeface="+mn-cs"/>
              </a:rPr>
              <a:t>Interfaces scale</a:t>
            </a:r>
            <a:r>
              <a:rPr lang="en-US" sz="1200" kern="1200">
                <a:solidFill>
                  <a:schemeClr val="tx1"/>
                </a:solidFill>
                <a:effectLst/>
                <a:latin typeface="+mn-lt"/>
                <a:ea typeface="+mn-ea"/>
                <a:cs typeface="+mn-cs"/>
              </a:rPr>
              <a:t> the reach of AI, providing intuitive interaction points where user intent meets intelligent execution.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Together, this integrated model is how businesses successfully leverage AI to transform—not incrementally, but radically. Apps, agents, interfaces , together unlock exponential productivity.</a:t>
            </a:r>
          </a:p>
        </p:txBody>
      </p:sp>
      <p:sp>
        <p:nvSpPr>
          <p:cNvPr id="4" name="Slide Number Placeholder 3">
            <a:extLst>
              <a:ext uri="{FF2B5EF4-FFF2-40B4-BE49-F238E27FC236}">
                <a16:creationId xmlns:a16="http://schemas.microsoft.com/office/drawing/2014/main" id="{D5285ECD-B2FF-4315-BB19-E8E4B2D7261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54DE01-642B-411F-83CD-3C5D6EDAE4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8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Slide theme: Value statements: With Microsoft, you can operationalize AI with confidence and scale</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That's why we need a platform that brings together the power of applications, agents, and interfaces.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Power Apps and Copilot Studio are built on Microsoft’s trusted cloud—secure, governed, and deeply integrated with your data, identity, and systems. Unlike fragmented toolchains or custom stacks, Power Platform serves as a unified foundation where apps and agents are created, deployed, and managed side-by-side.</a:t>
            </a:r>
            <a:br>
              <a:rPr lang="en-US" sz="1200" kern="1200">
                <a:solidFill>
                  <a:schemeClr val="tx1"/>
                </a:solidFill>
                <a:effectLst/>
                <a:latin typeface="+mn-lt"/>
                <a:ea typeface="+mn-ea"/>
                <a:cs typeface="+mn-cs"/>
              </a:rPr>
            </a:b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Power Platform is the execution engine of your AI strategy—where apps, agents, and logic come together to drive real outcomes. It’s not just about building solutions; it’s about activating intelligence across your ecosystem—Microsoft 365, Dynamics 365, Azure, and beyond. This unified layer ensures consistency, scalability, and governance across your entire digital estate.</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Integrated into the UI for AI: </a:t>
            </a:r>
            <a:r>
              <a:rPr lang="en-US" sz="1200" kern="1200">
                <a:solidFill>
                  <a:schemeClr val="tx1"/>
                </a:solidFill>
                <a:effectLst/>
                <a:latin typeface="+mn-lt"/>
                <a:ea typeface="+mn-ea"/>
                <a:cs typeface="+mn-cs"/>
              </a:rPr>
              <a:t>Power Apps and Copilot Studio are natively integrated into the Microsoft 365 experience. UI The for AI extends across your organization. Power Platform embedded directly into Microsoft 365 Copilot, users can trigger apps, invoke agents, and act on data—directly from tools like Outlook, Teams, and Excel. This turns everyday productivity into intelligent execution. When you bring intelligence to where work happens you reduce friction and accelerate adoption.</a:t>
            </a:r>
            <a:br>
              <a:rPr lang="en-US" sz="1200" kern="1200">
                <a:solidFill>
                  <a:schemeClr val="tx1"/>
                </a:solidFill>
                <a:effectLst/>
                <a:latin typeface="+mn-lt"/>
                <a:ea typeface="+mn-ea"/>
                <a:cs typeface="+mn-cs"/>
              </a:rPr>
            </a:br>
            <a:br>
              <a:rPr lang="en-US" sz="1200" kern="1200">
                <a:solidFill>
                  <a:schemeClr val="tx1"/>
                </a:solidFill>
                <a:effectLst/>
                <a:latin typeface="+mn-lt"/>
                <a:ea typeface="+mn-ea"/>
                <a:cs typeface="+mn-cs"/>
              </a:rPr>
            </a:br>
            <a:r>
              <a:rPr lang="en-US" sz="1200" b="1" kern="1200">
                <a:solidFill>
                  <a:schemeClr val="tx1"/>
                </a:solidFill>
                <a:effectLst/>
                <a:latin typeface="+mn-lt"/>
                <a:ea typeface="+mn-ea"/>
                <a:cs typeface="+mn-cs"/>
              </a:rPr>
              <a:t>Data-driven operationalization: </a:t>
            </a:r>
            <a:r>
              <a:rPr lang="en-US" sz="1200" kern="1200">
                <a:solidFill>
                  <a:schemeClr val="tx1"/>
                </a:solidFill>
                <a:effectLst/>
                <a:latin typeface="+mn-lt"/>
                <a:ea typeface="+mn-ea"/>
                <a:cs typeface="+mn-cs"/>
              </a:rPr>
              <a:t>With Dataverse, Power BI, and AI Builder, you can operationalize intelligence directly into the tools your teams already use. Transform data into decisions by embedding insights directly into apps and agents, enabling real-time, context-aware execution. Ensure intelligence isn’t just analyzed—it’s acted on, at scale.</a:t>
            </a:r>
            <a:br>
              <a:rPr lang="en-US" sz="1200" kern="1200">
                <a:solidFill>
                  <a:schemeClr val="tx1"/>
                </a:solidFill>
                <a:effectLst/>
                <a:latin typeface="+mn-lt"/>
                <a:ea typeface="+mn-ea"/>
                <a:cs typeface="+mn-cs"/>
              </a:rPr>
            </a:br>
            <a:br>
              <a:rPr lang="en-US" sz="1200" kern="1200">
                <a:solidFill>
                  <a:schemeClr val="tx1"/>
                </a:solidFill>
                <a:effectLst/>
                <a:latin typeface="+mn-lt"/>
                <a:ea typeface="+mn-ea"/>
                <a:cs typeface="+mn-cs"/>
              </a:rPr>
            </a:br>
            <a:r>
              <a:rPr lang="en-US" sz="1200" b="1" kern="1200">
                <a:solidFill>
                  <a:schemeClr val="tx1"/>
                </a:solidFill>
                <a:effectLst/>
                <a:latin typeface="+mn-lt"/>
                <a:ea typeface="+mn-ea"/>
                <a:cs typeface="+mn-cs"/>
              </a:rPr>
              <a:t>Enterprise-grade security, governance, and compliance</a:t>
            </a:r>
            <a:r>
              <a:rPr lang="en-US" sz="1200" kern="1200">
                <a:solidFill>
                  <a:schemeClr val="tx1"/>
                </a:solidFill>
                <a:effectLst/>
                <a:latin typeface="+mn-lt"/>
                <a:ea typeface="+mn-ea"/>
                <a:cs typeface="+mn-cs"/>
              </a:rPr>
              <a:t>: Built-in security, compliance, and lifecycle management ensure every apps and agent is safe, scalable, and audit-ready. Power Platform leverages Microsoft’s trusted identity, access, and compliance frameworks, aligning the solution with your enterprise policies. Your IT teams retain full visibility and control—without slowing innovation.</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Rapid deployment: </a:t>
            </a:r>
            <a:r>
              <a:rPr lang="en-US" sz="1200" kern="1200">
                <a:solidFill>
                  <a:schemeClr val="tx1"/>
                </a:solidFill>
                <a:effectLst/>
                <a:latin typeface="+mn-lt"/>
                <a:ea typeface="+mn-ea"/>
                <a:cs typeface="+mn-cs"/>
              </a:rPr>
              <a:t>Deploy apps and agents across Teams, web, mobile, and external portals…fast. No Silos. No re-work. Whether you are launching a departmental tool or scaling a mission-critical solution across geographies, you can ensure rapid deployment across channels.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Strategic advantage: </a:t>
            </a:r>
            <a:r>
              <a:rPr lang="en-US" sz="1200" kern="1200">
                <a:solidFill>
                  <a:schemeClr val="tx1"/>
                </a:solidFill>
                <a:effectLst/>
                <a:latin typeface="+mn-lt"/>
                <a:ea typeface="+mn-ea"/>
                <a:cs typeface="+mn-cs"/>
              </a:rPr>
              <a:t>Copilot Studio enables multi-agent systems that reason, act, and collaborate. Strategic orchestration with agents turns static workflows into dynamic, AI-powered experiences. Agents can coordinate across apps, data, and systems. This is not just automation, it’s orchestration, at scale.</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Build apps and agents—your way: </a:t>
            </a:r>
            <a:r>
              <a:rPr lang="en-US" sz="1200" kern="1200">
                <a:solidFill>
                  <a:schemeClr val="tx1"/>
                </a:solidFill>
                <a:effectLst/>
                <a:latin typeface="+mn-lt"/>
                <a:ea typeface="+mn-ea"/>
                <a:cs typeface="+mn-cs"/>
              </a:rPr>
              <a:t> Whether you’re a business user solving a problem or you’re a pro dev that’s architecting a complex solution, Power Platform meets you where you are. Use natural language, low-code tools, or full code extensibility to build apps and agents that match your unique needs. Power Platform empowers you to build your way—from simple forms to sophisticated multi-system solutions.</a:t>
            </a:r>
          </a:p>
          <a:p>
            <a:endParaRPr lang="en-US" b="1"/>
          </a:p>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15276-9AB5-4C50-942A-C010AD768EE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2998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D762-878D-5530-AEE7-1E883804D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3320C-BCA4-1DCA-1691-A50A7AC99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375D5-5F1E-D675-8958-C42B36558E13}"/>
              </a:ext>
            </a:extLst>
          </p:cNvPr>
          <p:cNvSpPr>
            <a:spLocks noGrp="1"/>
          </p:cNvSpPr>
          <p:nvPr>
            <p:ph type="body" idx="1"/>
          </p:nvPr>
        </p:nvSpPr>
        <p:spPr/>
        <p:txBody>
          <a:bodyPr/>
          <a:lstStyle/>
          <a:p>
            <a:r>
              <a:rPr lang="en-US" sz="1200" kern="1200">
                <a:solidFill>
                  <a:schemeClr val="tx1"/>
                </a:solidFill>
                <a:effectLst/>
                <a:latin typeface="+mn-lt"/>
                <a:ea typeface="+mn-ea"/>
                <a:cs typeface="+mn-cs"/>
              </a:rPr>
              <a:t>To progress to the level of a frontier-first organization, companies need to overcome some common challenges. They can do this by leveraging the power of AI.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Apps aren't just for data entry—they're living storyboards of work. They will continue to exist as our human interface with systems and processes. Apps are also the space in which we collaborate with agents.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Agents aren't just assistants, they're autonomous collaborators. Together, with apps, they transform business processes at enterprise scale by driving actions and results with automation.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Apps combined with intelligent agents empower IT makers by accelerating development and enhancing control.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Power apps gives IT teams the tools they need to build tailored apps. Infusing those apps with intelligent agents that automate and extend their functionality helps you move from reactive to proactive.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You could build agents anywhere, but only Power Platform plus Copilot Studio lets you build, govern, and scale them with the same tools and teams that you already trust.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And with Microsoft 365 Copilot, every employee’s work is grounded in their own work content—like emails, meetings, and documents—so they can move faster, make smarter decisions, and stay focused on what matters most.</a:t>
            </a:r>
            <a:endParaRPr lang="en-US"/>
          </a:p>
        </p:txBody>
      </p:sp>
      <p:sp>
        <p:nvSpPr>
          <p:cNvPr id="4" name="Slide Number Placeholder 3">
            <a:extLst>
              <a:ext uri="{FF2B5EF4-FFF2-40B4-BE49-F238E27FC236}">
                <a16:creationId xmlns:a16="http://schemas.microsoft.com/office/drawing/2014/main" id="{F0D0E89E-82B9-07CE-C6CF-E162BF285A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849776-0983-3E41-A08E-523181259C3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3596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0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9144000"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2" name="Graphic 1" descr="Microsoft Power Platform logo">
            <a:extLst>
              <a:ext uri="{FF2B5EF4-FFF2-40B4-BE49-F238E27FC236}">
                <a16:creationId xmlns:a16="http://schemas.microsoft.com/office/drawing/2014/main" id="{12069E35-3E92-6D4E-A8FD-FB09C0960975}"/>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2947501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9_Title and Content">
    <p:bg>
      <p:bgPr>
        <a:gradFill>
          <a:gsLst>
            <a:gs pos="92000">
              <a:schemeClr val="accent4">
                <a:lumMod val="20000"/>
                <a:lumOff val="80000"/>
                <a:alpha val="50000"/>
              </a:schemeClr>
            </a:gs>
            <a:gs pos="0">
              <a:schemeClr val="accent1">
                <a:lumMod val="20000"/>
                <a:lumOff val="80000"/>
                <a:alpha val="50000"/>
              </a:schemeClr>
            </a:gs>
          </a:gsLst>
          <a:lin ang="189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4159E75-1F02-A79B-3343-85E208B8C320}"/>
              </a:ext>
              <a:ext uri="{C183D7F6-B498-43B3-948B-1728B52AA6E4}">
                <adec:decorative xmlns:adec="http://schemas.microsoft.com/office/drawing/2017/decorative" val="1"/>
              </a:ext>
            </a:extLst>
          </p:cNvPr>
          <p:cNvGrpSpPr/>
          <p:nvPr userDrawn="1"/>
        </p:nvGrpSpPr>
        <p:grpSpPr>
          <a:xfrm>
            <a:off x="-1" y="-1"/>
            <a:ext cx="12192001" cy="6980663"/>
            <a:chOff x="-1" y="-1"/>
            <a:chExt cx="12192001" cy="6980663"/>
          </a:xfrm>
        </p:grpSpPr>
        <p:pic>
          <p:nvPicPr>
            <p:cNvPr id="7" name="Picture 6" descr="A picture containing white, design, black and white, art&#10;&#10;Description automatically generated">
              <a:extLst>
                <a:ext uri="{FF2B5EF4-FFF2-40B4-BE49-F238E27FC236}">
                  <a16:creationId xmlns:a16="http://schemas.microsoft.com/office/drawing/2014/main" id="{18309A4A-7016-C847-7828-358F797F71B4}"/>
                </a:ext>
              </a:extLst>
            </p:cNvPr>
            <p:cNvPicPr>
              <a:picLocks noChangeAspect="1"/>
            </p:cNvPicPr>
            <p:nvPr userDrawn="1"/>
          </p:nvPicPr>
          <p:blipFill>
            <a:blip r:embed="rId2" cstate="screen">
              <a:alphaModFix amt="4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96EAD7A7-A3DF-17C7-C798-C136EEECE3F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a:stretch/>
          </p:blipFill>
          <p:spPr>
            <a:xfrm>
              <a:off x="-1" y="-1"/>
              <a:ext cx="12192001" cy="6980663"/>
            </a:xfrm>
            <a:prstGeom prst="rect">
              <a:avLst/>
            </a:prstGeom>
          </p:spPr>
        </p:pic>
      </p:gr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02519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1BB3C6A-CD88-BA7F-FDD5-766DB2850DCF}"/>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DF69AE36-ABC0-A0B5-13F2-73AFBA4E6484}"/>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itle 1"/>
          <p:cNvSpPr>
            <a:spLocks noGrp="1"/>
          </p:cNvSpPr>
          <p:nvPr>
            <p:ph type="title" hasCustomPrompt="1"/>
          </p:nvPr>
        </p:nvSpPr>
        <p:spPr>
          <a:xfrm>
            <a:off x="604894" y="2896041"/>
            <a:ext cx="8374006" cy="1661993"/>
          </a:xfrm>
          <a:noFill/>
        </p:spPr>
        <p:txBody>
          <a:bodyPr wrap="square" lIns="0" tIns="0" rIns="0" bIns="0" anchor="ctr" anchorCtr="0">
            <a:spAutoFit/>
          </a:bodyPr>
          <a:lstStyle>
            <a:lvl1pPr marL="0" algn="l" defTabSz="932742" rtl="0" eaLnBrk="1" latinLnBrk="0" hangingPunct="1">
              <a:lnSpc>
                <a:spcPct val="100000"/>
              </a:lnSpc>
              <a:spcBef>
                <a:spcPct val="0"/>
              </a:spcBef>
              <a:buNone/>
              <a:defRPr lang="en-US" sz="5400" b="0" kern="1200" cap="none" spc="-5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Tree>
    <p:extLst>
      <p:ext uri="{BB962C8B-B14F-4D97-AF65-F5344CB8AC3E}">
        <p14:creationId xmlns:p14="http://schemas.microsoft.com/office/powerpoint/2010/main" val="2953864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bg>
      <p:bgPr>
        <a:gradFill>
          <a:gsLst>
            <a:gs pos="0">
              <a:srgbClr val="F9E1E4"/>
            </a:gs>
            <a:gs pos="100000">
              <a:srgbClr val="B3D4FF"/>
            </a:gs>
          </a:gsLst>
          <a:path path="circle">
            <a:fillToRect r="100000" b="10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215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3" name="Text Placeholder 11">
            <a:extLst>
              <a:ext uri="{FF2B5EF4-FFF2-40B4-BE49-F238E27FC236}">
                <a16:creationId xmlns:a16="http://schemas.microsoft.com/office/drawing/2014/main" id="{7FE4ADDF-1172-A588-4B28-A3C0AB933F51}"/>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6FD44259-4D40-A56A-003D-F25AEDFBAD32}"/>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1">
            <a:extLst>
              <a:ext uri="{FF2B5EF4-FFF2-40B4-BE49-F238E27FC236}">
                <a16:creationId xmlns:a16="http://schemas.microsoft.com/office/drawing/2014/main" id="{2120A7E9-B947-6097-63F1-6C536D620C8F}"/>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275F2E07-1A8F-FA12-91D3-B67972759F7A}"/>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04DFDDFE-8E90-DBB3-B73B-3B8BBE51A4AD}"/>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4E1C2D02-891E-30A2-3E0C-00D6E3927B2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1">
            <a:extLst>
              <a:ext uri="{FF2B5EF4-FFF2-40B4-BE49-F238E27FC236}">
                <a16:creationId xmlns:a16="http://schemas.microsoft.com/office/drawing/2014/main" id="{1BA852DB-2203-D4D2-0F9C-AD23E57FBE62}"/>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6" name="Text Placeholder 9">
            <a:extLst>
              <a:ext uri="{FF2B5EF4-FFF2-40B4-BE49-F238E27FC236}">
                <a16:creationId xmlns:a16="http://schemas.microsoft.com/office/drawing/2014/main" id="{E566339F-C907-8F73-8604-1463FBA9AEBF}"/>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849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11">
            <a:extLst>
              <a:ext uri="{FF2B5EF4-FFF2-40B4-BE49-F238E27FC236}">
                <a16:creationId xmlns:a16="http://schemas.microsoft.com/office/drawing/2014/main" id="{5203799A-0802-273A-D9BA-935CB6DC9215}"/>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0" name="Text Placeholder 7">
            <a:extLst>
              <a:ext uri="{FF2B5EF4-FFF2-40B4-BE49-F238E27FC236}">
                <a16:creationId xmlns:a16="http://schemas.microsoft.com/office/drawing/2014/main" id="{84461104-5A05-CB0F-A89F-10967C3F2F94}"/>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857C9C3E-382F-91D4-9DF8-9BA6DCB26EB6}"/>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5C251BAE-E5C7-3131-EE78-1157804E9D8E}"/>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651BFB32-F7EE-F62C-5B2A-ABA89794BDBA}"/>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4" name="Text Placeholder 7">
            <a:extLst>
              <a:ext uri="{FF2B5EF4-FFF2-40B4-BE49-F238E27FC236}">
                <a16:creationId xmlns:a16="http://schemas.microsoft.com/office/drawing/2014/main" id="{1AAC1103-5669-B89C-7A56-472204B16B5D}"/>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DEA87704-A4E4-D5DE-9891-0643EBC09FC8}"/>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8" name="Text Placeholder 9">
            <a:extLst>
              <a:ext uri="{FF2B5EF4-FFF2-40B4-BE49-F238E27FC236}">
                <a16:creationId xmlns:a16="http://schemas.microsoft.com/office/drawing/2014/main" id="{AB63C566-BA1E-61EF-540B-E5C62E9E5F66}"/>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A3D47DBC-C3B3-7206-81B0-B1F1D96469FF}"/>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0" name="Text Placeholder 9">
            <a:extLst>
              <a:ext uri="{FF2B5EF4-FFF2-40B4-BE49-F238E27FC236}">
                <a16:creationId xmlns:a16="http://schemas.microsoft.com/office/drawing/2014/main" id="{B5DB3D03-AC7C-82F9-2EE9-291F365BB254}"/>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4373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E65613-14F1-09CD-5134-A79239DDC2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4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E65613-14F1-09CD-5134-A79239DDC2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7260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_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336420"/>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p:bg>
      <p:bgPr>
        <a:solidFill>
          <a:srgbClr val="F2F2F8"/>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9B54B4A-553A-9CE0-CF4B-32CB5631BC36}"/>
              </a:ext>
            </a:extLst>
          </p:cNvPr>
          <p:cNvSpPr>
            <a:spLocks noGrp="1"/>
          </p:cNvSpPr>
          <p:nvPr>
            <p:ph type="title"/>
          </p:nvPr>
        </p:nvSpPr>
        <p:spPr>
          <a:xfrm>
            <a:off x="588263" y="585216"/>
            <a:ext cx="11011600" cy="430887"/>
          </a:xfrm>
          <a:prstGeom prst="rect">
            <a:avLst/>
          </a:prstGeom>
        </p:spPr>
        <p:txBody>
          <a:bodyPr vert="horz" wrap="square" lIns="0" tIns="0" rIns="0" bIns="0" rtlCol="0" anchor="t">
            <a:spAutoFit/>
          </a:bodyPr>
          <a:lstStyle>
            <a:lvl1pPr>
              <a:defRPr sz="28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173929243"/>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9170167"/>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2 Title Slide">
    <p:spTree>
      <p:nvGrpSpPr>
        <p:cNvPr id="1" name=""/>
        <p:cNvGrpSpPr/>
        <p:nvPr/>
      </p:nvGrpSpPr>
      <p:grpSpPr>
        <a:xfrm>
          <a:off x="0" y="0"/>
          <a:ext cx="0" cy="0"/>
          <a:chOff x="0" y="0"/>
          <a:chExt cx="0" cy="0"/>
        </a:xfrm>
      </p:grpSpPr>
      <p:pic>
        <p:nvPicPr>
          <p:cNvPr id="11" name="Picture 10" descr="A blue sky with white clouds&#10;&#10;Description automatically generated">
            <a:extLst>
              <a:ext uri="{FF2B5EF4-FFF2-40B4-BE49-F238E27FC236}">
                <a16:creationId xmlns:a16="http://schemas.microsoft.com/office/drawing/2014/main" id="{79BAFC8C-EB9A-06B0-36D4-AEB224BFA26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529"/>
            <a:ext cx="12192000" cy="6869529"/>
          </a:xfrm>
          <a:prstGeom prst="rect">
            <a:avLst/>
          </a:prstGeom>
        </p:spPr>
      </p:pic>
      <p:sp>
        <p:nvSpPr>
          <p:cNvPr id="8" name="Rectangle 7">
            <a:extLst>
              <a:ext uri="{FF2B5EF4-FFF2-40B4-BE49-F238E27FC236}">
                <a16:creationId xmlns:a16="http://schemas.microsoft.com/office/drawing/2014/main" id="{108F13F4-2AA0-2751-9C54-183410D351E2}"/>
              </a:ext>
            </a:extLst>
          </p:cNvPr>
          <p:cNvSpPr/>
          <p:nvPr userDrawn="1"/>
        </p:nvSpPr>
        <p:spPr>
          <a:xfrm>
            <a:off x="0" y="0"/>
            <a:ext cx="6616700" cy="6858000"/>
          </a:xfrm>
          <a:prstGeom prst="rect">
            <a:avLst/>
          </a:prstGeom>
          <a:gradFill flip="none" rotWithShape="1">
            <a:gsLst>
              <a:gs pos="26000">
                <a:schemeClr val="bg1">
                  <a:alpha val="58000"/>
                </a:schemeClr>
              </a:gs>
              <a:gs pos="70000">
                <a:schemeClr val="bg1">
                  <a:alpha val="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itle 15">
            <a:extLst>
              <a:ext uri="{FF2B5EF4-FFF2-40B4-BE49-F238E27FC236}">
                <a16:creationId xmlns:a16="http://schemas.microsoft.com/office/drawing/2014/main" id="{1AB79229-7EF8-8D54-ED6D-2A2E11C74F94}"/>
              </a:ext>
            </a:extLst>
          </p:cNvPr>
          <p:cNvSpPr>
            <a:spLocks noGrp="1"/>
          </p:cNvSpPr>
          <p:nvPr>
            <p:ph type="title"/>
          </p:nvPr>
        </p:nvSpPr>
        <p:spPr>
          <a:xfrm>
            <a:off x="389121" y="3202170"/>
            <a:ext cx="7683500" cy="895065"/>
          </a:xfrm>
        </p:spPr>
        <p:txBody>
          <a:bodyPr/>
          <a:lstStyle>
            <a:lvl1pPr>
              <a:defRPr>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4" name="Text Placeholder 23">
            <a:extLst>
              <a:ext uri="{FF2B5EF4-FFF2-40B4-BE49-F238E27FC236}">
                <a16:creationId xmlns:a16="http://schemas.microsoft.com/office/drawing/2014/main" id="{44FD65AF-CF48-C43D-0B1B-B1AD516E4D77}"/>
              </a:ext>
            </a:extLst>
          </p:cNvPr>
          <p:cNvSpPr>
            <a:spLocks noGrp="1"/>
          </p:cNvSpPr>
          <p:nvPr>
            <p:ph type="body" sz="quarter" idx="10"/>
          </p:nvPr>
        </p:nvSpPr>
        <p:spPr>
          <a:xfrm>
            <a:off x="404235" y="4236857"/>
            <a:ext cx="6823075" cy="454517"/>
          </a:xfrm>
        </p:spPr>
        <p:txBody>
          <a:bodyPr/>
          <a:lstStyle>
            <a:lvl1pPr marL="0" indent="0">
              <a:buNone/>
              <a:defRPr/>
            </a:lvl1pPr>
          </a:lstStyle>
          <a:p>
            <a:pPr lvl="0"/>
            <a:r>
              <a:rPr lang="en-US"/>
              <a:t>Click to edit Master text styles</a:t>
            </a:r>
          </a:p>
        </p:txBody>
      </p:sp>
      <p:pic>
        <p:nvPicPr>
          <p:cNvPr id="2" name="Graphic 1" descr="Microsoft Power Platform logo">
            <a:extLst>
              <a:ext uri="{FF2B5EF4-FFF2-40B4-BE49-F238E27FC236}">
                <a16:creationId xmlns:a16="http://schemas.microsoft.com/office/drawing/2014/main" id="{572E4537-B430-9BAB-1C82-544EF5D3931D}"/>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305840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20080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8188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3 Title Slide">
    <p:spTree>
      <p:nvGrpSpPr>
        <p:cNvPr id="1" name=""/>
        <p:cNvGrpSpPr/>
        <p:nvPr/>
      </p:nvGrpSpPr>
      <p:grpSpPr>
        <a:xfrm>
          <a:off x="0" y="0"/>
          <a:ext cx="0" cy="0"/>
          <a:chOff x="0" y="0"/>
          <a:chExt cx="0" cy="0"/>
        </a:xfrm>
      </p:grpSpPr>
      <p:pic>
        <p:nvPicPr>
          <p:cNvPr id="7" name="Picture 6" descr="A close-up of a purple and white square&#10;&#10;AI-generated content may be incorrect.">
            <a:extLst>
              <a:ext uri="{FF2B5EF4-FFF2-40B4-BE49-F238E27FC236}">
                <a16:creationId xmlns:a16="http://schemas.microsoft.com/office/drawing/2014/main" id="{F3878AAF-1C4C-B79F-0FDD-2D1F23DB88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1AB79229-7EF8-8D54-ED6D-2A2E11C74F94}"/>
              </a:ext>
            </a:extLst>
          </p:cNvPr>
          <p:cNvSpPr>
            <a:spLocks noGrp="1"/>
          </p:cNvSpPr>
          <p:nvPr>
            <p:ph type="title"/>
          </p:nvPr>
        </p:nvSpPr>
        <p:spPr>
          <a:xfrm>
            <a:off x="389121" y="2167054"/>
            <a:ext cx="7683500" cy="553998"/>
          </a:xfrm>
        </p:spPr>
        <p:txBody>
          <a:bodyPr/>
          <a:lstStyle>
            <a:lvl1pPr>
              <a:defRPr>
                <a:solidFill>
                  <a:srgbClr val="46366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4" name="Text Placeholder 23">
            <a:extLst>
              <a:ext uri="{FF2B5EF4-FFF2-40B4-BE49-F238E27FC236}">
                <a16:creationId xmlns:a16="http://schemas.microsoft.com/office/drawing/2014/main" id="{44FD65AF-CF48-C43D-0B1B-B1AD516E4D77}"/>
              </a:ext>
            </a:extLst>
          </p:cNvPr>
          <p:cNvSpPr>
            <a:spLocks noGrp="1"/>
          </p:cNvSpPr>
          <p:nvPr>
            <p:ph type="body" sz="quarter" idx="10" hasCustomPrompt="1"/>
          </p:nvPr>
        </p:nvSpPr>
        <p:spPr>
          <a:xfrm>
            <a:off x="389121" y="3761142"/>
            <a:ext cx="6823075" cy="246221"/>
          </a:xfrm>
        </p:spPr>
        <p:txBody>
          <a:bodyPr/>
          <a:lstStyle>
            <a:lvl1pPr marL="0" indent="0">
              <a:buNone/>
              <a:defRPr sz="1600"/>
            </a:lvl1pPr>
          </a:lstStyle>
          <a:p>
            <a:pPr lvl="0"/>
            <a:r>
              <a:rPr lang="en-US"/>
              <a:t>Speaker name subtitle text</a:t>
            </a:r>
          </a:p>
        </p:txBody>
      </p:sp>
      <p:sp>
        <p:nvSpPr>
          <p:cNvPr id="10" name="Rectangle 9">
            <a:extLst>
              <a:ext uri="{FF2B5EF4-FFF2-40B4-BE49-F238E27FC236}">
                <a16:creationId xmlns:a16="http://schemas.microsoft.com/office/drawing/2014/main" id="{CAC7FB3E-F08A-67AD-A4D0-AB3A47BFD289}"/>
              </a:ext>
              <a:ext uri="{C183D7F6-B498-43B3-948B-1728B52AA6E4}">
                <adec:decorative xmlns:adec="http://schemas.microsoft.com/office/drawing/2017/decorative" val="1"/>
              </a:ext>
            </a:extLst>
          </p:cNvPr>
          <p:cNvSpPr/>
          <p:nvPr userDrawn="1"/>
        </p:nvSpPr>
        <p:spPr>
          <a:xfrm>
            <a:off x="0" y="6720840"/>
            <a:ext cx="12192000" cy="137160"/>
          </a:xfrm>
          <a:prstGeom prst="rect">
            <a:avLst/>
          </a:prstGeom>
          <a:gradFill flip="none" rotWithShape="1">
            <a:gsLst>
              <a:gs pos="20000">
                <a:srgbClr val="8661C5"/>
              </a:gs>
              <a:gs pos="100000">
                <a:srgbClr val="C03BC4"/>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2" name="Graphic 1" descr="Microsoft Power Platform logo">
            <a:extLst>
              <a:ext uri="{FF2B5EF4-FFF2-40B4-BE49-F238E27FC236}">
                <a16:creationId xmlns:a16="http://schemas.microsoft.com/office/drawing/2014/main" id="{75101D62-0351-2105-A2D3-59D7BA7C3F28}"/>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277836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3 Title Only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287495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04 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5692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0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63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C308E-D2A9-E3D4-3C56-A6352597D9EB}"/>
              </a:ext>
            </a:extLst>
          </p:cNvPr>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50968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07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363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08_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35968693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6.xml"/><Relationship Id="rId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1363969"/>
      </p:ext>
    </p:extLst>
  </p:cSld>
  <p:clrMap bg1="lt1" tx1="dk1" bg2="lt2" tx2="dk2" accent1="accent1" accent2="accent2" accent3="accent3" accent4="accent4" accent5="accent5" accent6="accent6" hlink="hlink" folHlink="folHlink"/>
  <p:sldLayoutIdLst>
    <p:sldLayoutId id="2147502045" r:id="rId1"/>
    <p:sldLayoutId id="2147502046" r:id="rId2"/>
    <p:sldLayoutId id="2147502047" r:id="rId3"/>
    <p:sldLayoutId id="2147502048" r:id="rId4"/>
    <p:sldLayoutId id="2147502049" r:id="rId5"/>
    <p:sldLayoutId id="2147502050" r:id="rId6"/>
    <p:sldLayoutId id="2147502051" r:id="rId7"/>
    <p:sldLayoutId id="2147502052" r:id="rId8"/>
    <p:sldLayoutId id="2147502053" r:id="rId9"/>
    <p:sldLayoutId id="2147502054" r:id="rId10"/>
    <p:sldLayoutId id="2147502160" r:id="rId11"/>
    <p:sldLayoutId id="2147502349" r:id="rId12"/>
    <p:sldLayoutId id="2147502413" r:id="rId13"/>
    <p:sldLayoutId id="2147502414" r:id="rId14"/>
    <p:sldLayoutId id="2147502599" r:id="rId1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24543131"/>
      </p:ext>
    </p:extLst>
  </p:cSld>
  <p:clrMap bg1="lt1" tx1="dk1" bg2="lt2" tx2="dk2" accent1="accent1" accent2="accent2" accent3="accent3" accent4="accent4" accent5="accent5" accent6="accent6" hlink="hlink" folHlink="folHlink"/>
  <p:sldLayoutIdLst>
    <p:sldLayoutId id="2147502359"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oolsToo_Slide" descr="ToolsToo_Slide">
            <a:extLst>
              <a:ext uri="{FF2B5EF4-FFF2-40B4-BE49-F238E27FC236}">
                <a16:creationId xmlns:a16="http://schemas.microsoft.com/office/drawing/2014/main" id="{60625795-B630-613F-663D-54FF39BD7EAA}"/>
              </a:ext>
            </a:extLst>
          </p:cNvPr>
          <p:cNvSpPr/>
          <p:nvPr userDrawn="1"/>
        </p:nvSpPr>
        <p:spPr bwMode="auto">
          <a:xfrm>
            <a:off x="0" y="0"/>
            <a:ext cx="12192000" cy="68580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01573511"/>
      </p:ext>
    </p:extLst>
  </p:cSld>
  <p:clrMap bg1="lt1" tx1="dk1" bg2="lt2" tx2="dk2" accent1="accent1" accent2="accent2" accent3="accent3" accent4="accent4" accent5="accent5" accent6="accent6" hlink="hlink" folHlink="folHlink"/>
  <p:sldLayoutIdLst>
    <p:sldLayoutId id="2147502416" r:id="rId1"/>
    <p:sldLayoutId id="2147502417" r:id="rId2"/>
  </p:sldLayoutIdLst>
  <p:transition>
    <p:fade/>
  </p:transition>
  <p:hf sldNum="0" hdr="0" ft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3E1FEEE-112B-02EA-2A33-B4B71AD51CD0}"/>
              </a:ext>
            </a:extLst>
          </p:cNvPr>
          <p:cNvSpPr/>
          <p:nvPr userDrawn="1"/>
        </p:nvSpPr>
        <p:spPr bwMode="auto">
          <a:xfrm>
            <a:off x="12410482" y="2"/>
            <a:ext cx="530159" cy="7228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50" name="Rectangle: Single Corner Snipped 49">
            <a:extLst>
              <a:ext uri="{FF2B5EF4-FFF2-40B4-BE49-F238E27FC236}">
                <a16:creationId xmlns:a16="http://schemas.microsoft.com/office/drawing/2014/main" id="{E60A3D03-6048-C4DE-5E7A-26BA8E566B48}"/>
              </a:ext>
            </a:extLst>
          </p:cNvPr>
          <p:cNvSpPr/>
          <p:nvPr userDrawn="1"/>
        </p:nvSpPr>
        <p:spPr bwMode="auto">
          <a:xfrm flipV="1">
            <a:off x="12994851" y="2"/>
            <a:ext cx="530160" cy="722860"/>
          </a:xfrm>
          <a:prstGeom prst="snip1Rect">
            <a:avLst>
              <a:gd name="adj" fmla="val 41626"/>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8673699-9081-FA96-B0BB-C69FAC84C74F}"/>
              </a:ext>
            </a:extLst>
          </p:cNvPr>
          <p:cNvSpPr/>
          <p:nvPr userDrawn="1"/>
        </p:nvSpPr>
        <p:spPr bwMode="auto">
          <a:xfrm>
            <a:off x="12410482" y="1537243"/>
            <a:ext cx="530159" cy="722860"/>
          </a:xfrm>
          <a:prstGeom prst="rect">
            <a:avLst/>
          </a:prstGeom>
          <a:solidFill>
            <a:srgbClr val="374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2" name="Rectangle: Single Corner Snipped 51">
            <a:extLst>
              <a:ext uri="{FF2B5EF4-FFF2-40B4-BE49-F238E27FC236}">
                <a16:creationId xmlns:a16="http://schemas.microsoft.com/office/drawing/2014/main" id="{E7D36249-54DA-4D92-3FAE-CADB419C311E}"/>
              </a:ext>
            </a:extLst>
          </p:cNvPr>
          <p:cNvSpPr/>
          <p:nvPr userDrawn="1"/>
        </p:nvSpPr>
        <p:spPr bwMode="auto">
          <a:xfrm flipV="1">
            <a:off x="12994851" y="1537242"/>
            <a:ext cx="530160" cy="722860"/>
          </a:xfrm>
          <a:prstGeom prst="snip1Rect">
            <a:avLst>
              <a:gd name="adj" fmla="val 39234"/>
            </a:avLst>
          </a:prstGeom>
          <a:solidFill>
            <a:srgbClr val="A7B9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C12DE7B7-6D48-157C-B67E-80676A5D1796}"/>
              </a:ext>
            </a:extLst>
          </p:cNvPr>
          <p:cNvSpPr/>
          <p:nvPr userDrawn="1"/>
        </p:nvSpPr>
        <p:spPr bwMode="auto">
          <a:xfrm>
            <a:off x="12410604" y="2305863"/>
            <a:ext cx="530159" cy="720557"/>
          </a:xfrm>
          <a:prstGeom prst="rect">
            <a:avLst/>
          </a:prstGeom>
          <a:solidFill>
            <a:srgbClr val="6A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 Bi Dark</a:t>
            </a:r>
          </a:p>
        </p:txBody>
      </p:sp>
      <p:sp>
        <p:nvSpPr>
          <p:cNvPr id="59" name="Rectangle: Single Corner Snipped 58">
            <a:extLst>
              <a:ext uri="{FF2B5EF4-FFF2-40B4-BE49-F238E27FC236}">
                <a16:creationId xmlns:a16="http://schemas.microsoft.com/office/drawing/2014/main" id="{04704ADC-5A71-A7AC-08FB-98476ACD606B}"/>
              </a:ext>
            </a:extLst>
          </p:cNvPr>
          <p:cNvSpPr/>
          <p:nvPr userDrawn="1"/>
        </p:nvSpPr>
        <p:spPr bwMode="auto">
          <a:xfrm flipV="1">
            <a:off x="12995340" y="2305862"/>
            <a:ext cx="530160" cy="720557"/>
          </a:xfrm>
          <a:prstGeom prst="snip1Rect">
            <a:avLst>
              <a:gd name="adj" fmla="val 38037"/>
            </a:avLst>
          </a:prstGeom>
          <a:solidFill>
            <a:srgbClr val="F2CE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 Bi Light</a:t>
            </a:r>
          </a:p>
        </p:txBody>
      </p:sp>
      <p:sp>
        <p:nvSpPr>
          <p:cNvPr id="62" name="Rectangle 61">
            <a:extLst>
              <a:ext uri="{FF2B5EF4-FFF2-40B4-BE49-F238E27FC236}">
                <a16:creationId xmlns:a16="http://schemas.microsoft.com/office/drawing/2014/main" id="{56110A8D-D937-33BE-87D5-7E552688D3F2}"/>
              </a:ext>
            </a:extLst>
          </p:cNvPr>
          <p:cNvSpPr/>
          <p:nvPr userDrawn="1"/>
        </p:nvSpPr>
        <p:spPr bwMode="auto">
          <a:xfrm>
            <a:off x="12410727" y="3072180"/>
            <a:ext cx="530159" cy="720557"/>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a:t>
            </a:r>
            <a:br>
              <a:rPr lang="en-US" sz="800" b="1">
                <a:solidFill>
                  <a:schemeClr val="bg1"/>
                </a:solidFill>
              </a:rPr>
            </a:br>
            <a:r>
              <a:rPr lang="en-US" sz="800" b="1">
                <a:solidFill>
                  <a:schemeClr val="bg1"/>
                </a:solidFill>
              </a:rPr>
              <a:t>Automate Dark</a:t>
            </a:r>
          </a:p>
        </p:txBody>
      </p:sp>
      <p:sp>
        <p:nvSpPr>
          <p:cNvPr id="63" name="Rectangle: Single Corner Snipped 62">
            <a:extLst>
              <a:ext uri="{FF2B5EF4-FFF2-40B4-BE49-F238E27FC236}">
                <a16:creationId xmlns:a16="http://schemas.microsoft.com/office/drawing/2014/main" id="{4F3699C4-A871-BEAC-0F44-134D67BDA5B2}"/>
              </a:ext>
            </a:extLst>
          </p:cNvPr>
          <p:cNvSpPr/>
          <p:nvPr userDrawn="1"/>
        </p:nvSpPr>
        <p:spPr bwMode="auto">
          <a:xfrm flipV="1">
            <a:off x="12995340" y="3072179"/>
            <a:ext cx="530160" cy="720557"/>
          </a:xfrm>
          <a:prstGeom prst="snip1Rect">
            <a:avLst>
              <a:gd name="adj" fmla="val 38037"/>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Automate Light</a:t>
            </a:r>
          </a:p>
        </p:txBody>
      </p:sp>
      <p:sp>
        <p:nvSpPr>
          <p:cNvPr id="66" name="Rectangle 65">
            <a:extLst>
              <a:ext uri="{FF2B5EF4-FFF2-40B4-BE49-F238E27FC236}">
                <a16:creationId xmlns:a16="http://schemas.microsoft.com/office/drawing/2014/main" id="{4F6C4DB2-FFDC-E46B-7EB6-A1AD0A18E2AA}"/>
              </a:ext>
            </a:extLst>
          </p:cNvPr>
          <p:cNvSpPr/>
          <p:nvPr userDrawn="1"/>
        </p:nvSpPr>
        <p:spPr bwMode="auto">
          <a:xfrm>
            <a:off x="12410849" y="3838497"/>
            <a:ext cx="530159" cy="720557"/>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a:t>
            </a:r>
            <a:br>
              <a:rPr lang="en-US" sz="800" b="1"/>
            </a:br>
            <a:r>
              <a:rPr lang="en-US" sz="800" b="1"/>
              <a:t>Apps</a:t>
            </a:r>
            <a:br>
              <a:rPr lang="en-US" sz="800" b="1"/>
            </a:br>
            <a:r>
              <a:rPr lang="en-US" sz="800" b="1"/>
              <a:t>Dark</a:t>
            </a:r>
          </a:p>
        </p:txBody>
      </p:sp>
      <p:sp>
        <p:nvSpPr>
          <p:cNvPr id="67" name="Rectangle: Single Corner Snipped 66">
            <a:extLst>
              <a:ext uri="{FF2B5EF4-FFF2-40B4-BE49-F238E27FC236}">
                <a16:creationId xmlns:a16="http://schemas.microsoft.com/office/drawing/2014/main" id="{05CDE5CD-D913-F954-8055-783E465DF50F}"/>
              </a:ext>
            </a:extLst>
          </p:cNvPr>
          <p:cNvSpPr/>
          <p:nvPr userDrawn="1"/>
        </p:nvSpPr>
        <p:spPr bwMode="auto">
          <a:xfrm flipV="1">
            <a:off x="12995340" y="3838496"/>
            <a:ext cx="530160" cy="720557"/>
          </a:xfrm>
          <a:prstGeom prst="snip1Rect">
            <a:avLst>
              <a:gd name="adj" fmla="val 30859"/>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Apps</a:t>
            </a:r>
            <a:br>
              <a:rPr lang="en-US" sz="800" b="1">
                <a:solidFill>
                  <a:schemeClr val="tx1"/>
                </a:solidFill>
              </a:rPr>
            </a:br>
            <a:r>
              <a:rPr lang="en-US" sz="800" b="1">
                <a:solidFill>
                  <a:schemeClr val="tx1"/>
                </a:solidFill>
              </a:rPr>
              <a:t>Light</a:t>
            </a:r>
          </a:p>
        </p:txBody>
      </p:sp>
      <p:sp>
        <p:nvSpPr>
          <p:cNvPr id="68" name="Rectangle 67">
            <a:extLst>
              <a:ext uri="{FF2B5EF4-FFF2-40B4-BE49-F238E27FC236}">
                <a16:creationId xmlns:a16="http://schemas.microsoft.com/office/drawing/2014/main" id="{F966EBCE-C013-9EED-E9EB-BA17AA3E5C8F}"/>
              </a:ext>
            </a:extLst>
          </p:cNvPr>
          <p:cNvSpPr/>
          <p:nvPr userDrawn="1"/>
        </p:nvSpPr>
        <p:spPr bwMode="auto">
          <a:xfrm>
            <a:off x="12410970" y="4604814"/>
            <a:ext cx="530159" cy="72055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 Virtual</a:t>
            </a:r>
            <a:br>
              <a:rPr lang="en-US" sz="800" b="1"/>
            </a:br>
            <a:r>
              <a:rPr lang="en-US" sz="800" b="1"/>
              <a:t>Agents Dark</a:t>
            </a:r>
          </a:p>
        </p:txBody>
      </p:sp>
      <p:sp>
        <p:nvSpPr>
          <p:cNvPr id="69" name="Rectangle: Single Corner Snipped 68">
            <a:extLst>
              <a:ext uri="{FF2B5EF4-FFF2-40B4-BE49-F238E27FC236}">
                <a16:creationId xmlns:a16="http://schemas.microsoft.com/office/drawing/2014/main" id="{13187A80-1B29-1AA7-E72E-CC324C7731B3}"/>
              </a:ext>
            </a:extLst>
          </p:cNvPr>
          <p:cNvSpPr/>
          <p:nvPr userDrawn="1"/>
        </p:nvSpPr>
        <p:spPr bwMode="auto">
          <a:xfrm flipV="1">
            <a:off x="12995340" y="4604813"/>
            <a:ext cx="530160" cy="720557"/>
          </a:xfrm>
          <a:prstGeom prst="snip1Rect">
            <a:avLst>
              <a:gd name="adj" fmla="val 21276"/>
            </a:avLst>
          </a:prstGeom>
          <a:solidFill>
            <a:srgbClr val="4CC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27432" rIns="91440" bIns="27432" numCol="1" spcCol="0" rtlCol="0" fromWordArt="0" anchor="ctr" anchorCtr="0" forceAA="0" compatLnSpc="1">
            <a:prstTxWarp prst="textNoShape">
              <a:avLst/>
            </a:prstTxWarp>
            <a:noAutofit/>
          </a:bodyPr>
          <a:lstStyle/>
          <a:p>
            <a:pPr lvl="0" algn="ctr"/>
            <a:r>
              <a:rPr lang="en-US" sz="800" b="1">
                <a:solidFill>
                  <a:schemeClr val="tx1"/>
                </a:solidFill>
              </a:rPr>
              <a:t>Power Virtual</a:t>
            </a:r>
            <a:br>
              <a:rPr lang="en-US" sz="800" b="1">
                <a:solidFill>
                  <a:schemeClr val="tx1"/>
                </a:solidFill>
              </a:rPr>
            </a:br>
            <a:r>
              <a:rPr lang="en-US" sz="800" b="1">
                <a:solidFill>
                  <a:schemeClr val="tx1"/>
                </a:solidFill>
              </a:rPr>
              <a:t>Agents Light</a:t>
            </a:r>
          </a:p>
        </p:txBody>
      </p:sp>
      <p:sp>
        <p:nvSpPr>
          <p:cNvPr id="73" name="Rectangle 72">
            <a:extLst>
              <a:ext uri="{FF2B5EF4-FFF2-40B4-BE49-F238E27FC236}">
                <a16:creationId xmlns:a16="http://schemas.microsoft.com/office/drawing/2014/main" id="{68D432F4-C1DA-83AF-FC96-0CDD7996560C}"/>
              </a:ext>
            </a:extLst>
          </p:cNvPr>
          <p:cNvSpPr/>
          <p:nvPr userDrawn="1"/>
        </p:nvSpPr>
        <p:spPr bwMode="auto">
          <a:xfrm>
            <a:off x="12410849" y="5371131"/>
            <a:ext cx="530159" cy="720557"/>
          </a:xfrm>
          <a:prstGeom prst="rect">
            <a:avLst/>
          </a:prstGeom>
          <a:solidFill>
            <a:srgbClr val="2220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Pages</a:t>
            </a:r>
            <a:r>
              <a:rPr lang="en-US" sz="800" b="1" kern="1200">
                <a:solidFill>
                  <a:schemeClr val="bg1"/>
                </a:solidFill>
                <a:latin typeface="+mn-lt"/>
                <a:ea typeface="+mn-ea"/>
                <a:cs typeface="+mn-cs"/>
              </a:rPr>
              <a:t> Dark</a:t>
            </a:r>
            <a:endParaRPr lang="en-US" sz="800" b="1"/>
          </a:p>
        </p:txBody>
      </p:sp>
      <p:sp>
        <p:nvSpPr>
          <p:cNvPr id="74" name="Rectangle: Single Corner Snipped 73">
            <a:extLst>
              <a:ext uri="{FF2B5EF4-FFF2-40B4-BE49-F238E27FC236}">
                <a16:creationId xmlns:a16="http://schemas.microsoft.com/office/drawing/2014/main" id="{5E28FDC9-01D2-1FE1-7F07-0906701CCACF}"/>
              </a:ext>
            </a:extLst>
          </p:cNvPr>
          <p:cNvSpPr/>
          <p:nvPr userDrawn="1"/>
        </p:nvSpPr>
        <p:spPr bwMode="auto">
          <a:xfrm flipV="1">
            <a:off x="12995340" y="5371130"/>
            <a:ext cx="530160" cy="720557"/>
          </a:xfrm>
          <a:prstGeom prst="snip1Rect">
            <a:avLst>
              <a:gd name="adj" fmla="val 33252"/>
            </a:avLst>
          </a:prstGeom>
          <a:solidFill>
            <a:srgbClr val="4B44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Pages</a:t>
            </a:r>
            <a:r>
              <a:rPr lang="en-US" sz="800" b="1" kern="1200">
                <a:solidFill>
                  <a:schemeClr val="bg1"/>
                </a:solidFill>
                <a:latin typeface="+mn-lt"/>
                <a:ea typeface="+mn-ea"/>
                <a:cs typeface="+mn-cs"/>
              </a:rPr>
              <a:t> Light</a:t>
            </a:r>
            <a:endParaRPr lang="en-US" sz="800" b="1">
              <a:solidFill>
                <a:schemeClr val="bg1"/>
              </a:solidFill>
            </a:endParaRPr>
          </a:p>
        </p:txBody>
      </p:sp>
      <p:sp>
        <p:nvSpPr>
          <p:cNvPr id="91" name="Rectangle 90">
            <a:extLst>
              <a:ext uri="{FF2B5EF4-FFF2-40B4-BE49-F238E27FC236}">
                <a16:creationId xmlns:a16="http://schemas.microsoft.com/office/drawing/2014/main" id="{52B15FA5-6C54-48D2-5AF5-5F911096FD9C}"/>
              </a:ext>
            </a:extLst>
          </p:cNvPr>
          <p:cNvSpPr/>
          <p:nvPr userDrawn="1"/>
        </p:nvSpPr>
        <p:spPr bwMode="auto">
          <a:xfrm>
            <a:off x="12410970" y="6137444"/>
            <a:ext cx="530159" cy="720557"/>
          </a:xfrm>
          <a:prstGeom prst="rect">
            <a:avLst/>
          </a:prstGeom>
          <a:solidFill>
            <a:srgbClr val="1493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Platform</a:t>
            </a:r>
            <a:r>
              <a:rPr lang="en-US" sz="800" b="1" kern="1200">
                <a:solidFill>
                  <a:schemeClr val="bg1"/>
                </a:solidFill>
                <a:latin typeface="+mn-lt"/>
                <a:ea typeface="+mn-ea"/>
                <a:cs typeface="+mn-cs"/>
              </a:rPr>
              <a:t> Dark</a:t>
            </a:r>
            <a:endParaRPr lang="en-US" sz="800" b="1"/>
          </a:p>
        </p:txBody>
      </p:sp>
      <p:sp>
        <p:nvSpPr>
          <p:cNvPr id="92" name="Rectangle: Single Corner Snipped 91">
            <a:extLst>
              <a:ext uri="{FF2B5EF4-FFF2-40B4-BE49-F238E27FC236}">
                <a16:creationId xmlns:a16="http://schemas.microsoft.com/office/drawing/2014/main" id="{FECDD228-E02E-C86F-8EE2-87C6C84F8F3E}"/>
              </a:ext>
            </a:extLst>
          </p:cNvPr>
          <p:cNvSpPr/>
          <p:nvPr userDrawn="1"/>
        </p:nvSpPr>
        <p:spPr bwMode="auto">
          <a:xfrm flipV="1">
            <a:off x="12995340" y="6137444"/>
            <a:ext cx="530160" cy="720557"/>
          </a:xfrm>
          <a:prstGeom prst="snip1Rect">
            <a:avLst>
              <a:gd name="adj" fmla="val 24878"/>
            </a:avLst>
          </a:prstGeom>
          <a:solidFill>
            <a:srgbClr val="4BC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Platform</a:t>
            </a:r>
            <a:r>
              <a:rPr lang="en-US" sz="800" b="1" kern="1200">
                <a:solidFill>
                  <a:schemeClr val="bg1"/>
                </a:solidFill>
                <a:latin typeface="+mn-lt"/>
                <a:ea typeface="+mn-ea"/>
                <a:cs typeface="+mn-cs"/>
              </a:rPr>
              <a:t> Light</a:t>
            </a:r>
            <a:endParaRPr lang="en-US" sz="800" b="1">
              <a:solidFill>
                <a:schemeClr val="bg1"/>
              </a:solidFill>
            </a:endParaRPr>
          </a:p>
        </p:txBody>
      </p:sp>
      <p:sp>
        <p:nvSpPr>
          <p:cNvPr id="111" name="Rectangle 110">
            <a:extLst>
              <a:ext uri="{FF2B5EF4-FFF2-40B4-BE49-F238E27FC236}">
                <a16:creationId xmlns:a16="http://schemas.microsoft.com/office/drawing/2014/main" id="{BE7E2E2D-C6B1-5EA4-7349-83FF5DE2DBB6}"/>
              </a:ext>
            </a:extLst>
          </p:cNvPr>
          <p:cNvSpPr/>
          <p:nvPr userDrawn="1"/>
        </p:nvSpPr>
        <p:spPr bwMode="auto">
          <a:xfrm>
            <a:off x="12410482" y="768622"/>
            <a:ext cx="530159" cy="722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112" name="Rectangle: Single Corner Snipped 111">
            <a:extLst>
              <a:ext uri="{FF2B5EF4-FFF2-40B4-BE49-F238E27FC236}">
                <a16:creationId xmlns:a16="http://schemas.microsoft.com/office/drawing/2014/main" id="{7109F77D-50EF-7CD4-C093-4F6451C99DB6}"/>
              </a:ext>
            </a:extLst>
          </p:cNvPr>
          <p:cNvSpPr/>
          <p:nvPr userDrawn="1"/>
        </p:nvSpPr>
        <p:spPr bwMode="auto">
          <a:xfrm flipV="1">
            <a:off x="12994851" y="768622"/>
            <a:ext cx="530160" cy="722860"/>
          </a:xfrm>
          <a:prstGeom prst="snip1Rect">
            <a:avLst>
              <a:gd name="adj" fmla="val 41626"/>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29425B8F-DEAE-2553-A34D-A142F1FCE2F5}"/>
              </a:ext>
            </a:extLst>
          </p:cNvPr>
          <p:cNvSpPr/>
          <p:nvPr userDrawn="1"/>
        </p:nvSpPr>
        <p:spPr bwMode="auto">
          <a:xfrm>
            <a:off x="13608553" y="0"/>
            <a:ext cx="134938" cy="2203733"/>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0EA6001-AA7F-ADE7-1D3C-E21D2ED694F6}"/>
              </a:ext>
            </a:extLst>
          </p:cNvPr>
          <p:cNvSpPr txBox="1"/>
          <p:nvPr userDrawn="1"/>
        </p:nvSpPr>
        <p:spPr>
          <a:xfrm rot="5400000">
            <a:off x="13119148" y="971060"/>
            <a:ext cx="1263926"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Universal Colors</a:t>
            </a:r>
          </a:p>
        </p:txBody>
      </p:sp>
      <p:sp>
        <p:nvSpPr>
          <p:cNvPr id="118" name="Rectangle 114">
            <a:extLst>
              <a:ext uri="{FF2B5EF4-FFF2-40B4-BE49-F238E27FC236}">
                <a16:creationId xmlns:a16="http://schemas.microsoft.com/office/drawing/2014/main" id="{BDC581B7-C25C-BC19-F5F3-9B5342F25487}"/>
              </a:ext>
            </a:extLst>
          </p:cNvPr>
          <p:cNvSpPr/>
          <p:nvPr userDrawn="1"/>
        </p:nvSpPr>
        <p:spPr bwMode="auto">
          <a:xfrm>
            <a:off x="13609637" y="2303703"/>
            <a:ext cx="134938" cy="4554297"/>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26C18FCC-458B-3C39-F881-A647D9187BB2}"/>
              </a:ext>
            </a:extLst>
          </p:cNvPr>
          <p:cNvSpPr txBox="1"/>
          <p:nvPr userDrawn="1"/>
        </p:nvSpPr>
        <p:spPr>
          <a:xfrm rot="5400000">
            <a:off x="13162466" y="4258315"/>
            <a:ext cx="1177290"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Product Colors</a:t>
            </a:r>
          </a:p>
        </p:txBody>
      </p:sp>
      <p:sp>
        <p:nvSpPr>
          <p:cNvPr id="160" name="Rectangle 159">
            <a:extLst>
              <a:ext uri="{FF2B5EF4-FFF2-40B4-BE49-F238E27FC236}">
                <a16:creationId xmlns:a16="http://schemas.microsoft.com/office/drawing/2014/main" id="{0C48B22D-E877-46C2-C93F-2B0A8A391F90}"/>
              </a:ext>
            </a:extLst>
          </p:cNvPr>
          <p:cNvSpPr/>
          <p:nvPr userDrawn="1"/>
        </p:nvSpPr>
        <p:spPr bwMode="auto">
          <a:xfrm>
            <a:off x="13934970" y="0"/>
            <a:ext cx="530159" cy="72055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endParaRPr lang="en-US" sz="800" b="1"/>
          </a:p>
        </p:txBody>
      </p:sp>
      <p:sp>
        <p:nvSpPr>
          <p:cNvPr id="161" name="Rectangle: Single Corner Snipped 160">
            <a:extLst>
              <a:ext uri="{FF2B5EF4-FFF2-40B4-BE49-F238E27FC236}">
                <a16:creationId xmlns:a16="http://schemas.microsoft.com/office/drawing/2014/main" id="{13452B28-68E8-CE7E-FA9D-BD52B5D77B52}"/>
              </a:ext>
            </a:extLst>
          </p:cNvPr>
          <p:cNvSpPr/>
          <p:nvPr userDrawn="1"/>
        </p:nvSpPr>
        <p:spPr bwMode="auto">
          <a:xfrm flipV="1">
            <a:off x="14519340" y="0"/>
            <a:ext cx="530160" cy="720557"/>
          </a:xfrm>
          <a:prstGeom prst="snip1Rect">
            <a:avLst>
              <a:gd name="adj" fmla="val 2487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endParaRPr lang="en-US" sz="800" b="1">
              <a:solidFill>
                <a:schemeClr val="bg1"/>
              </a:solidFill>
            </a:endParaRPr>
          </a:p>
        </p:txBody>
      </p:sp>
    </p:spTree>
    <p:extLst>
      <p:ext uri="{BB962C8B-B14F-4D97-AF65-F5344CB8AC3E}">
        <p14:creationId xmlns:p14="http://schemas.microsoft.com/office/powerpoint/2010/main" val="1515836074"/>
      </p:ext>
    </p:extLst>
  </p:cSld>
  <p:clrMap bg1="lt1" tx1="dk1" bg2="lt2" tx2="dk2" accent1="accent1" accent2="accent2" accent3="accent3" accent4="accent4" accent5="accent5" accent6="accent6" hlink="hlink" folHlink="folHlink"/>
  <p:sldLayoutIdLst>
    <p:sldLayoutId id="2147502442" r:id="rId1"/>
    <p:sldLayoutId id="214750244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75A8BC-1522-74DC-53CE-F1872E7366C0}"/>
              </a:ext>
            </a:extLst>
          </p:cNvPr>
          <p:cNvSpPr>
            <a:spLocks noGrp="1"/>
          </p:cNvSpPr>
          <p:nvPr userDrawn="1">
            <p:ph type="title"/>
          </p:nvPr>
        </p:nvSpPr>
        <p:spPr>
          <a:xfrm>
            <a:off x="588963" y="457200"/>
            <a:ext cx="11017250"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F54835D9-8EFD-8ED2-90E0-A2F2C3F65933}"/>
              </a:ext>
            </a:extLst>
          </p:cNvPr>
          <p:cNvSpPr>
            <a:spLocks noGrp="1" noChangeArrowheads="1"/>
          </p:cNvSpPr>
          <p:nvPr userDrawn="1">
            <p:ph type="body" idx="1"/>
          </p:nvPr>
        </p:nvSpPr>
        <p:spPr bwMode="auto">
          <a:xfrm>
            <a:off x="584200" y="1435100"/>
            <a:ext cx="11018838"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5583FED7-D8B7-1A28-AB9A-AB3599B3E744}"/>
              </a:ext>
            </a:extLst>
          </p:cNvPr>
          <p:cNvGrpSpPr>
            <a:grpSpLocks/>
          </p:cNvGrpSpPr>
          <p:nvPr userDrawn="1"/>
        </p:nvGrpSpPr>
        <p:grpSpPr bwMode="auto">
          <a:xfrm>
            <a:off x="0" y="0"/>
            <a:ext cx="12192000" cy="6858000"/>
            <a:chOff x="0" y="0"/>
            <a:chExt cx="12192000" cy="6858000"/>
          </a:xfrm>
        </p:grpSpPr>
        <p:cxnSp>
          <p:nvCxnSpPr>
            <p:cNvPr id="7" name="Straight Connector 6">
              <a:extLst>
                <a:ext uri="{FF2B5EF4-FFF2-40B4-BE49-F238E27FC236}">
                  <a16:creationId xmlns:a16="http://schemas.microsoft.com/office/drawing/2014/main" id="{8B616E8F-93CC-BCFB-556D-0042A8323B56}"/>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A103DF-D1E3-8FD4-7E91-056EBB5A66E1}"/>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63B857-D928-2070-E8BC-DDAAE9EEC524}"/>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6E4683-A45F-E883-980E-190A024DCF1D}"/>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40C0085-1DC4-50FF-8EC0-BD60513ABDCD}"/>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6452D2-92BE-2E92-3E07-85F94A64F770}"/>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9E686E-2A78-F4A6-C2B4-01F63E6C6835}"/>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D3A75B-D5FC-E36E-4CD3-531BFD561038}"/>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7C562E-49B6-F985-195D-AFA52D51DD7D}"/>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C6D26D-D35A-8F68-0397-5309F1670470}"/>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943BEE-DAEE-77AA-97E3-9F2DD02090FA}"/>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E8A2D3C-DEED-4D10-1D4B-829274FCFC24}"/>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E13FC6-D412-6025-0005-E34C8DB32885}"/>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AFB551-9869-7B26-8469-6C3B2DE9E727}"/>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31CE3B6-6188-6BF9-05FB-679690D67395}"/>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55FAC9-E0E7-276C-1B22-A2DC7EF77A9D}"/>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0B75EC8-F9D9-F30E-6620-1271E1F9FBEE}"/>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E981BA-2F24-7876-1FA9-5E35C657D85B}"/>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F1D15D-0EAD-05F1-BDD9-14E879184BA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92B652F-1A54-98BB-A149-744E58334737}"/>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EF87175-7065-A42D-3678-9B10423464A2}"/>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D81EFCB-07C4-366B-8C09-D77D4A200B9E}"/>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1FCE24-FBF8-4498-A22C-AD38DD218F31}"/>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F39BD-396F-985F-CB72-7345CEB390DA}"/>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3990B4-7BE8-62D0-0999-1C3CEFF9ED60}"/>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12A0AA8-1ECA-A0E3-E067-2244C46E6259}"/>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1E3A8C9-2DA2-486A-925D-5DC86F22CCB4}"/>
                </a:ext>
              </a:extLst>
            </p:cNvPr>
            <p:cNvCxnSpPr/>
            <p:nvPr userDrawn="1"/>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AD6B58-EF61-5F56-02C9-15DCD802A3B5}"/>
                </a:ext>
              </a:extLst>
            </p:cNvPr>
            <p:cNvCxnSpPr/>
            <p:nvPr userDrawn="1"/>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BFAC69-AD90-937E-B5FB-CFD4685AF764}"/>
                </a:ext>
              </a:extLst>
            </p:cNvPr>
            <p:cNvCxnSpPr/>
            <p:nvPr userDrawn="1"/>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3F4357-3CE2-CB07-354D-AE567ECFDC30}"/>
                </a:ext>
              </a:extLst>
            </p:cNvPr>
            <p:cNvCxnSpPr/>
            <p:nvPr userDrawn="1"/>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DFAC89A-7C04-EE2F-A879-211FD5175CCD}"/>
                </a:ext>
              </a:extLst>
            </p:cNvPr>
            <p:cNvCxnSpPr/>
            <p:nvPr userDrawn="1"/>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64BD361-DCE8-BDB5-D289-732AA9CFA9EF}"/>
                </a:ext>
              </a:extLst>
            </p:cNvPr>
            <p:cNvCxnSpPr/>
            <p:nvPr userDrawn="1"/>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0C807AE-D912-06EC-0E34-23BA7D869DE9}"/>
                </a:ext>
              </a:extLst>
            </p:cNvPr>
            <p:cNvCxnSpPr/>
            <p:nvPr userDrawn="1"/>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4A611C-0B34-78DE-47E3-37B9688610C7}"/>
                </a:ext>
              </a:extLst>
            </p:cNvPr>
            <p:cNvCxnSpPr/>
            <p:nvPr userDrawn="1"/>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596CBE3F-3274-35A3-32EE-71F29A78EC37}"/>
              </a:ext>
            </a:extLst>
          </p:cNvPr>
          <p:cNvSpPr/>
          <p:nvPr userDrawn="1"/>
        </p:nvSpPr>
        <p:spPr bwMode="auto">
          <a:xfrm>
            <a:off x="0" y="0"/>
            <a:ext cx="585788"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46CE2E2B-9CBD-DEBC-C8B9-5708806A2815}"/>
              </a:ext>
            </a:extLst>
          </p:cNvPr>
          <p:cNvSpPr/>
          <p:nvPr userDrawn="1"/>
        </p:nvSpPr>
        <p:spPr bwMode="auto">
          <a:xfrm>
            <a:off x="0" y="0"/>
            <a:ext cx="292100"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031" name="Group 57">
            <a:extLst>
              <a:ext uri="{FF2B5EF4-FFF2-40B4-BE49-F238E27FC236}">
                <a16:creationId xmlns:a16="http://schemas.microsoft.com/office/drawing/2014/main" id="{4B338970-496E-FB6B-ECA1-420A9596C8DD}"/>
              </a:ext>
            </a:extLst>
          </p:cNvPr>
          <p:cNvGrpSpPr>
            <a:grpSpLocks/>
          </p:cNvGrpSpPr>
          <p:nvPr userDrawn="1"/>
        </p:nvGrpSpPr>
        <p:grpSpPr bwMode="auto">
          <a:xfrm>
            <a:off x="12282488" y="0"/>
            <a:ext cx="782637" cy="777875"/>
            <a:chOff x="6576834" y="-479204"/>
            <a:chExt cx="782211" cy="778136"/>
          </a:xfrm>
        </p:grpSpPr>
        <p:sp>
          <p:nvSpPr>
            <p:cNvPr id="54" name="Rectangle 53">
              <a:extLst>
                <a:ext uri="{FF2B5EF4-FFF2-40B4-BE49-F238E27FC236}">
                  <a16:creationId xmlns:a16="http://schemas.microsoft.com/office/drawing/2014/main" id="{BE98DDD9-E141-3901-6717-CD55A787EEC4}"/>
                </a:ext>
              </a:extLst>
            </p:cNvPr>
            <p:cNvSpPr/>
            <p:nvPr userDrawn="1"/>
          </p:nvSpPr>
          <p:spPr bwMode="auto">
            <a:xfrm>
              <a:off x="6576834" y="-479204"/>
              <a:ext cx="366512" cy="3652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err="1">
                <a:solidFill>
                  <a:srgbClr val="FFFFFF"/>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9A62FD08-9BFE-747B-6E04-ED4236FD1C3E}"/>
                </a:ext>
              </a:extLst>
            </p:cNvPr>
            <p:cNvSpPr/>
            <p:nvPr userDrawn="1"/>
          </p:nvSpPr>
          <p:spPr bwMode="auto">
            <a:xfrm>
              <a:off x="6992533" y="-479204"/>
              <a:ext cx="366512" cy="365248"/>
            </a:xfrm>
            <a:prstGeom prst="rect">
              <a:avLst/>
            </a:prstGeom>
            <a:solidFill>
              <a:srgbClr val="8663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err="1">
                <a:solidFill>
                  <a:srgbClr val="FFFFFF"/>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A5DF574B-46BC-834D-BFFD-36611692F5A8}"/>
                </a:ext>
              </a:extLst>
            </p:cNvPr>
            <p:cNvSpPr/>
            <p:nvPr userDrawn="1"/>
          </p:nvSpPr>
          <p:spPr bwMode="auto">
            <a:xfrm>
              <a:off x="6576834" y="-66316"/>
              <a:ext cx="366512" cy="365248"/>
            </a:xfrm>
            <a:prstGeom prst="rect">
              <a:avLst/>
            </a:prstGeom>
            <a:solidFill>
              <a:srgbClr val="BF4D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err="1">
                <a:solidFill>
                  <a:srgbClr val="FFFFFF"/>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7A44B58-2C31-10EA-3636-4CBA6F278C29}"/>
                </a:ext>
              </a:extLst>
            </p:cNvPr>
            <p:cNvSpPr/>
            <p:nvPr userDrawn="1"/>
          </p:nvSpPr>
          <p:spPr bwMode="auto">
            <a:xfrm>
              <a:off x="6992533" y="-66316"/>
              <a:ext cx="366512" cy="365248"/>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defTabSz="932472" eaLnBrk="1" hangingPunct="1">
                <a:defRPr/>
              </a:pPr>
              <a:endParaRPr lang="en-US" sz="2000" err="1">
                <a:solidFill>
                  <a:srgbClr val="FFFFFF"/>
                </a:solidFill>
                <a:ea typeface="Segoe UI" pitchFamily="34" charset="0"/>
                <a:cs typeface="Segoe UI" pitchFamily="34" charset="0"/>
              </a:endParaRPr>
            </a:p>
          </p:txBody>
        </p:sp>
      </p:grpSp>
      <p:sp>
        <p:nvSpPr>
          <p:cNvPr id="1032" name="TextBox 58">
            <a:extLst>
              <a:ext uri="{FF2B5EF4-FFF2-40B4-BE49-F238E27FC236}">
                <a16:creationId xmlns:a16="http://schemas.microsoft.com/office/drawing/2014/main" id="{DC1C5098-D0C7-0396-4F46-A3C2691E9048}"/>
              </a:ext>
            </a:extLst>
          </p:cNvPr>
          <p:cNvSpPr txBox="1">
            <a:spLocks noChangeArrowheads="1"/>
          </p:cNvSpPr>
          <p:nvPr userDrawn="1"/>
        </p:nvSpPr>
        <p:spPr bwMode="auto">
          <a:xfrm>
            <a:off x="12380913" y="869950"/>
            <a:ext cx="587375" cy="1724025"/>
          </a:xfrm>
          <a:prstGeom prst="rect">
            <a:avLst/>
          </a:prstGeom>
          <a:noFill/>
          <a:ln>
            <a:noFill/>
          </a:ln>
        </p:spPr>
        <p:txBody>
          <a:bodyPr lIns="0" tIns="0" rIns="0" bIns="0">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en-US" altLang="en-US" sz="1400" b="1"/>
              <a:t>Font </a:t>
            </a:r>
            <a:br>
              <a:rPr lang="en-US" altLang="en-US" sz="1400" b="1"/>
            </a:br>
            <a:r>
              <a:rPr lang="en-US" altLang="en-US" sz="1400" b="1"/>
              <a:t>sizes</a:t>
            </a:r>
            <a:br>
              <a:rPr lang="en-US" altLang="en-US" sz="1400"/>
            </a:br>
            <a:r>
              <a:rPr lang="en-US" altLang="en-US" sz="1400"/>
              <a:t>36</a:t>
            </a:r>
          </a:p>
          <a:p>
            <a:pPr algn="ctr" eaLnBrk="1" hangingPunct="1">
              <a:defRPr/>
            </a:pPr>
            <a:r>
              <a:rPr lang="en-US" altLang="en-US" sz="1400"/>
              <a:t>24</a:t>
            </a:r>
          </a:p>
          <a:p>
            <a:pPr algn="ctr" eaLnBrk="1" hangingPunct="1">
              <a:defRPr/>
            </a:pPr>
            <a:r>
              <a:rPr lang="en-US" altLang="en-US" sz="1400"/>
              <a:t>22</a:t>
            </a:r>
          </a:p>
          <a:p>
            <a:pPr algn="ctr" eaLnBrk="1" hangingPunct="1">
              <a:defRPr/>
            </a:pPr>
            <a:r>
              <a:rPr lang="en-US" altLang="en-US" sz="1400"/>
              <a:t>20</a:t>
            </a:r>
          </a:p>
          <a:p>
            <a:pPr algn="ctr" eaLnBrk="1" hangingPunct="1">
              <a:defRPr/>
            </a:pPr>
            <a:r>
              <a:rPr lang="en-US" altLang="en-US" sz="1400"/>
              <a:t>16</a:t>
            </a:r>
          </a:p>
          <a:p>
            <a:pPr algn="ctr" eaLnBrk="1" hangingPunct="1">
              <a:defRPr/>
            </a:pPr>
            <a:r>
              <a:rPr lang="en-US" altLang="en-US" sz="1400"/>
              <a:t>14</a:t>
            </a:r>
          </a:p>
        </p:txBody>
      </p:sp>
    </p:spTree>
    <p:extLst>
      <p:ext uri="{BB962C8B-B14F-4D97-AF65-F5344CB8AC3E}">
        <p14:creationId xmlns:p14="http://schemas.microsoft.com/office/powerpoint/2010/main" val="1076800002"/>
      </p:ext>
    </p:extLst>
  </p:cSld>
  <p:clrMap bg1="lt1" tx1="dk1" bg2="lt2" tx2="dk2" accent1="accent1" accent2="accent2" accent3="accent3" accent4="accent4" accent5="accent5" accent6="accent6" hlink="hlink" folHlink="folHlink"/>
  <p:sldLayoutIdLst>
    <p:sldLayoutId id="2147483676" r:id="rId1"/>
  </p:sldLayoutIdLst>
  <p:transition>
    <p:fade/>
  </p:transition>
  <p:hf sldNum="0" hdr="0" ftr="0" dt="0"/>
  <p:txStyles>
    <p:titleStyle>
      <a:lvl1pPr algn="l" defTabSz="931863" rtl="0" eaLnBrk="0" fontAlgn="base" hangingPunct="0">
        <a:spcBef>
          <a:spcPct val="0"/>
        </a:spcBef>
        <a:spcAft>
          <a:spcPct val="0"/>
        </a:spcAft>
        <a:defRPr lang="en-US" sz="3600" kern="1200" spc="-50" dirty="0">
          <a:ln w="3175">
            <a:noFill/>
          </a:ln>
          <a:solidFill>
            <a:schemeClr val="tx1"/>
          </a:solidFill>
          <a:latin typeface="Segoe Sans Display Semibold" pitchFamily="2" charset="0"/>
          <a:ea typeface="+mn-ea"/>
          <a:cs typeface="Segoe Sans Display Semibold" pitchFamily="2" charset="0"/>
        </a:defRPr>
      </a:lvl1pPr>
      <a:lvl2pPr algn="l" defTabSz="931863" rtl="0" eaLnBrk="0" fontAlgn="base" hangingPunct="0">
        <a:spcBef>
          <a:spcPct val="0"/>
        </a:spcBef>
        <a:spcAft>
          <a:spcPct val="0"/>
        </a:spcAft>
        <a:defRPr sz="3600">
          <a:solidFill>
            <a:schemeClr val="tx1"/>
          </a:solidFill>
          <a:latin typeface="Segoe Sans Display Semibold" pitchFamily="2" charset="0"/>
          <a:cs typeface="Segoe Sans Display Semibold" pitchFamily="2" charset="0"/>
        </a:defRPr>
      </a:lvl2pPr>
      <a:lvl3pPr algn="l" defTabSz="931863" rtl="0" eaLnBrk="0" fontAlgn="base" hangingPunct="0">
        <a:spcBef>
          <a:spcPct val="0"/>
        </a:spcBef>
        <a:spcAft>
          <a:spcPct val="0"/>
        </a:spcAft>
        <a:defRPr sz="3600">
          <a:solidFill>
            <a:schemeClr val="tx1"/>
          </a:solidFill>
          <a:latin typeface="Segoe Sans Display Semibold" pitchFamily="2" charset="0"/>
          <a:cs typeface="Segoe Sans Display Semibold" pitchFamily="2" charset="0"/>
        </a:defRPr>
      </a:lvl3pPr>
      <a:lvl4pPr algn="l" defTabSz="931863" rtl="0" eaLnBrk="0" fontAlgn="base" hangingPunct="0">
        <a:spcBef>
          <a:spcPct val="0"/>
        </a:spcBef>
        <a:spcAft>
          <a:spcPct val="0"/>
        </a:spcAft>
        <a:defRPr sz="3600">
          <a:solidFill>
            <a:schemeClr val="tx1"/>
          </a:solidFill>
          <a:latin typeface="Segoe Sans Display Semibold" pitchFamily="2" charset="0"/>
          <a:cs typeface="Segoe Sans Display Semibold" pitchFamily="2" charset="0"/>
        </a:defRPr>
      </a:lvl4pPr>
      <a:lvl5pPr algn="l" defTabSz="931863" rtl="0" eaLnBrk="0" fontAlgn="base" hangingPunct="0">
        <a:spcBef>
          <a:spcPct val="0"/>
        </a:spcBef>
        <a:spcAft>
          <a:spcPct val="0"/>
        </a:spcAft>
        <a:defRPr sz="3600">
          <a:solidFill>
            <a:schemeClr val="tx1"/>
          </a:solidFill>
          <a:latin typeface="Segoe Sans Display Semibold" pitchFamily="2" charset="0"/>
          <a:cs typeface="Segoe Sans Display Semibold" pitchFamily="2" charset="0"/>
        </a:defRPr>
      </a:lvl5pPr>
      <a:lvl6pPr marL="457200" algn="l" defTabSz="931863" rtl="0" fontAlgn="base">
        <a:spcBef>
          <a:spcPct val="0"/>
        </a:spcBef>
        <a:spcAft>
          <a:spcPct val="0"/>
        </a:spcAft>
        <a:defRPr sz="3600">
          <a:solidFill>
            <a:schemeClr val="tx1"/>
          </a:solidFill>
          <a:latin typeface="Segoe Sans Display Semibold" pitchFamily="2" charset="0"/>
          <a:cs typeface="Segoe Sans Display Semibold" pitchFamily="2" charset="0"/>
        </a:defRPr>
      </a:lvl6pPr>
      <a:lvl7pPr marL="914400" algn="l" defTabSz="931863" rtl="0" fontAlgn="base">
        <a:spcBef>
          <a:spcPct val="0"/>
        </a:spcBef>
        <a:spcAft>
          <a:spcPct val="0"/>
        </a:spcAft>
        <a:defRPr sz="3600">
          <a:solidFill>
            <a:schemeClr val="tx1"/>
          </a:solidFill>
          <a:latin typeface="Segoe Sans Display Semibold" pitchFamily="2" charset="0"/>
          <a:cs typeface="Segoe Sans Display Semibold" pitchFamily="2" charset="0"/>
        </a:defRPr>
      </a:lvl7pPr>
      <a:lvl8pPr marL="1371600" algn="l" defTabSz="931863" rtl="0" fontAlgn="base">
        <a:spcBef>
          <a:spcPct val="0"/>
        </a:spcBef>
        <a:spcAft>
          <a:spcPct val="0"/>
        </a:spcAft>
        <a:defRPr sz="3600">
          <a:solidFill>
            <a:schemeClr val="tx1"/>
          </a:solidFill>
          <a:latin typeface="Segoe Sans Display Semibold" pitchFamily="2" charset="0"/>
          <a:cs typeface="Segoe Sans Display Semibold" pitchFamily="2" charset="0"/>
        </a:defRPr>
      </a:lvl8pPr>
      <a:lvl9pPr marL="1828800" algn="l" defTabSz="931863" rtl="0" fontAlgn="base">
        <a:spcBef>
          <a:spcPct val="0"/>
        </a:spcBef>
        <a:spcAft>
          <a:spcPct val="0"/>
        </a:spcAft>
        <a:defRPr sz="3600">
          <a:solidFill>
            <a:schemeClr val="tx1"/>
          </a:solidFill>
          <a:latin typeface="Segoe Sans Display Semibold" pitchFamily="2" charset="0"/>
          <a:cs typeface="Segoe Sans Display Semibold" pitchFamily="2" charset="0"/>
        </a:defRPr>
      </a:lvl9pPr>
    </p:titleStyle>
    <p:bodyStyle>
      <a:lvl1pPr marL="228600" indent="-228600" algn="l" defTabSz="931863" rtl="0" eaLnBrk="0" fontAlgn="base" hangingPunct="0">
        <a:spcBef>
          <a:spcPct val="20000"/>
        </a:spcBef>
        <a:spcAft>
          <a:spcPct val="0"/>
        </a:spcAft>
        <a:buSzPct val="90000"/>
        <a:buFont typeface="Wingdings" panose="05000000000000000000" pitchFamily="2" charset="2"/>
        <a:buChar char=""/>
        <a:defRPr sz="2800" kern="1200">
          <a:solidFill>
            <a:schemeClr val="tx1"/>
          </a:solidFill>
          <a:latin typeface="Segoe Sans Display" pitchFamily="2" charset="0"/>
          <a:ea typeface="+mn-ea"/>
          <a:cs typeface="Segoe Sans Display" pitchFamily="2" charset="0"/>
        </a:defRPr>
      </a:lvl1pPr>
      <a:lvl2pPr marL="457200" indent="-228600" algn="l" defTabSz="931863" rtl="0" eaLnBrk="0" fontAlgn="base" hangingPunct="0">
        <a:spcBef>
          <a:spcPct val="20000"/>
        </a:spcBef>
        <a:spcAft>
          <a:spcPct val="0"/>
        </a:spcAft>
        <a:buSzPct val="90000"/>
        <a:buFont typeface="Wingdings" panose="05000000000000000000" pitchFamily="2" charset="2"/>
        <a:buChar char=""/>
        <a:defRPr sz="2000" kern="1200">
          <a:solidFill>
            <a:schemeClr val="tx1"/>
          </a:solidFill>
          <a:latin typeface="Segoe Sans Display" pitchFamily="2" charset="0"/>
          <a:ea typeface="+mn-ea"/>
          <a:cs typeface="Segoe Sans Display" pitchFamily="2" charset="0"/>
        </a:defRPr>
      </a:lvl2pPr>
      <a:lvl3pPr marL="657225" indent="-200025" algn="l" defTabSz="931863" rtl="0" eaLnBrk="0" fontAlgn="base" hangingPunct="0">
        <a:spcBef>
          <a:spcPct val="20000"/>
        </a:spcBef>
        <a:spcAft>
          <a:spcPct val="0"/>
        </a:spcAft>
        <a:buSzPct val="90000"/>
        <a:buFont typeface="Wingdings" panose="05000000000000000000" pitchFamily="2" charset="2"/>
        <a:buChar char=""/>
        <a:defRPr sz="1600" kern="1200">
          <a:solidFill>
            <a:schemeClr val="tx1"/>
          </a:solidFill>
          <a:latin typeface="Segoe Sans Display" pitchFamily="2" charset="0"/>
          <a:ea typeface="+mn-ea"/>
          <a:cs typeface="Segoe Sans Display" pitchFamily="2" charset="0"/>
        </a:defRPr>
      </a:lvl3pPr>
      <a:lvl4pPr marL="842963" indent="-180975" algn="l" defTabSz="931863" rtl="0" eaLnBrk="0" fontAlgn="base" hangingPunct="0">
        <a:spcBef>
          <a:spcPct val="20000"/>
        </a:spcBef>
        <a:spcAft>
          <a:spcPct val="0"/>
        </a:spcAft>
        <a:buSzPct val="90000"/>
        <a:buFont typeface="Wingdings" panose="05000000000000000000" pitchFamily="2" charset="2"/>
        <a:buChar char=""/>
        <a:defRPr sz="1400" kern="1200">
          <a:solidFill>
            <a:schemeClr val="tx1"/>
          </a:solidFill>
          <a:latin typeface="Segoe Sans Display" pitchFamily="2" charset="0"/>
          <a:ea typeface="+mn-ea"/>
          <a:cs typeface="Segoe Sans Display" pitchFamily="2" charset="0"/>
        </a:defRPr>
      </a:lvl4pPr>
      <a:lvl5pPr marL="1023938" indent="-168275" algn="l" defTabSz="931863" rtl="0" eaLnBrk="0" fontAlgn="base" hangingPunct="0">
        <a:spcBef>
          <a:spcPct val="20000"/>
        </a:spcBef>
        <a:spcAft>
          <a:spcPct val="0"/>
        </a:spcAft>
        <a:buSzPct val="90000"/>
        <a:buFont typeface="Wingdings" panose="05000000000000000000" pitchFamily="2" charset="2"/>
        <a:buChar char=""/>
        <a:defRPr sz="1400" kern="1200">
          <a:solidFill>
            <a:schemeClr val="tx1"/>
          </a:solidFill>
          <a:latin typeface="Segoe Sans Display" pitchFamily="2" charset="0"/>
          <a:ea typeface="+mn-ea"/>
          <a:cs typeface="Segoe Sans Display"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microsoft.seismic.com/Link/Content/DCGBTQmqFF7MRGQVjGGdJF6RVJmG" TargetMode="External"/><Relationship Id="rId3" Type="http://schemas.openxmlformats.org/officeDocument/2006/relationships/hyperlink" Target="mailto:dchaykun@microsoft.com" TargetMode="External"/><Relationship Id="rId7" Type="http://schemas.openxmlformats.org/officeDocument/2006/relationships/hyperlink" Target="https://microsoft.seismic.com/Link/Content/DCJ9DfBb4MgJ8GTV7qG3Jb333WVd"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hyperlink" Target="https://microsoft.seismic.com/Link/Content/DC6B7pd38bbf8G9Bb9X9jQ3WcMPG" TargetMode="External"/><Relationship Id="rId5" Type="http://schemas.openxmlformats.org/officeDocument/2006/relationships/hyperlink" Target="https://microsoft.seismic.com/Link/Content/DC39q3XWRHjjV82GQ9qjFBq6Q8cB" TargetMode="External"/><Relationship Id="rId10" Type="http://schemas.openxmlformats.org/officeDocument/2006/relationships/hyperlink" Target="https://microsoft.seismic.com/Link/Content/DCBq4c8X7FMJB87Wp7RJWBmDXHdB" TargetMode="External"/><Relationship Id="rId4" Type="http://schemas.openxmlformats.org/officeDocument/2006/relationships/hyperlink" Target="mailto:riduncan@microsoft.com" TargetMode="External"/><Relationship Id="rId9" Type="http://schemas.openxmlformats.org/officeDocument/2006/relationships/hyperlink" Target="https://microsoft.seismic.com/Link/Content/DCBdW7jD4mbDq87B93QV6JdmP9H8"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5.jpe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chart" Target="../charts/chart2.xml"/><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8.png"/><Relationship Id="rId11" Type="http://schemas.openxmlformats.org/officeDocument/2006/relationships/image" Target="../media/image43.jpe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www.microsoft.com/en-us/worklab/ai-is-already-changing-work-microsoft-included"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1.emf"/></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hyperlink" Target="https://aka.ms/UnifiedTEI" TargetMode="Externa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45.png"/><Relationship Id="rId4" Type="http://schemas.openxmlformats.org/officeDocument/2006/relationships/hyperlink" Target="https://aka.ms/UnifiedTEI"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C279-4B81-01AF-FA09-45A120904FD7}"/>
              </a:ext>
            </a:extLst>
          </p:cNvPr>
          <p:cNvSpPr>
            <a:spLocks noGrp="1"/>
          </p:cNvSpPr>
          <p:nvPr>
            <p:ph type="title"/>
          </p:nvPr>
        </p:nvSpPr>
        <p:spPr>
          <a:xfrm>
            <a:off x="588963" y="333375"/>
            <a:ext cx="11017250" cy="554038"/>
          </a:xfrm>
        </p:spPr>
        <p:txBody>
          <a:bodyPr/>
          <a:lstStyle/>
          <a:p>
            <a:pPr defTabSz="932742" eaLnBrk="1" fontAlgn="auto" hangingPunct="1">
              <a:spcAft>
                <a:spcPts val="0"/>
              </a:spcAft>
              <a:defRPr/>
            </a:pPr>
            <a:r>
              <a:rPr>
                <a:solidFill>
                  <a:schemeClr val="bg1"/>
                </a:solidFill>
                <a:cs typeface="Segoe UI"/>
              </a:rPr>
              <a:t>Solution play ITDM/BDM deck guidance</a:t>
            </a:r>
          </a:p>
        </p:txBody>
      </p:sp>
      <p:sp>
        <p:nvSpPr>
          <p:cNvPr id="109571" name="Text Placeholder 3">
            <a:extLst>
              <a:ext uri="{FF2B5EF4-FFF2-40B4-BE49-F238E27FC236}">
                <a16:creationId xmlns:a16="http://schemas.microsoft.com/office/drawing/2014/main" id="{3514CE6E-4367-C14A-4159-0FFC28DD6FBA}"/>
              </a:ext>
            </a:extLst>
          </p:cNvPr>
          <p:cNvSpPr txBox="1">
            <a:spLocks noChangeArrowheads="1"/>
          </p:cNvSpPr>
          <p:nvPr/>
        </p:nvSpPr>
        <p:spPr bwMode="auto">
          <a:xfrm>
            <a:off x="10090150" y="0"/>
            <a:ext cx="2101850"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SzPct val="90000"/>
              <a:buFont typeface="Wingdings" panose="05000000000000000000" pitchFamily="2" charset="2"/>
              <a:buChar char=""/>
              <a:defRPr sz="2800">
                <a:solidFill>
                  <a:schemeClr val="tx1"/>
                </a:solidFill>
                <a:latin typeface="Segoe Sans Display" pitchFamily="2" charset="0"/>
                <a:cs typeface="Segoe Sans Display" pitchFamily="2" charset="0"/>
              </a:defRPr>
            </a:lvl1pPr>
            <a:lvl2pPr indent="-228600">
              <a:spcBef>
                <a:spcPct val="20000"/>
              </a:spcBef>
              <a:buSzPct val="90000"/>
              <a:buFont typeface="Wingdings" panose="05000000000000000000" pitchFamily="2" charset="2"/>
              <a:buChar char=""/>
              <a:defRPr sz="2000">
                <a:solidFill>
                  <a:schemeClr val="tx1"/>
                </a:solidFill>
                <a:latin typeface="Segoe Sans Display" pitchFamily="2" charset="0"/>
                <a:cs typeface="Segoe Sans Display" pitchFamily="2" charset="0"/>
              </a:defRPr>
            </a:lvl2pPr>
            <a:lvl3pPr marL="657225" indent="-200025">
              <a:spcBef>
                <a:spcPct val="20000"/>
              </a:spcBef>
              <a:buSzPct val="90000"/>
              <a:buFont typeface="Wingdings" panose="05000000000000000000" pitchFamily="2" charset="2"/>
              <a:buChar char=""/>
              <a:defRPr sz="1600">
                <a:solidFill>
                  <a:schemeClr val="tx1"/>
                </a:solidFill>
                <a:latin typeface="Segoe Sans Display" pitchFamily="2" charset="0"/>
                <a:cs typeface="Segoe Sans Display" pitchFamily="2" charset="0"/>
              </a:defRPr>
            </a:lvl3pPr>
            <a:lvl4pPr marL="842963" indent="-180975">
              <a:spcBef>
                <a:spcPct val="20000"/>
              </a:spcBef>
              <a:buSzPct val="90000"/>
              <a:buFont typeface="Wingdings" panose="05000000000000000000" pitchFamily="2" charset="2"/>
              <a:buChar char=""/>
              <a:defRPr sz="1400">
                <a:solidFill>
                  <a:schemeClr val="tx1"/>
                </a:solidFill>
                <a:latin typeface="Segoe Sans Display" pitchFamily="2" charset="0"/>
                <a:cs typeface="Segoe Sans Display" pitchFamily="2" charset="0"/>
              </a:defRPr>
            </a:lvl4pPr>
            <a:lvl5pPr marL="1023938" indent="-168275">
              <a:spcBef>
                <a:spcPct val="20000"/>
              </a:spcBef>
              <a:buSzPct val="90000"/>
              <a:buFont typeface="Wingdings" panose="05000000000000000000" pitchFamily="2" charset="2"/>
              <a:buChar char=""/>
              <a:defRPr sz="1400">
                <a:solidFill>
                  <a:schemeClr val="tx1"/>
                </a:solidFill>
                <a:latin typeface="Segoe Sans Display" pitchFamily="2" charset="0"/>
                <a:cs typeface="Segoe Sans Display" pitchFamily="2" charset="0"/>
              </a:defRPr>
            </a:lvl5pPr>
            <a:lvl6pPr marL="1481138" indent="-168275" eaLnBrk="0" fontAlgn="base" hangingPunct="0">
              <a:spcBef>
                <a:spcPct val="20000"/>
              </a:spcBef>
              <a:spcAft>
                <a:spcPct val="0"/>
              </a:spcAft>
              <a:buSzPct val="90000"/>
              <a:buFont typeface="Wingdings" panose="05000000000000000000" pitchFamily="2" charset="2"/>
              <a:buChar char=""/>
              <a:defRPr sz="1400">
                <a:solidFill>
                  <a:schemeClr val="tx1"/>
                </a:solidFill>
                <a:latin typeface="Segoe Sans Display" pitchFamily="2" charset="0"/>
                <a:cs typeface="Segoe Sans Display" pitchFamily="2" charset="0"/>
              </a:defRPr>
            </a:lvl6pPr>
            <a:lvl7pPr marL="1938338" indent="-168275" eaLnBrk="0" fontAlgn="base" hangingPunct="0">
              <a:spcBef>
                <a:spcPct val="20000"/>
              </a:spcBef>
              <a:spcAft>
                <a:spcPct val="0"/>
              </a:spcAft>
              <a:buSzPct val="90000"/>
              <a:buFont typeface="Wingdings" panose="05000000000000000000" pitchFamily="2" charset="2"/>
              <a:buChar char=""/>
              <a:defRPr sz="1400">
                <a:solidFill>
                  <a:schemeClr val="tx1"/>
                </a:solidFill>
                <a:latin typeface="Segoe Sans Display" pitchFamily="2" charset="0"/>
                <a:cs typeface="Segoe Sans Display" pitchFamily="2" charset="0"/>
              </a:defRPr>
            </a:lvl7pPr>
            <a:lvl8pPr marL="2395538" indent="-168275" eaLnBrk="0" fontAlgn="base" hangingPunct="0">
              <a:spcBef>
                <a:spcPct val="20000"/>
              </a:spcBef>
              <a:spcAft>
                <a:spcPct val="0"/>
              </a:spcAft>
              <a:buSzPct val="90000"/>
              <a:buFont typeface="Wingdings" panose="05000000000000000000" pitchFamily="2" charset="2"/>
              <a:buChar char=""/>
              <a:defRPr sz="1400">
                <a:solidFill>
                  <a:schemeClr val="tx1"/>
                </a:solidFill>
                <a:latin typeface="Segoe Sans Display" pitchFamily="2" charset="0"/>
                <a:cs typeface="Segoe Sans Display" pitchFamily="2" charset="0"/>
              </a:defRPr>
            </a:lvl8pPr>
            <a:lvl9pPr marL="2852738" indent="-168275" eaLnBrk="0" fontAlgn="base" hangingPunct="0">
              <a:spcBef>
                <a:spcPct val="20000"/>
              </a:spcBef>
              <a:spcAft>
                <a:spcPct val="0"/>
              </a:spcAft>
              <a:buSzPct val="90000"/>
              <a:buFont typeface="Wingdings" panose="05000000000000000000" pitchFamily="2" charset="2"/>
              <a:buChar char=""/>
              <a:defRPr sz="1400">
                <a:solidFill>
                  <a:schemeClr val="tx1"/>
                </a:solidFill>
                <a:latin typeface="Segoe Sans Display" pitchFamily="2" charset="0"/>
                <a:cs typeface="Segoe Sans Display" pitchFamily="2"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C0000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SPEAKER GUIDANCE</a:t>
            </a:r>
          </a:p>
        </p:txBody>
      </p:sp>
      <p:sp>
        <p:nvSpPr>
          <p:cNvPr id="7" name="Title 1">
            <a:extLst>
              <a:ext uri="{FF2B5EF4-FFF2-40B4-BE49-F238E27FC236}">
                <a16:creationId xmlns:a16="http://schemas.microsoft.com/office/drawing/2014/main" id="{4711FD96-F3ED-381E-436C-3E9CBC931184}"/>
              </a:ext>
            </a:extLst>
          </p:cNvPr>
          <p:cNvSpPr txBox="1">
            <a:spLocks/>
          </p:cNvSpPr>
          <p:nvPr/>
        </p:nvSpPr>
        <p:spPr>
          <a:xfrm>
            <a:off x="588963" y="904875"/>
            <a:ext cx="11017250" cy="307975"/>
          </a:xfrm>
          <a:prstGeom prst="rect">
            <a:avLst/>
          </a:prstGeom>
          <a:noFill/>
          <a:ln>
            <a:noFill/>
            <a:prstDash/>
          </a:ln>
          <a:effectLst/>
        </p:spPr>
        <p:txBody>
          <a:bodyPr lIns="0" tIns="0" rIns="0" bIns="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How to use this deck</a:t>
            </a:r>
          </a:p>
        </p:txBody>
      </p:sp>
      <p:graphicFrame>
        <p:nvGraphicFramePr>
          <p:cNvPr id="8" name="Table 7">
            <a:extLst>
              <a:ext uri="{FF2B5EF4-FFF2-40B4-BE49-F238E27FC236}">
                <a16:creationId xmlns:a16="http://schemas.microsoft.com/office/drawing/2014/main" id="{D6B9B883-B814-28D6-8207-3B043473A48C}"/>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4013848112"/>
              </p:ext>
            </p:extLst>
          </p:nvPr>
        </p:nvGraphicFramePr>
        <p:xfrm>
          <a:off x="587375" y="1308101"/>
          <a:ext cx="11124261" cy="3737273"/>
        </p:xfrm>
        <a:graphic>
          <a:graphicData uri="http://schemas.openxmlformats.org/drawingml/2006/table">
            <a:tbl>
              <a:tblPr firstRow="1" bandRow="1"/>
              <a:tblGrid>
                <a:gridCol w="1525101">
                  <a:extLst>
                    <a:ext uri="{9D8B030D-6E8A-4147-A177-3AD203B41FA5}">
                      <a16:colId xmlns:a16="http://schemas.microsoft.com/office/drawing/2014/main" val="20000"/>
                    </a:ext>
                  </a:extLst>
                </a:gridCol>
                <a:gridCol w="1599860">
                  <a:extLst>
                    <a:ext uri="{9D8B030D-6E8A-4147-A177-3AD203B41FA5}">
                      <a16:colId xmlns:a16="http://schemas.microsoft.com/office/drawing/2014/main" val="20001"/>
                    </a:ext>
                  </a:extLst>
                </a:gridCol>
                <a:gridCol w="1599860">
                  <a:extLst>
                    <a:ext uri="{9D8B030D-6E8A-4147-A177-3AD203B41FA5}">
                      <a16:colId xmlns:a16="http://schemas.microsoft.com/office/drawing/2014/main" val="1034826853"/>
                    </a:ext>
                  </a:extLst>
                </a:gridCol>
                <a:gridCol w="1780813">
                  <a:extLst>
                    <a:ext uri="{9D8B030D-6E8A-4147-A177-3AD203B41FA5}">
                      <a16:colId xmlns:a16="http://schemas.microsoft.com/office/drawing/2014/main" val="2540565009"/>
                    </a:ext>
                  </a:extLst>
                </a:gridCol>
                <a:gridCol w="1418907">
                  <a:extLst>
                    <a:ext uri="{9D8B030D-6E8A-4147-A177-3AD203B41FA5}">
                      <a16:colId xmlns:a16="http://schemas.microsoft.com/office/drawing/2014/main" val="1301270257"/>
                    </a:ext>
                  </a:extLst>
                </a:gridCol>
                <a:gridCol w="1599860">
                  <a:extLst>
                    <a:ext uri="{9D8B030D-6E8A-4147-A177-3AD203B41FA5}">
                      <a16:colId xmlns:a16="http://schemas.microsoft.com/office/drawing/2014/main" val="3536415033"/>
                    </a:ext>
                  </a:extLst>
                </a:gridCol>
                <a:gridCol w="1599860">
                  <a:extLst>
                    <a:ext uri="{9D8B030D-6E8A-4147-A177-3AD203B41FA5}">
                      <a16:colId xmlns:a16="http://schemas.microsoft.com/office/drawing/2014/main" val="169778365"/>
                    </a:ext>
                  </a:extLst>
                </a:gridCol>
              </a:tblGrid>
              <a:tr h="146407">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algn="l" defTabSz="699463" rtl="0" eaLnBrk="1" latinLnBrk="0" hangingPunct="1">
                        <a:spcBef>
                          <a:spcPts val="0"/>
                        </a:spcBef>
                        <a:spcAft>
                          <a:spcPts val="400"/>
                        </a:spcAft>
                      </a:pPr>
                      <a:r>
                        <a:rPr lang="en-US" sz="1200" b="0" i="0" kern="1200">
                          <a:solidFill>
                            <a:schemeClr val="bg1"/>
                          </a:solidFill>
                          <a:latin typeface="+mj-lt"/>
                          <a:ea typeface="+mn-ea"/>
                          <a:cs typeface="Segoe UI"/>
                        </a:rPr>
                        <a:t>Disclosure</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algn="l" defTabSz="699463" rtl="0" eaLnBrk="1" latinLnBrk="0" hangingPunct="1">
                        <a:lnSpc>
                          <a:spcPct val="108000"/>
                        </a:lnSpc>
                        <a:spcBef>
                          <a:spcPts val="0"/>
                        </a:spcBef>
                        <a:spcAft>
                          <a:spcPts val="400"/>
                        </a:spcAft>
                      </a:pPr>
                      <a:r>
                        <a:rPr lang="en-US" sz="1200" kern="1200">
                          <a:solidFill>
                            <a:schemeClr val="bg1"/>
                          </a:solidFill>
                          <a:latin typeface="+mn-lt"/>
                          <a:ea typeface="+mn-ea"/>
                          <a:cs typeface="+mn-cs"/>
                        </a:rPr>
                        <a:t>Customer ready</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6407">
                <a:tc>
                  <a:txBody>
                    <a:bodyPr/>
                    <a:lstStyle/>
                    <a:p>
                      <a:pPr marL="0" algn="l" defTabSz="699463" rtl="0" eaLnBrk="1" latinLnBrk="0" hangingPunct="1">
                        <a:spcBef>
                          <a:spcPts val="0"/>
                        </a:spcBef>
                        <a:spcAft>
                          <a:spcPts val="400"/>
                        </a:spcAft>
                      </a:pPr>
                      <a:r>
                        <a:rPr lang="en-US" sz="1200" b="0" i="0" kern="1200">
                          <a:solidFill>
                            <a:schemeClr val="bg1"/>
                          </a:solidFill>
                          <a:latin typeface="+mj-lt"/>
                          <a:ea typeface="+mn-ea"/>
                          <a:cs typeface="Segoe UI"/>
                        </a:rPr>
                        <a:t>Solution play</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algn="l" defTabSz="699463" rtl="0" eaLnBrk="1" latinLnBrk="0" hangingPunct="1">
                        <a:lnSpc>
                          <a:spcPct val="108000"/>
                        </a:lnSpc>
                        <a:spcBef>
                          <a:spcPts val="0"/>
                        </a:spcBef>
                        <a:spcAft>
                          <a:spcPts val="400"/>
                        </a:spcAft>
                      </a:pPr>
                      <a:r>
                        <a:rPr lang="en-US" sz="1200" kern="1200">
                          <a:solidFill>
                            <a:schemeClr val="bg1"/>
                          </a:solidFill>
                          <a:latin typeface="+mn-lt"/>
                          <a:ea typeface="+mn-ea"/>
                          <a:cs typeface="+mn-cs"/>
                        </a:rPr>
                        <a:t>Innovate with Low Code AI and Agents</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46407">
                <a:tc>
                  <a:txBody>
                    <a:bodyPr/>
                    <a:lstStyle/>
                    <a:p>
                      <a:pPr marL="0" algn="l" defTabSz="699463" rtl="0" eaLnBrk="1" latinLnBrk="0" hangingPunct="1">
                        <a:spcBef>
                          <a:spcPts val="0"/>
                        </a:spcBef>
                        <a:spcAft>
                          <a:spcPts val="400"/>
                        </a:spcAft>
                      </a:pPr>
                      <a:r>
                        <a:rPr lang="en-US" sz="1200" b="0" i="0" kern="1200">
                          <a:solidFill>
                            <a:schemeClr val="bg1"/>
                          </a:solidFill>
                          <a:latin typeface="+mj-lt"/>
                          <a:ea typeface="+mn-ea"/>
                          <a:cs typeface="Segoe UI"/>
                        </a:rPr>
                        <a:t>Title</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algn="l" rtl="0" eaLnBrk="1" latinLnBrk="0" hangingPunct="1">
                        <a:lnSpc>
                          <a:spcPct val="108000"/>
                        </a:lnSpc>
                        <a:spcBef>
                          <a:spcPts val="0"/>
                        </a:spcBef>
                        <a:spcAft>
                          <a:spcPts val="400"/>
                        </a:spcAft>
                      </a:pPr>
                      <a:r>
                        <a:rPr lang="en-US" sz="1200" b="1" kern="1200">
                          <a:solidFill>
                            <a:schemeClr val="bg1"/>
                          </a:solidFill>
                          <a:latin typeface="+mj-lt"/>
                          <a:ea typeface="+mn-ea"/>
                          <a:cs typeface="+mn-cs"/>
                        </a:rPr>
                        <a:t>Innovate with AI Apps and Agents</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36765">
                <a:tc>
                  <a:txBody>
                    <a:bodyPr/>
                    <a:lstStyle/>
                    <a:p>
                      <a:pPr marL="0" marR="0" algn="l">
                        <a:lnSpc>
                          <a:spcPct val="107000"/>
                        </a:lnSpc>
                        <a:spcBef>
                          <a:spcPts val="0"/>
                        </a:spcBef>
                        <a:spcAft>
                          <a:spcPts val="400"/>
                        </a:spcAft>
                      </a:pPr>
                      <a:r>
                        <a:rPr lang="en-US" sz="1200">
                          <a:solidFill>
                            <a:schemeClr val="bg1"/>
                          </a:solidFill>
                          <a:effectLst/>
                          <a:latin typeface="+mj-lt"/>
                          <a:ea typeface="Calibri"/>
                          <a:cs typeface="Arial"/>
                        </a:rPr>
                        <a:t>Objective</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rtl="0" eaLnBrk="1" fontAlgn="auto" latinLnBrk="0" hangingPunct="1">
                        <a:lnSpc>
                          <a:spcPct val="100000"/>
                        </a:lnSpc>
                        <a:spcBef>
                          <a:spcPts val="0"/>
                        </a:spcBef>
                        <a:spcAft>
                          <a:spcPts val="400"/>
                        </a:spcAft>
                        <a:buClrTx/>
                        <a:buSzTx/>
                        <a:buFontTx/>
                        <a:buNone/>
                      </a:pPr>
                      <a:r>
                        <a:rPr kumimoji="0" lang="en-US" sz="1200" b="0" i="0" u="none" strike="noStrike" kern="1200" cap="none" spc="0" normalizeH="0" baseline="0" noProof="0">
                          <a:ln>
                            <a:noFill/>
                          </a:ln>
                          <a:solidFill>
                            <a:schemeClr val="bg1"/>
                          </a:solidFill>
                          <a:effectLst/>
                          <a:uLnTx/>
                          <a:uFillTx/>
                          <a:latin typeface="+mn-lt"/>
                          <a:ea typeface="Calibri"/>
                          <a:cs typeface="Arial"/>
                        </a:rPr>
                        <a:t>Hero Deck for the Innovate with Low Code AI and Agents solution play in FY26. One of the first decks that you should present to your customer to help them contextualize where Power Platform and Copilot Studio fits in their AI transformation strategy. </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46407">
                <a:tc>
                  <a:txBody>
                    <a:bodyPr/>
                    <a:lstStyle/>
                    <a:p>
                      <a:pPr marL="0" marR="0" algn="l">
                        <a:lnSpc>
                          <a:spcPct val="107000"/>
                        </a:lnSpc>
                        <a:spcBef>
                          <a:spcPts val="0"/>
                        </a:spcBef>
                        <a:spcAft>
                          <a:spcPts val="400"/>
                        </a:spcAft>
                      </a:pPr>
                      <a:r>
                        <a:rPr lang="en-US" sz="1200">
                          <a:solidFill>
                            <a:schemeClr val="bg1"/>
                          </a:solidFill>
                          <a:effectLst/>
                          <a:latin typeface="+mj-lt"/>
                          <a:ea typeface="Calibri"/>
                          <a:cs typeface="Arial"/>
                        </a:rPr>
                        <a:t>Audience</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32742" rtl="0" eaLnBrk="1" fontAlgn="auto" latinLnBrk="0" hangingPunct="1">
                        <a:lnSpc>
                          <a:spcPct val="100000"/>
                        </a:lnSpc>
                        <a:spcBef>
                          <a:spcPts val="0"/>
                        </a:spcBef>
                        <a:spcAft>
                          <a:spcPts val="400"/>
                        </a:spcAft>
                        <a:buClrTx/>
                        <a:buSzTx/>
                        <a:buFont typeface="Arial" panose="020B0604020202020204" pitchFamily="34" charset="0"/>
                        <a:buNone/>
                        <a:tabLst/>
                        <a:defRPr/>
                      </a:pPr>
                      <a:r>
                        <a:rPr lang="en-US" sz="1200">
                          <a:solidFill>
                            <a:schemeClr val="bg1"/>
                          </a:solidFill>
                          <a:effectLst/>
                          <a:latin typeface="+mn-lt"/>
                          <a:ea typeface="Calibri"/>
                          <a:cs typeface="Arial"/>
                        </a:rPr>
                        <a:t>CIO, CTO, Director of IT, Director of Enterprise Cloud Solutions, Director of Technology, Head of IT, Head of Product, Head of Software Development, Managing Director of Technology, SVP CIO/CTO/CDO</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46407">
                <a:tc>
                  <a:txBody>
                    <a:bodyPr/>
                    <a:lstStyle/>
                    <a:p>
                      <a:pPr marL="0" marR="0" algn="l">
                        <a:lnSpc>
                          <a:spcPct val="107000"/>
                        </a:lnSpc>
                        <a:spcBef>
                          <a:spcPts val="0"/>
                        </a:spcBef>
                        <a:spcAft>
                          <a:spcPts val="400"/>
                        </a:spcAft>
                      </a:pPr>
                      <a:r>
                        <a:rPr lang="en-US" sz="1200">
                          <a:solidFill>
                            <a:schemeClr val="bg1"/>
                          </a:solidFill>
                          <a:effectLst/>
                          <a:latin typeface="+mj-lt"/>
                          <a:ea typeface="Calibri"/>
                          <a:cs typeface="Arial"/>
                        </a:rPr>
                        <a:t>Content level</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indent="0">
                        <a:lnSpc>
                          <a:spcPct val="100000"/>
                        </a:lnSpc>
                        <a:spcBef>
                          <a:spcPts val="0"/>
                        </a:spcBef>
                        <a:spcAft>
                          <a:spcPts val="400"/>
                        </a:spcAft>
                        <a:buFont typeface="Arial" panose="020B0604020202020204" pitchFamily="34" charset="0"/>
                        <a:buNone/>
                      </a:pPr>
                      <a:r>
                        <a:rPr lang="en-US" sz="1200">
                          <a:solidFill>
                            <a:schemeClr val="bg1"/>
                          </a:solidFill>
                          <a:effectLst/>
                          <a:latin typeface="+mn-lt"/>
                          <a:ea typeface="Calibri"/>
                          <a:cs typeface="Arial"/>
                        </a:rPr>
                        <a:t>L100</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796579">
                <a:tc>
                  <a:txBody>
                    <a:bodyPr/>
                    <a:lstStyle/>
                    <a:p>
                      <a:pPr marL="0" marR="0" lvl="0" indent="0" algn="l" defTabSz="932742" rtl="0" eaLnBrk="1" fontAlgn="auto" latinLnBrk="0" hangingPunct="1">
                        <a:lnSpc>
                          <a:spcPct val="107000"/>
                        </a:lnSpc>
                        <a:spcBef>
                          <a:spcPts val="0"/>
                        </a:spcBef>
                        <a:spcAft>
                          <a:spcPts val="400"/>
                        </a:spcAft>
                        <a:buClrTx/>
                        <a:buSzTx/>
                        <a:buFontTx/>
                        <a:buNone/>
                        <a:tabLst/>
                        <a:defRPr/>
                      </a:pPr>
                      <a:r>
                        <a:rPr lang="en-US" sz="1200">
                          <a:solidFill>
                            <a:schemeClr val="bg1"/>
                          </a:solidFill>
                          <a:effectLst/>
                          <a:latin typeface="+mj-lt"/>
                          <a:ea typeface="Calibri"/>
                          <a:cs typeface="Arial"/>
                        </a:rPr>
                        <a:t>Guidance</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indent="0">
                        <a:spcBef>
                          <a:spcPts val="0"/>
                        </a:spcBef>
                        <a:spcAft>
                          <a:spcPts val="400"/>
                        </a:spcAft>
                        <a:buClr>
                          <a:schemeClr val="bg1"/>
                        </a:buClr>
                        <a:buFont typeface="Arial" panose="020B0604020202020204" pitchFamily="34" charset="0"/>
                        <a:buNone/>
                      </a:pPr>
                      <a:r>
                        <a:rPr lang="en-US" sz="1200">
                          <a:solidFill>
                            <a:schemeClr val="bg1"/>
                          </a:solidFill>
                          <a:latin typeface="+mn-lt"/>
                        </a:rPr>
                        <a:t>Pick parts of this deck to use when presenting to a customer – typically you will not need to present this deck with both customer scenarios (Modernize with Intelligent Apps and Agent-Powered Business Process). However, please use both customer scenario decks when needed those are critical areas for positioning us against the market. Lastly, there is a deck of customer stories that are industry and product aligned to help further customize the deck for your customer.</a:t>
                      </a:r>
                    </a:p>
                  </a:txBody>
                  <a:tcPr marL="91429" marR="91429" marT="45726" marB="45726">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46407">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algn="l" defTabSz="699463" rtl="0" eaLnBrk="1" latinLnBrk="0" hangingPunct="1">
                        <a:spcBef>
                          <a:spcPts val="0"/>
                        </a:spcBef>
                        <a:spcAft>
                          <a:spcPts val="400"/>
                        </a:spcAft>
                      </a:pPr>
                      <a:r>
                        <a:rPr lang="en-US" sz="1200" b="0" i="0" kern="1200">
                          <a:solidFill>
                            <a:schemeClr val="bg1"/>
                          </a:solidFill>
                          <a:latin typeface="+mj-lt"/>
                          <a:ea typeface="+mn-ea"/>
                          <a:cs typeface="Segoe UI"/>
                        </a:rPr>
                        <a:t>Deck owner</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rtl="0" eaLnBrk="1" fontAlgn="auto" latinLnBrk="0" hangingPunct="1">
                        <a:lnSpc>
                          <a:spcPct val="108000"/>
                        </a:lnSpc>
                        <a:spcBef>
                          <a:spcPts val="0"/>
                        </a:spcBef>
                        <a:spcAft>
                          <a:spcPts val="400"/>
                        </a:spcAft>
                        <a:buClrTx/>
                        <a:buSzTx/>
                        <a:buFontTx/>
                        <a:buNone/>
                      </a:pPr>
                      <a:r>
                        <a:rPr lang="en-US" sz="1200" kern="1200">
                          <a:solidFill>
                            <a:schemeClr val="bg1"/>
                          </a:solidFill>
                          <a:latin typeface="Segoe UI"/>
                          <a:ea typeface="ＭＳ Ｐゴシック"/>
                          <a:cs typeface="Segoe UI"/>
                        </a:rPr>
                        <a:t>Diana Chaykun (</a:t>
                      </a:r>
                      <a:r>
                        <a:rPr lang="en-US" sz="1200" kern="1200">
                          <a:solidFill>
                            <a:schemeClr val="bg1"/>
                          </a:solidFill>
                          <a:latin typeface="Segoe UI"/>
                          <a:ea typeface="ＭＳ Ｐゴシック"/>
                          <a:cs typeface="Segoe UI"/>
                          <a:hlinkClick r:id="rId3"/>
                        </a:rPr>
                        <a:t>dchaykun@microsoft.com</a:t>
                      </a:r>
                      <a:r>
                        <a:rPr lang="en-US" sz="1200" kern="1200">
                          <a:solidFill>
                            <a:schemeClr val="bg1"/>
                          </a:solidFill>
                          <a:latin typeface="Segoe UI"/>
                          <a:ea typeface="ＭＳ Ｐゴシック"/>
                          <a:cs typeface="Segoe UI"/>
                        </a:rPr>
                        <a:t>), Ricardo Duncan (</a:t>
                      </a:r>
                      <a:r>
                        <a:rPr lang="en-US" sz="1200" kern="1200">
                          <a:solidFill>
                            <a:schemeClr val="bg1"/>
                          </a:solidFill>
                          <a:latin typeface="Segoe UI"/>
                          <a:ea typeface="ＭＳ Ｐゴシック"/>
                          <a:cs typeface="Segoe UI"/>
                          <a:hlinkClick r:id="rId4"/>
                        </a:rPr>
                        <a:t>riduncan@microsoft.com</a:t>
                      </a:r>
                      <a:r>
                        <a:rPr lang="en-US" sz="1200" kern="1200">
                          <a:solidFill>
                            <a:schemeClr val="bg1"/>
                          </a:solidFill>
                          <a:latin typeface="Segoe UI"/>
                          <a:ea typeface="ＭＳ Ｐゴシック"/>
                          <a:cs typeface="Segoe UI"/>
                        </a:rPr>
                        <a:t>)</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46407">
                <a:tc>
                  <a:txBody>
                    <a:bodyPr/>
                    <a:lstStyle/>
                    <a:p>
                      <a:pPr marL="0" algn="l" defTabSz="699463" rtl="0" eaLnBrk="1" latinLnBrk="0" hangingPunct="1">
                        <a:spcBef>
                          <a:spcPts val="0"/>
                        </a:spcBef>
                        <a:spcAft>
                          <a:spcPts val="400"/>
                        </a:spcAft>
                      </a:pPr>
                      <a:r>
                        <a:rPr lang="en-US" sz="1200" b="0" i="0" kern="1200">
                          <a:solidFill>
                            <a:schemeClr val="bg1"/>
                          </a:solidFill>
                          <a:latin typeface="+mj-lt"/>
                          <a:ea typeface="+mn-ea"/>
                          <a:cs typeface="Segoe UI"/>
                        </a:rPr>
                        <a:t>Version</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rtl="0" eaLnBrk="1" fontAlgn="auto" latinLnBrk="0" hangingPunct="1">
                        <a:lnSpc>
                          <a:spcPct val="108000"/>
                        </a:lnSpc>
                        <a:spcBef>
                          <a:spcPts val="0"/>
                        </a:spcBef>
                        <a:spcAft>
                          <a:spcPts val="400"/>
                        </a:spcAft>
                        <a:buClrTx/>
                        <a:buSzTx/>
                        <a:buFontTx/>
                        <a:buNone/>
                      </a:pPr>
                      <a:r>
                        <a:rPr lang="en-US" sz="1200">
                          <a:solidFill>
                            <a:schemeClr val="bg1"/>
                          </a:solidFill>
                          <a:latin typeface="+mn-lt"/>
                          <a:ea typeface="ＭＳ Ｐゴシック"/>
                          <a:cs typeface="Segoe UI"/>
                        </a:rPr>
                        <a:t>Version 1, July 2025</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46407">
                <a:tc>
                  <a:txBody>
                    <a:bodyPr/>
                    <a:lstStyle/>
                    <a:p>
                      <a:pPr marL="0" algn="l" defTabSz="699463" rtl="0" eaLnBrk="1" latinLnBrk="0" hangingPunct="1">
                        <a:spcBef>
                          <a:spcPts val="0"/>
                        </a:spcBef>
                        <a:spcAft>
                          <a:spcPts val="400"/>
                        </a:spcAft>
                      </a:pPr>
                      <a:r>
                        <a:rPr lang="en-US" sz="1200" b="0" i="0" kern="1200">
                          <a:solidFill>
                            <a:schemeClr val="bg1"/>
                          </a:solidFill>
                          <a:latin typeface="+mj-lt"/>
                          <a:ea typeface="+mn-ea"/>
                          <a:cs typeface="Segoe UI"/>
                        </a:rPr>
                        <a:t>ISK </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8000"/>
                        </a:lnSpc>
                        <a:spcBef>
                          <a:spcPts val="0"/>
                        </a:spcBef>
                        <a:spcAft>
                          <a:spcPts val="400"/>
                        </a:spcAft>
                        <a:buClrTx/>
                        <a:buSzTx/>
                        <a:buFontTx/>
                        <a:buNone/>
                      </a:pPr>
                      <a:r>
                        <a:rPr lang="en-US" sz="1000" b="0" i="0">
                          <a:solidFill>
                            <a:schemeClr val="bg1"/>
                          </a:solidFill>
                          <a:effectLst/>
                          <a:latin typeface="+mn-lt"/>
                          <a:hlinkClick r:id="rId5">
                            <a:extLst>
                              <a:ext uri="{A12FA001-AC4F-418D-AE19-62706E023703}">
                                <ahyp:hlinkClr xmlns:ahyp="http://schemas.microsoft.com/office/drawing/2018/hyperlinkcolor" val="tx"/>
                              </a:ext>
                            </a:extLst>
                          </a:hlinkClick>
                        </a:rPr>
                        <a:t>FSI - Banking  </a:t>
                      </a:r>
                      <a:endParaRPr lang="en-US" sz="1000">
                        <a:solidFill>
                          <a:schemeClr val="bg1"/>
                        </a:solidFill>
                        <a:latin typeface="+mn-lt"/>
                        <a:ea typeface="ＭＳ Ｐゴシック"/>
                        <a:cs typeface="Segoe UI"/>
                      </a:endParaRP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8000"/>
                        </a:lnSpc>
                        <a:spcBef>
                          <a:spcPts val="0"/>
                        </a:spcBef>
                        <a:spcAft>
                          <a:spcPts val="400"/>
                        </a:spcAft>
                        <a:buClrTx/>
                        <a:buSzTx/>
                        <a:buFontTx/>
                        <a:buNone/>
                      </a:pPr>
                      <a:r>
                        <a:rPr lang="en-US" sz="1000">
                          <a:solidFill>
                            <a:schemeClr val="bg1"/>
                          </a:solidFill>
                          <a:latin typeface="+mn-lt"/>
                          <a:ea typeface="ＭＳ Ｐゴシック"/>
                          <a:cs typeface="Segoe UI"/>
                          <a:hlinkClick r:id="rId6">
                            <a:extLst>
                              <a:ext uri="{A12FA001-AC4F-418D-AE19-62706E023703}">
                                <ahyp:hlinkClr xmlns:ahyp="http://schemas.microsoft.com/office/drawing/2018/hyperlinkcolor" val="tx"/>
                              </a:ext>
                            </a:extLst>
                          </a:hlinkClick>
                        </a:rPr>
                        <a:t>Healthcare- Provider </a:t>
                      </a:r>
                      <a:endParaRPr lang="en-US" sz="1000">
                        <a:solidFill>
                          <a:schemeClr val="bg1"/>
                        </a:solidFill>
                        <a:latin typeface="+mn-lt"/>
                        <a:ea typeface="ＭＳ Ｐゴシック"/>
                        <a:cs typeface="Segoe UI"/>
                      </a:endParaRP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8000"/>
                        </a:lnSpc>
                        <a:spcBef>
                          <a:spcPts val="0"/>
                        </a:spcBef>
                        <a:spcAft>
                          <a:spcPts val="400"/>
                        </a:spcAft>
                        <a:buClrTx/>
                        <a:buSzTx/>
                        <a:buFontTx/>
                        <a:buNone/>
                      </a:pPr>
                      <a:r>
                        <a:rPr lang="en-US" sz="1000">
                          <a:solidFill>
                            <a:schemeClr val="bg1"/>
                          </a:solidFill>
                          <a:latin typeface="+mn-lt"/>
                          <a:ea typeface="ＭＳ Ｐゴシック"/>
                          <a:cs typeface="Segoe UI"/>
                          <a:hlinkClick r:id="rId7">
                            <a:extLst>
                              <a:ext uri="{A12FA001-AC4F-418D-AE19-62706E023703}">
                                <ahyp:hlinkClr xmlns:ahyp="http://schemas.microsoft.com/office/drawing/2018/hyperlinkcolor" val="tx"/>
                              </a:ext>
                            </a:extLst>
                          </a:hlinkClick>
                        </a:rPr>
                        <a:t>Manufacturing &amp; Mobility </a:t>
                      </a:r>
                      <a:endParaRPr lang="en-US" sz="1000">
                        <a:solidFill>
                          <a:schemeClr val="bg1"/>
                        </a:solidFill>
                        <a:latin typeface="+mn-lt"/>
                        <a:ea typeface="ＭＳ Ｐゴシック"/>
                        <a:cs typeface="Segoe UI"/>
                      </a:endParaRP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8000"/>
                        </a:lnSpc>
                        <a:spcBef>
                          <a:spcPts val="0"/>
                        </a:spcBef>
                        <a:spcAft>
                          <a:spcPts val="400"/>
                        </a:spcAft>
                        <a:buClrTx/>
                        <a:buSzTx/>
                        <a:buFontTx/>
                        <a:buNone/>
                      </a:pPr>
                      <a:r>
                        <a:rPr lang="en-US" sz="1000">
                          <a:solidFill>
                            <a:schemeClr val="bg1"/>
                          </a:solidFill>
                          <a:latin typeface="+mn-lt"/>
                          <a:ea typeface="ＭＳ Ｐゴシック"/>
                          <a:cs typeface="Segoe UI"/>
                          <a:hlinkClick r:id="rId8">
                            <a:extLst>
                              <a:ext uri="{A12FA001-AC4F-418D-AE19-62706E023703}">
                                <ahyp:hlinkClr xmlns:ahyp="http://schemas.microsoft.com/office/drawing/2018/hyperlinkcolor" val="tx"/>
                              </a:ext>
                            </a:extLst>
                          </a:hlinkClick>
                        </a:rPr>
                        <a:t>Retail</a:t>
                      </a:r>
                      <a:r>
                        <a:rPr lang="en-US" sz="1000">
                          <a:solidFill>
                            <a:schemeClr val="bg1"/>
                          </a:solidFill>
                          <a:latin typeface="+mn-lt"/>
                          <a:ea typeface="ＭＳ Ｐゴシック"/>
                          <a:cs typeface="Segoe UI"/>
                        </a:rPr>
                        <a:t> </a:t>
                      </a: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8000"/>
                        </a:lnSpc>
                        <a:spcBef>
                          <a:spcPts val="0"/>
                        </a:spcBef>
                        <a:spcAft>
                          <a:spcPts val="400"/>
                        </a:spcAft>
                        <a:buClrTx/>
                        <a:buSzTx/>
                        <a:buFontTx/>
                        <a:buNone/>
                      </a:pPr>
                      <a:r>
                        <a:rPr lang="en-US" sz="1000">
                          <a:solidFill>
                            <a:schemeClr val="bg1"/>
                          </a:solidFill>
                          <a:latin typeface="+mn-lt"/>
                          <a:ea typeface="ＭＳ Ｐゴシック"/>
                          <a:cs typeface="Segoe UI"/>
                          <a:hlinkClick r:id="rId9">
                            <a:extLst>
                              <a:ext uri="{A12FA001-AC4F-418D-AE19-62706E023703}">
                                <ahyp:hlinkClr xmlns:ahyp="http://schemas.microsoft.com/office/drawing/2018/hyperlinkcolor" val="tx"/>
                              </a:ext>
                            </a:extLst>
                          </a:hlinkClick>
                        </a:rPr>
                        <a:t>Consumer Goods</a:t>
                      </a:r>
                      <a:endParaRPr lang="en-US" sz="1000">
                        <a:solidFill>
                          <a:schemeClr val="bg1"/>
                        </a:solidFill>
                        <a:latin typeface="+mn-lt"/>
                        <a:ea typeface="ＭＳ Ｐゴシック"/>
                        <a:cs typeface="Segoe UI"/>
                      </a:endParaRP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8000"/>
                        </a:lnSpc>
                        <a:spcBef>
                          <a:spcPts val="0"/>
                        </a:spcBef>
                        <a:spcAft>
                          <a:spcPts val="400"/>
                        </a:spcAft>
                        <a:buClrTx/>
                        <a:buSzTx/>
                        <a:buFontTx/>
                        <a:buNone/>
                      </a:pPr>
                      <a:r>
                        <a:rPr lang="en-US" sz="1000">
                          <a:solidFill>
                            <a:schemeClr val="bg1"/>
                          </a:solidFill>
                          <a:latin typeface="+mn-lt"/>
                          <a:ea typeface="ＭＳ Ｐゴシック"/>
                          <a:cs typeface="Segoe UI"/>
                          <a:hlinkClick r:id="rId10">
                            <a:extLst>
                              <a:ext uri="{A12FA001-AC4F-418D-AE19-62706E023703}">
                                <ahyp:hlinkClr xmlns:ahyp="http://schemas.microsoft.com/office/drawing/2018/hyperlinkcolor" val="tx"/>
                              </a:ext>
                            </a:extLst>
                          </a:hlinkClick>
                        </a:rPr>
                        <a:t>Additional Industries</a:t>
                      </a:r>
                      <a:endParaRPr lang="en-US" sz="1000">
                        <a:solidFill>
                          <a:schemeClr val="bg1"/>
                        </a:solidFill>
                        <a:latin typeface="+mn-lt"/>
                        <a:ea typeface="ＭＳ Ｐゴシック"/>
                        <a:cs typeface="Segoe UI"/>
                      </a:endParaRPr>
                    </a:p>
                  </a:txBody>
                  <a:tcPr marL="91429" marR="91429" marT="45726" marB="4572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817417"/>
                  </a:ext>
                </a:extLst>
              </a:tr>
            </a:tbl>
          </a:graphicData>
        </a:graphic>
      </p:graphicFrame>
    </p:spTree>
    <p:extLst>
      <p:ext uri="{BB962C8B-B14F-4D97-AF65-F5344CB8AC3E}">
        <p14:creationId xmlns:p14="http://schemas.microsoft.com/office/powerpoint/2010/main" val="239410871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44BE9-6C4B-26BC-5E09-D4E403308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520FBAD-3AD6-A7E4-F732-155E070C2B0E}"/>
              </a:ext>
            </a:extLst>
          </p:cNvPr>
          <p:cNvSpPr>
            <a:spLocks noGrp="1"/>
          </p:cNvSpPr>
          <p:nvPr>
            <p:ph type="title"/>
          </p:nvPr>
        </p:nvSpPr>
        <p:spPr>
          <a:xfrm>
            <a:off x="588963" y="539304"/>
            <a:ext cx="11392830" cy="553998"/>
          </a:xfrm>
        </p:spPr>
        <p:txBody>
          <a:bodyPr anchor="ctr" anchorCtr="0"/>
          <a:lstStyle/>
          <a:p>
            <a:r>
              <a:rPr lang="en-US">
                <a:cs typeface="Segoe Sans Display"/>
              </a:rPr>
              <a:t>Build intelligent applications with robust business logic</a:t>
            </a:r>
          </a:p>
        </p:txBody>
      </p:sp>
      <p:sp>
        <p:nvSpPr>
          <p:cNvPr id="9" name="TextBox 8">
            <a:extLst>
              <a:ext uri="{FF2B5EF4-FFF2-40B4-BE49-F238E27FC236}">
                <a16:creationId xmlns:a16="http://schemas.microsoft.com/office/drawing/2014/main" id="{98695675-EF10-8FE5-00E0-A4E5BF1DB520}"/>
              </a:ext>
            </a:extLst>
          </p:cNvPr>
          <p:cNvSpPr txBox="1"/>
          <p:nvPr/>
        </p:nvSpPr>
        <p:spPr>
          <a:xfrm>
            <a:off x="590766" y="1594694"/>
            <a:ext cx="3779103" cy="3626634"/>
          </a:xfrm>
          <a:prstGeom prst="rect">
            <a:avLst/>
          </a:prstGeom>
          <a:noFill/>
        </p:spPr>
        <p:txBody>
          <a:bodyPr wrap="square" lIns="0" tIns="0" rIns="0" bIns="0" rtlCol="0">
            <a:spAutoFit/>
          </a:bodyPr>
          <a:lstStyle/>
          <a:p>
            <a:pPr lvl="0" defTabSz="932742" fontAlgn="base">
              <a:spcAft>
                <a:spcPts val="200"/>
              </a:spcAft>
              <a:buClr>
                <a:srgbClr val="000000"/>
              </a:buClr>
              <a:defRPr/>
            </a:pPr>
            <a:r>
              <a:rPr lang="en-CA" sz="2400" b="1">
                <a:ln w="3175">
                  <a:noFill/>
                </a:ln>
                <a:solidFill>
                  <a:srgbClr val="0078D4"/>
                </a:solidFill>
                <a:latin typeface="Segoe Sans Display Semibold" pitchFamily="2" charset="0"/>
                <a:cs typeface="Segoe Sans Display Semibold" pitchFamily="2" charset="0"/>
              </a:rPr>
              <a:t>Microsoft Power Apps</a:t>
            </a:r>
          </a:p>
          <a:p>
            <a:pPr lvl="0" defTabSz="107232" fontAlgn="base">
              <a:spcBef>
                <a:spcPct val="0"/>
              </a:spcBef>
              <a:spcAft>
                <a:spcPct val="0"/>
              </a:spcAft>
              <a:defRPr/>
            </a:pPr>
            <a:endParaRPr lang="en-CA">
              <a:solidFill>
                <a:srgbClr val="454142"/>
              </a:solidFill>
              <a:latin typeface="Segoe Sans Display" pitchFamily="2" charset="0"/>
              <a:cs typeface="Segoe Sans Display" pitchFamily="2" charset="0"/>
            </a:endParaRPr>
          </a:p>
          <a:p>
            <a:pPr lvl="0" defTabSz="107232" fontAlgn="base">
              <a:spcBef>
                <a:spcPct val="0"/>
              </a:spcBef>
              <a:spcAft>
                <a:spcPct val="0"/>
              </a:spcAft>
              <a:defRPr/>
            </a:pPr>
            <a:r>
              <a:rPr lang="en-US" sz="1600" b="1">
                <a:solidFill>
                  <a:srgbClr val="0078D4"/>
                </a:solidFill>
                <a:highlight>
                  <a:srgbClr val="FFFFFF"/>
                </a:highlight>
              </a:rPr>
              <a:t>Turn ideas into apps, fast:</a:t>
            </a:r>
            <a:r>
              <a:rPr lang="en-US" sz="1600">
                <a:solidFill>
                  <a:srgbClr val="0078D4"/>
                </a:solidFill>
                <a:highlight>
                  <a:srgbClr val="FFFFFF"/>
                </a:highlight>
              </a:rPr>
              <a:t> </a:t>
            </a:r>
            <a:r>
              <a:rPr lang="en-US" sz="1600">
                <a:highlight>
                  <a:srgbClr val="FFFFFF"/>
                </a:highlight>
              </a:rPr>
              <a:t>Accelerate innovation with natural language and visual builders—no code required.</a:t>
            </a:r>
            <a:endParaRPr lang="en-US" sz="1600">
              <a:solidFill>
                <a:srgbClr val="000000"/>
              </a:solidFill>
              <a:highlight>
                <a:srgbClr val="FFFFFF"/>
              </a:highlight>
              <a:latin typeface="Segoe Sans Display" pitchFamily="2" charset="0"/>
              <a:cs typeface="Segoe Sans Display" pitchFamily="2" charset="0"/>
            </a:endParaRPr>
          </a:p>
          <a:p>
            <a:pPr lvl="0" defTabSz="107232" fontAlgn="base">
              <a:spcBef>
                <a:spcPct val="0"/>
              </a:spcBef>
              <a:spcAft>
                <a:spcPct val="0"/>
              </a:spcAft>
              <a:defRPr/>
            </a:pPr>
            <a:endParaRPr lang="en-US" sz="1600">
              <a:solidFill>
                <a:srgbClr val="000000"/>
              </a:solidFill>
              <a:highlight>
                <a:srgbClr val="FFFFFF"/>
              </a:highlight>
              <a:latin typeface="Segoe Sans Display" pitchFamily="2" charset="0"/>
              <a:cs typeface="Segoe Sans Display" pitchFamily="2" charset="0"/>
            </a:endParaRPr>
          </a:p>
          <a:p>
            <a:r>
              <a:rPr lang="en-US" sz="1600" b="1">
                <a:solidFill>
                  <a:srgbClr val="0078D4"/>
                </a:solidFill>
                <a:highlight>
                  <a:srgbClr val="FFFFFF"/>
                </a:highlight>
              </a:rPr>
              <a:t>Bring logic to life: </a:t>
            </a:r>
            <a:r>
              <a:rPr lang="en-US" sz="1600">
                <a:highlight>
                  <a:srgbClr val="FFFFFF"/>
                </a:highlight>
              </a:rPr>
              <a:t>Build intelligent, governed apps that connect data, automate processes, and adapt to your business needs.</a:t>
            </a:r>
          </a:p>
          <a:p>
            <a:endParaRPr lang="en-US" sz="1600">
              <a:highlight>
                <a:srgbClr val="FFFFFF"/>
              </a:highlight>
            </a:endParaRPr>
          </a:p>
          <a:p>
            <a:r>
              <a:rPr lang="en-US" sz="1600" b="1">
                <a:solidFill>
                  <a:srgbClr val="0078D4"/>
                </a:solidFill>
                <a:highlight>
                  <a:srgbClr val="FFFFFF"/>
                </a:highlight>
              </a:rPr>
              <a:t>Empower users to collaborate with agents:</a:t>
            </a:r>
            <a:r>
              <a:rPr lang="en-US" sz="1600">
                <a:solidFill>
                  <a:srgbClr val="0078D4"/>
                </a:solidFill>
                <a:highlight>
                  <a:srgbClr val="FFFFFF"/>
                </a:highlight>
              </a:rPr>
              <a:t> </a:t>
            </a:r>
            <a:r>
              <a:rPr lang="en-US" sz="1600">
                <a:highlight>
                  <a:srgbClr val="FFFFFF"/>
                </a:highlight>
              </a:rPr>
              <a:t>Guide action and support decision-making.</a:t>
            </a:r>
          </a:p>
        </p:txBody>
      </p:sp>
      <p:sp>
        <p:nvSpPr>
          <p:cNvPr id="3" name="Rectangle: Rounded Corners 5">
            <a:extLst>
              <a:ext uri="{FF2B5EF4-FFF2-40B4-BE49-F238E27FC236}">
                <a16:creationId xmlns:a16="http://schemas.microsoft.com/office/drawing/2014/main" id="{C9986638-39D5-B0AB-8864-3CFCA41338C4}"/>
              </a:ext>
              <a:ext uri="{C183D7F6-B498-43B3-948B-1728B52AA6E4}">
                <adec:decorative xmlns:adec="http://schemas.microsoft.com/office/drawing/2017/decorative" val="1"/>
              </a:ext>
            </a:extLst>
          </p:cNvPr>
          <p:cNvSpPr/>
          <p:nvPr/>
        </p:nvSpPr>
        <p:spPr bwMode="auto">
          <a:xfrm>
            <a:off x="5253753" y="1623867"/>
            <a:ext cx="6565098" cy="4216635"/>
          </a:xfrm>
          <a:prstGeom prst="roundRect">
            <a:avLst>
              <a:gd name="adj" fmla="val 2007"/>
            </a:avLst>
          </a:prstGeom>
          <a:solidFill>
            <a:schemeClr val="bg1"/>
          </a:solidFill>
          <a:ln w="19050">
            <a:gradFill flip="none" rotWithShape="1">
              <a:gsLst>
                <a:gs pos="0">
                  <a:srgbClr val="0078D4"/>
                </a:gs>
                <a:gs pos="100000">
                  <a:srgbClr val="C03BC4"/>
                </a:gs>
              </a:gsLst>
              <a:path path="circle">
                <a:fillToRect r="100000" b="100000"/>
              </a:path>
              <a:tileRect l="-100000" t="-100000"/>
            </a:grad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a:solidFill>
                <a:schemeClr val="tx1"/>
              </a:solidFill>
              <a:latin typeface="Segoe Sans Display Semibold" pitchFamily="2" charset="0"/>
              <a:cs typeface="Segoe Sans Display Semibold" pitchFamily="2" charset="0"/>
            </a:endParaRPr>
          </a:p>
        </p:txBody>
      </p:sp>
      <p:sp>
        <p:nvSpPr>
          <p:cNvPr id="5" name="Rectangle 4">
            <a:extLst>
              <a:ext uri="{FF2B5EF4-FFF2-40B4-BE49-F238E27FC236}">
                <a16:creationId xmlns:a16="http://schemas.microsoft.com/office/drawing/2014/main" id="{510A1F41-2AE5-9CE2-4CEA-C8E171A196D9}"/>
              </a:ext>
              <a:ext uri="{C183D7F6-B498-43B3-948B-1728B52AA6E4}">
                <adec:decorative xmlns:adec="http://schemas.microsoft.com/office/drawing/2017/decorative" val="1"/>
              </a:ext>
            </a:extLst>
          </p:cNvPr>
          <p:cNvSpPr/>
          <p:nvPr/>
        </p:nvSpPr>
        <p:spPr bwMode="auto">
          <a:xfrm>
            <a:off x="373149" y="604918"/>
            <a:ext cx="120863" cy="422771"/>
          </a:xfrm>
          <a:prstGeom prst="rect">
            <a:avLst/>
          </a:prstGeom>
          <a:gradFill>
            <a:gsLst>
              <a:gs pos="100000">
                <a:srgbClr val="C03BC4"/>
              </a:gs>
              <a:gs pos="0">
                <a:srgbClr val="0077D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ower Apps Demo FY26 SP Deck">
            <a:hlinkClick r:id="" action="ppaction://media"/>
            <a:extLst>
              <a:ext uri="{FF2B5EF4-FFF2-40B4-BE49-F238E27FC236}">
                <a16:creationId xmlns:a16="http://schemas.microsoft.com/office/drawing/2014/main" id="{558CB60C-40EF-B405-074B-F2C30D05F0CA}"/>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6078" r="5884"/>
          <a:stretch>
            <a:fillRect/>
          </a:stretch>
        </p:blipFill>
        <p:spPr>
          <a:xfrm>
            <a:off x="5357861" y="1701383"/>
            <a:ext cx="6356882" cy="4061602"/>
          </a:xfrm>
          <a:prstGeom prst="roundRect">
            <a:avLst>
              <a:gd name="adj" fmla="val 1263"/>
            </a:avLst>
          </a:prstGeom>
        </p:spPr>
      </p:pic>
      <p:cxnSp>
        <p:nvCxnSpPr>
          <p:cNvPr id="12" name="Straight Connector 11">
            <a:extLst>
              <a:ext uri="{FF2B5EF4-FFF2-40B4-BE49-F238E27FC236}">
                <a16:creationId xmlns:a16="http://schemas.microsoft.com/office/drawing/2014/main" id="{4CFD6516-31CE-1F2B-C90E-123948E42613}"/>
              </a:ext>
              <a:ext uri="{C183D7F6-B498-43B3-948B-1728B52AA6E4}">
                <adec:decorative xmlns:adec="http://schemas.microsoft.com/office/drawing/2017/decorative" val="1"/>
              </a:ext>
            </a:extLst>
          </p:cNvPr>
          <p:cNvCxnSpPr>
            <a:cxnSpLocks/>
          </p:cNvCxnSpPr>
          <p:nvPr/>
        </p:nvCxnSpPr>
        <p:spPr>
          <a:xfrm>
            <a:off x="587159" y="3116594"/>
            <a:ext cx="3850087" cy="0"/>
          </a:xfrm>
          <a:prstGeom prst="line">
            <a:avLst/>
          </a:prstGeom>
          <a:ln>
            <a:solidFill>
              <a:srgbClr val="C3E5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823E51-344A-41D6-1681-B1AF655181AE}"/>
              </a:ext>
              <a:ext uri="{C183D7F6-B498-43B3-948B-1728B52AA6E4}">
                <adec:decorative xmlns:adec="http://schemas.microsoft.com/office/drawing/2017/decorative" val="1"/>
              </a:ext>
            </a:extLst>
          </p:cNvPr>
          <p:cNvCxnSpPr>
            <a:cxnSpLocks/>
          </p:cNvCxnSpPr>
          <p:nvPr/>
        </p:nvCxnSpPr>
        <p:spPr>
          <a:xfrm>
            <a:off x="587159" y="4339002"/>
            <a:ext cx="3850087" cy="0"/>
          </a:xfrm>
          <a:prstGeom prst="line">
            <a:avLst/>
          </a:prstGeom>
          <a:ln>
            <a:solidFill>
              <a:srgbClr val="C3E5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494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E5F84-F193-A576-DB13-B48C6D67A1AE}"/>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95AA85AC-CC5C-427F-94F0-83E0E9BC2553}"/>
              </a:ext>
            </a:extLst>
          </p:cNvPr>
          <p:cNvSpPr>
            <a:spLocks noGrp="1"/>
          </p:cNvSpPr>
          <p:nvPr>
            <p:ph type="title"/>
          </p:nvPr>
        </p:nvSpPr>
        <p:spPr>
          <a:xfrm>
            <a:off x="588963" y="539304"/>
            <a:ext cx="11392830" cy="553998"/>
          </a:xfrm>
        </p:spPr>
        <p:txBody>
          <a:bodyPr anchor="ctr" anchorCtr="0"/>
          <a:lstStyle/>
          <a:p>
            <a:r>
              <a:rPr lang="en-US">
                <a:cs typeface="Segoe Sans Display"/>
              </a:rPr>
              <a:t>Automate business processes with agents</a:t>
            </a:r>
          </a:p>
        </p:txBody>
      </p:sp>
      <p:sp>
        <p:nvSpPr>
          <p:cNvPr id="4" name="TextBox 3">
            <a:extLst>
              <a:ext uri="{FF2B5EF4-FFF2-40B4-BE49-F238E27FC236}">
                <a16:creationId xmlns:a16="http://schemas.microsoft.com/office/drawing/2014/main" id="{8C68EFA6-395B-6D23-8749-AE89081E3C0D}"/>
              </a:ext>
            </a:extLst>
          </p:cNvPr>
          <p:cNvSpPr txBox="1"/>
          <p:nvPr/>
        </p:nvSpPr>
        <p:spPr>
          <a:xfrm>
            <a:off x="590766" y="1594694"/>
            <a:ext cx="3913857" cy="3134191"/>
          </a:xfrm>
          <a:prstGeom prst="rect">
            <a:avLst/>
          </a:prstGeom>
          <a:noFill/>
        </p:spPr>
        <p:txBody>
          <a:bodyPr wrap="square" lIns="0" tIns="0" rIns="0" bIns="0" rtlCol="0">
            <a:spAutoFit/>
          </a:bodyPr>
          <a:lstStyle/>
          <a:p>
            <a:pPr lvl="0" defTabSz="932742" fontAlgn="base">
              <a:spcAft>
                <a:spcPts val="200"/>
              </a:spcAft>
              <a:buClr>
                <a:srgbClr val="000000"/>
              </a:buClr>
              <a:defRPr/>
            </a:pPr>
            <a:r>
              <a:rPr lang="en-CA" sz="2400" b="1">
                <a:ln w="3175">
                  <a:noFill/>
                </a:ln>
                <a:solidFill>
                  <a:srgbClr val="0078D4"/>
                </a:solidFill>
                <a:latin typeface="Segoe Sans Display Semibold" pitchFamily="2" charset="0"/>
                <a:cs typeface="Segoe Sans Display Semibold" pitchFamily="2" charset="0"/>
              </a:rPr>
              <a:t>Microsoft Copilot Studio</a:t>
            </a:r>
          </a:p>
          <a:p>
            <a:endParaRPr lang="en-CA">
              <a:latin typeface="Segoe Sans Display" pitchFamily="2" charset="0"/>
              <a:cs typeface="Segoe Sans Display" pitchFamily="2" charset="0"/>
            </a:endParaRPr>
          </a:p>
          <a:p>
            <a:r>
              <a:rPr lang="en-US" sz="1600" b="1">
                <a:solidFill>
                  <a:srgbClr val="0078D4"/>
                </a:solidFill>
              </a:rPr>
              <a:t>The Copilot Agent platform:</a:t>
            </a:r>
            <a:r>
              <a:rPr lang="en-US" sz="1600">
                <a:solidFill>
                  <a:srgbClr val="0078D4"/>
                </a:solidFill>
              </a:rPr>
              <a:t> </a:t>
            </a:r>
            <a:r>
              <a:rPr lang="en-US" sz="1600"/>
              <a:t>Enable agents with company and third-party data to work on your behalf.</a:t>
            </a:r>
            <a:endParaRPr lang="en-US" sz="1600">
              <a:latin typeface="Segoe Sans Display" pitchFamily="2" charset="0"/>
              <a:cs typeface="Segoe Sans Display" pitchFamily="2" charset="0"/>
            </a:endParaRPr>
          </a:p>
          <a:p>
            <a:endParaRPr lang="en-US" sz="1600">
              <a:latin typeface="Segoe Sans Display" pitchFamily="2" charset="0"/>
              <a:cs typeface="Segoe Sans Display" pitchFamily="2" charset="0"/>
            </a:endParaRPr>
          </a:p>
          <a:p>
            <a:r>
              <a:rPr lang="en-US" sz="1600" b="1">
                <a:solidFill>
                  <a:srgbClr val="0078D4"/>
                </a:solidFill>
              </a:rPr>
              <a:t>Build all the agents you need: </a:t>
            </a:r>
            <a:r>
              <a:rPr lang="en-US" sz="1600"/>
              <a:t>Select from models, actions, tools, and channels to execute any business process.</a:t>
            </a:r>
            <a:endParaRPr lang="en-US" sz="1600">
              <a:latin typeface="Segoe Sans Display" pitchFamily="2" charset="0"/>
              <a:cs typeface="Segoe Sans Display" pitchFamily="2" charset="0"/>
            </a:endParaRPr>
          </a:p>
          <a:p>
            <a:endParaRPr lang="en-US" sz="1600">
              <a:latin typeface="Segoe Sans Display" pitchFamily="2" charset="0"/>
              <a:cs typeface="Segoe Sans Display" pitchFamily="2" charset="0"/>
            </a:endParaRPr>
          </a:p>
          <a:p>
            <a:r>
              <a:rPr lang="en-US" sz="1600" b="1">
                <a:solidFill>
                  <a:srgbClr val="0078D4"/>
                </a:solidFill>
              </a:rPr>
              <a:t>Stay in control: </a:t>
            </a:r>
            <a:r>
              <a:rPr lang="en-US" sz="1600"/>
              <a:t>Manage data access, compliance, and risk from one platform.</a:t>
            </a:r>
          </a:p>
        </p:txBody>
      </p:sp>
      <p:sp>
        <p:nvSpPr>
          <p:cNvPr id="2" name="Rectangle: Rounded Corners 5">
            <a:extLst>
              <a:ext uri="{FF2B5EF4-FFF2-40B4-BE49-F238E27FC236}">
                <a16:creationId xmlns:a16="http://schemas.microsoft.com/office/drawing/2014/main" id="{F00D0E4F-FB75-2CDF-2CDB-8DE9F3177769}"/>
              </a:ext>
              <a:ext uri="{C183D7F6-B498-43B3-948B-1728B52AA6E4}">
                <adec:decorative xmlns:adec="http://schemas.microsoft.com/office/drawing/2017/decorative" val="1"/>
              </a:ext>
            </a:extLst>
          </p:cNvPr>
          <p:cNvSpPr/>
          <p:nvPr/>
        </p:nvSpPr>
        <p:spPr bwMode="auto">
          <a:xfrm>
            <a:off x="5253753" y="1623868"/>
            <a:ext cx="6565098" cy="3747030"/>
          </a:xfrm>
          <a:prstGeom prst="roundRect">
            <a:avLst>
              <a:gd name="adj" fmla="val 2007"/>
            </a:avLst>
          </a:prstGeom>
          <a:solidFill>
            <a:schemeClr val="bg1"/>
          </a:solidFill>
          <a:ln w="19050">
            <a:gradFill flip="none" rotWithShape="1">
              <a:gsLst>
                <a:gs pos="0">
                  <a:srgbClr val="0078D4"/>
                </a:gs>
                <a:gs pos="100000">
                  <a:srgbClr val="C03BC4"/>
                </a:gs>
              </a:gsLst>
              <a:path path="circle">
                <a:fillToRect r="100000" b="100000"/>
              </a:path>
              <a:tileRect l="-100000" t="-100000"/>
            </a:grad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a:solidFill>
                <a:schemeClr val="tx1"/>
              </a:solidFill>
              <a:latin typeface="Segoe Sans Display Semibold" pitchFamily="2" charset="0"/>
              <a:cs typeface="Segoe Sans Display Semibold" pitchFamily="2" charset="0"/>
            </a:endParaRPr>
          </a:p>
        </p:txBody>
      </p:sp>
      <p:pic>
        <p:nvPicPr>
          <p:cNvPr id="5" name="RFP Agent MCS Demo">
            <a:hlinkClick r:id="" action="ppaction://media"/>
            <a:extLst>
              <a:ext uri="{FF2B5EF4-FFF2-40B4-BE49-F238E27FC236}">
                <a16:creationId xmlns:a16="http://schemas.microsoft.com/office/drawing/2014/main" id="{1E6537B8-88AD-3BA3-4750-5E0D7E88CE3C}"/>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57861" y="1709510"/>
            <a:ext cx="6356882" cy="3575746"/>
          </a:xfrm>
          <a:prstGeom prst="roundRect">
            <a:avLst>
              <a:gd name="adj" fmla="val 1513"/>
            </a:avLst>
          </a:prstGeom>
        </p:spPr>
      </p:pic>
      <p:sp>
        <p:nvSpPr>
          <p:cNvPr id="8" name="Rectangle 7">
            <a:extLst>
              <a:ext uri="{FF2B5EF4-FFF2-40B4-BE49-F238E27FC236}">
                <a16:creationId xmlns:a16="http://schemas.microsoft.com/office/drawing/2014/main" id="{66CD8552-CDF3-3FD0-7819-A5BF4599993D}"/>
              </a:ext>
              <a:ext uri="{C183D7F6-B498-43B3-948B-1728B52AA6E4}">
                <adec:decorative xmlns:adec="http://schemas.microsoft.com/office/drawing/2017/decorative" val="1"/>
              </a:ext>
            </a:extLst>
          </p:cNvPr>
          <p:cNvSpPr/>
          <p:nvPr/>
        </p:nvSpPr>
        <p:spPr bwMode="auto">
          <a:xfrm>
            <a:off x="373149" y="604918"/>
            <a:ext cx="120863" cy="422771"/>
          </a:xfrm>
          <a:prstGeom prst="rect">
            <a:avLst/>
          </a:prstGeom>
          <a:gradFill>
            <a:gsLst>
              <a:gs pos="100000">
                <a:srgbClr val="C03BC4"/>
              </a:gs>
              <a:gs pos="0">
                <a:srgbClr val="0077D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9C8E8EFC-7BD2-465B-BE68-61CC1A322E8E}"/>
              </a:ext>
              <a:ext uri="{C183D7F6-B498-43B3-948B-1728B52AA6E4}">
                <adec:decorative xmlns:adec="http://schemas.microsoft.com/office/drawing/2017/decorative" val="1"/>
              </a:ext>
            </a:extLst>
          </p:cNvPr>
          <p:cNvCxnSpPr>
            <a:cxnSpLocks/>
          </p:cNvCxnSpPr>
          <p:nvPr/>
        </p:nvCxnSpPr>
        <p:spPr>
          <a:xfrm>
            <a:off x="587159" y="3116594"/>
            <a:ext cx="3850087" cy="0"/>
          </a:xfrm>
          <a:prstGeom prst="line">
            <a:avLst/>
          </a:prstGeom>
          <a:ln>
            <a:solidFill>
              <a:srgbClr val="C3E5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6678A1-3762-8720-3B7C-A32F6E48296C}"/>
              </a:ext>
              <a:ext uri="{C183D7F6-B498-43B3-948B-1728B52AA6E4}">
                <adec:decorative xmlns:adec="http://schemas.microsoft.com/office/drawing/2017/decorative" val="1"/>
              </a:ext>
            </a:extLst>
          </p:cNvPr>
          <p:cNvCxnSpPr>
            <a:cxnSpLocks/>
          </p:cNvCxnSpPr>
          <p:nvPr/>
        </p:nvCxnSpPr>
        <p:spPr>
          <a:xfrm>
            <a:off x="587159" y="4098370"/>
            <a:ext cx="3850087" cy="0"/>
          </a:xfrm>
          <a:prstGeom prst="line">
            <a:avLst/>
          </a:prstGeom>
          <a:ln>
            <a:solidFill>
              <a:srgbClr val="C3E5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7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AF52F-E848-2F2D-6AD5-A88FE0B2273A}"/>
            </a:ext>
          </a:extLst>
        </p:cNvPr>
        <p:cNvGrpSpPr/>
        <p:nvPr/>
      </p:nvGrpSpPr>
      <p:grpSpPr>
        <a:xfrm>
          <a:off x="0" y="0"/>
          <a:ext cx="0" cy="0"/>
          <a:chOff x="0" y="0"/>
          <a:chExt cx="0" cy="0"/>
        </a:xfrm>
      </p:grpSpPr>
      <p:sp>
        <p:nvSpPr>
          <p:cNvPr id="11" name="Rectangle: Rounded Corners 5">
            <a:extLst>
              <a:ext uri="{FF2B5EF4-FFF2-40B4-BE49-F238E27FC236}">
                <a16:creationId xmlns:a16="http://schemas.microsoft.com/office/drawing/2014/main" id="{712CDE56-7FED-AFCC-7945-1968D3690CFB}"/>
              </a:ext>
              <a:ext uri="{C183D7F6-B498-43B3-948B-1728B52AA6E4}">
                <adec:decorative xmlns:adec="http://schemas.microsoft.com/office/drawing/2017/decorative" val="1"/>
              </a:ext>
            </a:extLst>
          </p:cNvPr>
          <p:cNvSpPr/>
          <p:nvPr/>
        </p:nvSpPr>
        <p:spPr bwMode="auto">
          <a:xfrm>
            <a:off x="5253753" y="1623868"/>
            <a:ext cx="6565098" cy="3747030"/>
          </a:xfrm>
          <a:prstGeom prst="roundRect">
            <a:avLst>
              <a:gd name="adj" fmla="val 2007"/>
            </a:avLst>
          </a:prstGeom>
          <a:solidFill>
            <a:schemeClr val="bg1"/>
          </a:solidFill>
          <a:ln w="19050">
            <a:gradFill flip="none" rotWithShape="1">
              <a:gsLst>
                <a:gs pos="0">
                  <a:srgbClr val="0078D4"/>
                </a:gs>
                <a:gs pos="100000">
                  <a:srgbClr val="C03BC4"/>
                </a:gs>
              </a:gsLst>
              <a:path path="circle">
                <a:fillToRect r="100000" b="100000"/>
              </a:path>
              <a:tileRect l="-100000" t="-100000"/>
            </a:grad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a:solidFill>
                <a:schemeClr val="tx1"/>
              </a:solidFill>
              <a:latin typeface="Segoe Sans Display Semibold" pitchFamily="2" charset="0"/>
              <a:cs typeface="Segoe Sans Display Semibold" pitchFamily="2" charset="0"/>
            </a:endParaRPr>
          </a:p>
        </p:txBody>
      </p:sp>
      <p:pic>
        <p:nvPicPr>
          <p:cNvPr id="2" name="M365 Copilot Demo SP Deck">
            <a:hlinkClick r:id="" action="ppaction://media"/>
            <a:extLst>
              <a:ext uri="{FF2B5EF4-FFF2-40B4-BE49-F238E27FC236}">
                <a16:creationId xmlns:a16="http://schemas.microsoft.com/office/drawing/2014/main" id="{170A1CF7-9715-A15E-B24B-7A3EFC0DCF76}"/>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57861" y="1709511"/>
            <a:ext cx="6356882" cy="3575745"/>
          </a:xfrm>
          <a:prstGeom prst="roundRect">
            <a:avLst>
              <a:gd name="adj" fmla="val 2140"/>
            </a:avLst>
          </a:prstGeom>
        </p:spPr>
      </p:pic>
      <p:sp>
        <p:nvSpPr>
          <p:cNvPr id="5" name="Title 3">
            <a:extLst>
              <a:ext uri="{FF2B5EF4-FFF2-40B4-BE49-F238E27FC236}">
                <a16:creationId xmlns:a16="http://schemas.microsoft.com/office/drawing/2014/main" id="{6F1DCF59-D2EC-8143-EACE-70B7F6C162F5}"/>
              </a:ext>
            </a:extLst>
          </p:cNvPr>
          <p:cNvSpPr>
            <a:spLocks noGrp="1"/>
          </p:cNvSpPr>
          <p:nvPr>
            <p:ph type="title"/>
          </p:nvPr>
        </p:nvSpPr>
        <p:spPr>
          <a:xfrm>
            <a:off x="588963" y="539304"/>
            <a:ext cx="11392830" cy="553998"/>
          </a:xfrm>
        </p:spPr>
        <p:txBody>
          <a:bodyPr anchor="ctr" anchorCtr="0"/>
          <a:lstStyle/>
          <a:p>
            <a:r>
              <a:rPr lang="en-US"/>
              <a:t>An intelligent assistant for every person</a:t>
            </a:r>
            <a:endParaRPr lang="en-US">
              <a:cs typeface="Segoe Sans Display"/>
            </a:endParaRPr>
          </a:p>
        </p:txBody>
      </p:sp>
      <p:sp>
        <p:nvSpPr>
          <p:cNvPr id="6" name="Rectangle 5">
            <a:extLst>
              <a:ext uri="{FF2B5EF4-FFF2-40B4-BE49-F238E27FC236}">
                <a16:creationId xmlns:a16="http://schemas.microsoft.com/office/drawing/2014/main" id="{9195D9CC-9A9C-F712-B89E-B01F992AB166}"/>
              </a:ext>
              <a:ext uri="{C183D7F6-B498-43B3-948B-1728B52AA6E4}">
                <adec:decorative xmlns:adec="http://schemas.microsoft.com/office/drawing/2017/decorative" val="1"/>
              </a:ext>
            </a:extLst>
          </p:cNvPr>
          <p:cNvSpPr/>
          <p:nvPr/>
        </p:nvSpPr>
        <p:spPr bwMode="auto">
          <a:xfrm>
            <a:off x="373149" y="604918"/>
            <a:ext cx="120863" cy="422771"/>
          </a:xfrm>
          <a:prstGeom prst="rect">
            <a:avLst/>
          </a:prstGeom>
          <a:gradFill>
            <a:gsLst>
              <a:gs pos="100000">
                <a:srgbClr val="C03BC4"/>
              </a:gs>
              <a:gs pos="0">
                <a:srgbClr val="0077D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540C2D9-49A8-F191-CCCB-84D01C5E88EC}"/>
              </a:ext>
            </a:extLst>
          </p:cNvPr>
          <p:cNvSpPr txBox="1"/>
          <p:nvPr/>
        </p:nvSpPr>
        <p:spPr>
          <a:xfrm>
            <a:off x="590766" y="1594694"/>
            <a:ext cx="3730977" cy="4149854"/>
          </a:xfrm>
          <a:prstGeom prst="rect">
            <a:avLst/>
          </a:prstGeom>
          <a:noFill/>
        </p:spPr>
        <p:txBody>
          <a:bodyPr wrap="square" lIns="0" tIns="0" rIns="0" bIns="0" rtlCol="0">
            <a:spAutoFit/>
          </a:bodyPr>
          <a:lstStyle/>
          <a:p>
            <a:pPr marL="0" marR="0" lvl="0" indent="0" algn="l" defTabSz="932742" rtl="0" eaLnBrk="1" fontAlgn="base" latinLnBrk="0" hangingPunct="1">
              <a:lnSpc>
                <a:spcPct val="100000"/>
              </a:lnSpc>
              <a:spcBef>
                <a:spcPts val="0"/>
              </a:spcBef>
              <a:spcAft>
                <a:spcPts val="200"/>
              </a:spcAft>
              <a:buClr>
                <a:srgbClr val="000000"/>
              </a:buClr>
              <a:buSzTx/>
              <a:buFontTx/>
              <a:buNone/>
              <a:tabLst/>
              <a:defRPr/>
            </a:pPr>
            <a:r>
              <a:rPr kumimoji="0" lang="en-CA" sz="2400" b="1" i="0" u="none" strike="noStrike" kern="1200" cap="none" spc="0" normalizeH="0" baseline="0" noProof="0">
                <a:ln w="3175">
                  <a:noFill/>
                </a:ln>
                <a:solidFill>
                  <a:srgbClr val="0078D4"/>
                </a:solidFill>
                <a:effectLst/>
                <a:uLnTx/>
                <a:uFillTx/>
                <a:latin typeface="Segoe Sans Display Semibold" pitchFamily="2" charset="0"/>
                <a:ea typeface="+mn-ea"/>
                <a:cs typeface="Segoe Sans Display Semibold" pitchFamily="2" charset="0"/>
              </a:rPr>
              <a:t>Microsoft Copilot 365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srgbClr val="000000"/>
              </a:solidFill>
              <a:effectLst/>
              <a:uLnTx/>
              <a:uFillTx/>
              <a:latin typeface="Segoe Sans Display" pitchFamily="2" charset="0"/>
              <a:ea typeface="+mn-ea"/>
              <a:cs typeface="Segoe Sans Display" pitchFamily="2" charset="0"/>
            </a:endParaRPr>
          </a:p>
          <a:p>
            <a:r>
              <a:rPr lang="en-US" sz="1600" b="1">
                <a:solidFill>
                  <a:srgbClr val="0078D4"/>
                </a:solidFill>
              </a:rPr>
              <a:t>Unified AI experience for work:</a:t>
            </a:r>
            <a:r>
              <a:rPr lang="en-US" sz="1600">
                <a:solidFill>
                  <a:srgbClr val="0078D4"/>
                </a:solidFill>
              </a:rPr>
              <a:t> </a:t>
            </a:r>
            <a:r>
              <a:rPr lang="en-US" sz="1600"/>
              <a:t>AI-first productivity solution combining Chat, Search, Agents, Notebooks, and Create in one seamless experience.</a:t>
            </a:r>
            <a:endParaRPr kumimoji="0" lang="en-US" sz="1600" b="0" i="0" u="none" strike="noStrike" kern="1200" cap="none" spc="0" normalizeH="0" baseline="0" noProof="0">
              <a:ln>
                <a:noFill/>
              </a:ln>
              <a:solidFill>
                <a:srgbClr val="000000"/>
              </a:solidFill>
              <a:effectLst/>
              <a:uLnTx/>
              <a:uFillTx/>
              <a:latin typeface="Segoe Sans Display" pitchFamily="2" charset="0"/>
              <a:ea typeface="+mn-ea"/>
              <a:cs typeface="Segoe Sans Display"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Display" pitchFamily="2" charset="0"/>
              <a:ea typeface="+mn-ea"/>
              <a:cs typeface="Segoe Sans Display" pitchFamily="2" charset="0"/>
            </a:endParaRPr>
          </a:p>
          <a:p>
            <a:r>
              <a:rPr lang="en-US" sz="1600" b="1">
                <a:solidFill>
                  <a:srgbClr val="0078D4"/>
                </a:solidFill>
              </a:rPr>
              <a:t>Build a trusted agent ecosystem:</a:t>
            </a:r>
            <a:r>
              <a:rPr lang="en-US" sz="1600">
                <a:solidFill>
                  <a:srgbClr val="0078D4"/>
                </a:solidFill>
              </a:rPr>
              <a:t> </a:t>
            </a:r>
            <a:r>
              <a:rPr lang="en-US" sz="1600"/>
              <a:t>Design and deploy agents with consistent UI, standardized controls, and scalable Agent Store.</a:t>
            </a:r>
            <a:endParaRPr lang="en-US" sz="1600">
              <a:solidFill>
                <a:srgbClr val="000000"/>
              </a:solidFill>
              <a:latin typeface="Segoe Sans Display" pitchFamily="2" charset="0"/>
              <a:cs typeface="Segoe Sans Display" pitchFamily="2" charset="0"/>
            </a:endParaRPr>
          </a:p>
          <a:p>
            <a:endParaRPr kumimoji="0" lang="en-US" sz="1600" b="1"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endParaRPr>
          </a:p>
          <a:p>
            <a:r>
              <a:rPr lang="en-US" sz="1600" b="1">
                <a:solidFill>
                  <a:srgbClr val="0078D4"/>
                </a:solidFill>
              </a:rPr>
              <a:t>Agents that think and act like employees:</a:t>
            </a:r>
            <a:r>
              <a:rPr lang="en-US" sz="1600">
                <a:solidFill>
                  <a:srgbClr val="0078D4"/>
                </a:solidFill>
              </a:rPr>
              <a:t> </a:t>
            </a:r>
            <a:r>
              <a:rPr lang="en-US" sz="1600"/>
              <a:t>Research, analyst, and custom agents use deep reasoning for specialized, task-specific work.</a:t>
            </a:r>
          </a:p>
        </p:txBody>
      </p:sp>
      <p:cxnSp>
        <p:nvCxnSpPr>
          <p:cNvPr id="4" name="Straight Connector 3">
            <a:extLst>
              <a:ext uri="{FF2B5EF4-FFF2-40B4-BE49-F238E27FC236}">
                <a16:creationId xmlns:a16="http://schemas.microsoft.com/office/drawing/2014/main" id="{086E8C0E-0A8F-6689-1A42-B8521147D258}"/>
              </a:ext>
              <a:ext uri="{C183D7F6-B498-43B3-948B-1728B52AA6E4}">
                <adec:decorative xmlns:adec="http://schemas.microsoft.com/office/drawing/2017/decorative" val="1"/>
              </a:ext>
            </a:extLst>
          </p:cNvPr>
          <p:cNvCxnSpPr>
            <a:cxnSpLocks/>
          </p:cNvCxnSpPr>
          <p:nvPr/>
        </p:nvCxnSpPr>
        <p:spPr>
          <a:xfrm>
            <a:off x="587159" y="4492614"/>
            <a:ext cx="3811586" cy="0"/>
          </a:xfrm>
          <a:prstGeom prst="line">
            <a:avLst/>
          </a:prstGeom>
          <a:ln>
            <a:solidFill>
              <a:srgbClr val="C3E5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84E10D-E2BF-5296-7FB8-5CF0B02B5997}"/>
              </a:ext>
              <a:ext uri="{C183D7F6-B498-43B3-948B-1728B52AA6E4}">
                <adec:decorative xmlns:adec="http://schemas.microsoft.com/office/drawing/2017/decorative" val="1"/>
              </a:ext>
            </a:extLst>
          </p:cNvPr>
          <p:cNvCxnSpPr>
            <a:cxnSpLocks/>
          </p:cNvCxnSpPr>
          <p:nvPr/>
        </p:nvCxnSpPr>
        <p:spPr>
          <a:xfrm>
            <a:off x="587159" y="3260581"/>
            <a:ext cx="3811586" cy="0"/>
          </a:xfrm>
          <a:prstGeom prst="line">
            <a:avLst/>
          </a:prstGeom>
          <a:ln>
            <a:solidFill>
              <a:srgbClr val="C3E5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78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obby Chang Demo FY25 SP Deck no audio">
            <a:hlinkClick r:id="" action="ppaction://media"/>
            <a:extLst>
              <a:ext uri="{FF2B5EF4-FFF2-40B4-BE49-F238E27FC236}">
                <a16:creationId xmlns:a16="http://schemas.microsoft.com/office/drawing/2014/main" id="{223DE2C4-8C43-5B63-E9C7-2502614119A0}"/>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CF7E20-A47C-3CB6-1670-1F6022797F1C}"/>
              </a:ext>
            </a:extLst>
          </p:cNvPr>
          <p:cNvSpPr>
            <a:spLocks noGrp="1"/>
          </p:cNvSpPr>
          <p:nvPr>
            <p:ph type="title"/>
          </p:nvPr>
        </p:nvSpPr>
        <p:spPr>
          <a:xfrm>
            <a:off x="588263" y="-854940"/>
            <a:ext cx="11018520" cy="553998"/>
          </a:xfrm>
        </p:spPr>
        <p:txBody>
          <a:bodyPr vert="horz" wrap="square" lIns="0" tIns="0" rIns="0" bIns="0" rtlCol="0" anchor="b">
            <a:spAutoFit/>
          </a:bodyPr>
          <a:lstStyle/>
          <a:p>
            <a:r>
              <a:rPr lang="en-US">
                <a:solidFill>
                  <a:srgbClr val="E5E9ED"/>
                </a:solidFill>
              </a:rPr>
              <a:t>Demo </a:t>
            </a:r>
          </a:p>
        </p:txBody>
      </p:sp>
    </p:spTree>
    <p:extLst>
      <p:ext uri="{BB962C8B-B14F-4D97-AF65-F5344CB8AC3E}">
        <p14:creationId xmlns:p14="http://schemas.microsoft.com/office/powerpoint/2010/main" val="2217167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5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A1C49-6FBB-A154-A9A2-E27FBBE59BF6}"/>
            </a:ext>
          </a:extLst>
        </p:cNvPr>
        <p:cNvGrpSpPr/>
        <p:nvPr/>
      </p:nvGrpSpPr>
      <p:grpSpPr>
        <a:xfrm>
          <a:off x="0" y="0"/>
          <a:ext cx="0" cy="0"/>
          <a:chOff x="0" y="0"/>
          <a:chExt cx="0" cy="0"/>
        </a:xfrm>
      </p:grpSpPr>
      <p:sp>
        <p:nvSpPr>
          <p:cNvPr id="26" name="Title 25">
            <a:extLst>
              <a:ext uri="{FF2B5EF4-FFF2-40B4-BE49-F238E27FC236}">
                <a16:creationId xmlns:a16="http://schemas.microsoft.com/office/drawing/2014/main" id="{83DFF413-446F-8A70-E66E-17A6156832B1}"/>
              </a:ext>
            </a:extLst>
          </p:cNvPr>
          <p:cNvSpPr>
            <a:spLocks noGrp="1"/>
          </p:cNvSpPr>
          <p:nvPr>
            <p:ph type="title"/>
          </p:nvPr>
        </p:nvSpPr>
        <p:spPr>
          <a:xfrm>
            <a:off x="586740" y="457200"/>
            <a:ext cx="11018520" cy="553998"/>
          </a:xfrm>
        </p:spPr>
        <p:txBody>
          <a:bodyPr/>
          <a:lstStyle/>
          <a:p>
            <a:pPr algn="ctr"/>
            <a:r>
              <a:rPr lang="en-US">
                <a:cs typeface="Segoe UI"/>
              </a:rPr>
              <a:t>Implement AI with confidence, at scale</a:t>
            </a:r>
          </a:p>
        </p:txBody>
      </p:sp>
      <p:sp>
        <p:nvSpPr>
          <p:cNvPr id="24" name="TextBox 23">
            <a:extLst>
              <a:ext uri="{FF2B5EF4-FFF2-40B4-BE49-F238E27FC236}">
                <a16:creationId xmlns:a16="http://schemas.microsoft.com/office/drawing/2014/main" id="{6A4F2F81-AEA0-D90E-5F78-FED2C48771E2}"/>
              </a:ext>
            </a:extLst>
          </p:cNvPr>
          <p:cNvSpPr txBox="1"/>
          <p:nvPr/>
        </p:nvSpPr>
        <p:spPr>
          <a:xfrm>
            <a:off x="947124" y="1527845"/>
            <a:ext cx="10297751" cy="369332"/>
          </a:xfrm>
          <a:prstGeom prst="rect">
            <a:avLst/>
          </a:prstGeom>
          <a:noFill/>
        </p:spPr>
        <p:txBody>
          <a:bodyPr wrap="square" lIns="0" tIns="0" rIns="0" bIns="0" rtlCol="0" anchor="t">
            <a:spAutoFit/>
          </a:bodyPr>
          <a:lstStyle/>
          <a:p>
            <a:pPr algn="ctr"/>
            <a:r>
              <a:rPr lang="en-US" sz="2400">
                <a:solidFill>
                  <a:srgbClr val="0078D4"/>
                </a:solidFill>
                <a:latin typeface="Segoe Sans Display Semibold"/>
                <a:cs typeface="Segoe Sans Display Semibold"/>
              </a:rPr>
              <a:t>AI operationalization done right – secure by design, integrated by default</a:t>
            </a:r>
          </a:p>
        </p:txBody>
      </p:sp>
      <p:grpSp>
        <p:nvGrpSpPr>
          <p:cNvPr id="2" name="Group 1" descr="Enforce safe logic execution across agents by embedding business logic rules safely and preventing data leaks and insider threats.&#10;">
            <a:extLst>
              <a:ext uri="{FF2B5EF4-FFF2-40B4-BE49-F238E27FC236}">
                <a16:creationId xmlns:a16="http://schemas.microsoft.com/office/drawing/2014/main" id="{C80FF5BB-2BD1-B806-A3D8-A3E00E9A68E9}"/>
              </a:ext>
            </a:extLst>
          </p:cNvPr>
          <p:cNvGrpSpPr/>
          <p:nvPr/>
        </p:nvGrpSpPr>
        <p:grpSpPr>
          <a:xfrm>
            <a:off x="583405" y="2521037"/>
            <a:ext cx="2549388" cy="2266428"/>
            <a:chOff x="583405" y="2521037"/>
            <a:chExt cx="2549388" cy="2266428"/>
          </a:xfrm>
        </p:grpSpPr>
        <p:sp>
          <p:nvSpPr>
            <p:cNvPr id="14" name="Rectangle: Rounded Corners 13">
              <a:extLst>
                <a:ext uri="{FF2B5EF4-FFF2-40B4-BE49-F238E27FC236}">
                  <a16:creationId xmlns:a16="http://schemas.microsoft.com/office/drawing/2014/main" id="{020BB112-770D-A446-0D38-1ADA431F4270}"/>
                </a:ext>
              </a:extLst>
            </p:cNvPr>
            <p:cNvSpPr/>
            <p:nvPr/>
          </p:nvSpPr>
          <p:spPr bwMode="auto">
            <a:xfrm>
              <a:off x="583405" y="2736481"/>
              <a:ext cx="2549388" cy="2050984"/>
            </a:xfrm>
            <a:prstGeom prst="roundRect">
              <a:avLst>
                <a:gd name="adj" fmla="val 7084"/>
              </a:avLst>
            </a:prstGeom>
            <a:solidFill>
              <a:schemeClr val="bg1">
                <a:alpha val="93000"/>
              </a:schemeClr>
            </a:solidFill>
            <a:ln w="19050">
              <a:gradFill flip="none" rotWithShape="1">
                <a:gsLst>
                  <a:gs pos="0">
                    <a:srgbClr val="0078D4"/>
                  </a:gs>
                  <a:gs pos="100000">
                    <a:srgbClr val="C03BC4"/>
                  </a:gs>
                </a:gsLst>
                <a:lin ang="2700000" scaled="1"/>
                <a:tileRect/>
              </a:gradFill>
            </a:ln>
            <a:effectLst>
              <a:outerShdw blurRad="114300" dist="101600" dir="2700000" algn="tl"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0" numCol="1" spcCol="0" rtlCol="0" fromWordArt="0" anchor="ctr" anchorCtr="0" forceAA="0" compatLnSpc="1">
              <a:prstTxWarp prst="textNoShape">
                <a:avLst/>
              </a:prstTxWarp>
              <a:noAutofit/>
            </a:bodyPr>
            <a:lstStyle/>
            <a:p>
              <a:pPr algn="ctr" defTabSz="914367">
                <a:defRPr/>
              </a:pPr>
              <a:r>
                <a:rPr lang="en-US" sz="1400">
                  <a:solidFill>
                    <a:srgbClr val="000000"/>
                  </a:solidFill>
                  <a:latin typeface="Segoe Sans Display" pitchFamily="2" charset="0"/>
                  <a:cs typeface="Segoe Sans Display" pitchFamily="2" charset="0"/>
                </a:rPr>
                <a:t>Enforce safe logic execution across agents by embedding business logic rules safely and preventing data leaks and insider threats.</a:t>
              </a:r>
            </a:p>
          </p:txBody>
        </p:sp>
        <p:sp>
          <p:nvSpPr>
            <p:cNvPr id="15" name="Rectangle: Rounded Corners 14">
              <a:extLst>
                <a:ext uri="{FF2B5EF4-FFF2-40B4-BE49-F238E27FC236}">
                  <a16:creationId xmlns:a16="http://schemas.microsoft.com/office/drawing/2014/main" id="{CE7BA3A3-BFA9-B789-F6A2-33D6D3A99FD4}"/>
                </a:ext>
              </a:extLst>
            </p:cNvPr>
            <p:cNvSpPr/>
            <p:nvPr/>
          </p:nvSpPr>
          <p:spPr bwMode="auto">
            <a:xfrm>
              <a:off x="789121" y="2521037"/>
              <a:ext cx="2137955" cy="430888"/>
            </a:xfrm>
            <a:prstGeom prst="roundRect">
              <a:avLst>
                <a:gd name="adj" fmla="val 50000"/>
              </a:avLst>
            </a:prstGeom>
            <a:gradFill>
              <a:gsLst>
                <a:gs pos="0">
                  <a:srgbClr val="0078D4"/>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ea typeface="Segoe UI" pitchFamily="34" charset="0"/>
                  <a:cs typeface="Segoe UI" pitchFamily="34" charset="0"/>
                </a:rPr>
                <a:t>Secure execution</a:t>
              </a:r>
            </a:p>
          </p:txBody>
        </p:sp>
      </p:grpSp>
      <p:grpSp>
        <p:nvGrpSpPr>
          <p:cNvPr id="3" name="Group 2" descr="Codify policies, enforce compliance, and ensure agents and apps behave ethically and consistently.&#10;">
            <a:extLst>
              <a:ext uri="{FF2B5EF4-FFF2-40B4-BE49-F238E27FC236}">
                <a16:creationId xmlns:a16="http://schemas.microsoft.com/office/drawing/2014/main" id="{F2A5005A-B1BF-A328-39FF-064109D86B2F}"/>
              </a:ext>
            </a:extLst>
          </p:cNvPr>
          <p:cNvGrpSpPr/>
          <p:nvPr/>
        </p:nvGrpSpPr>
        <p:grpSpPr>
          <a:xfrm>
            <a:off x="3408671" y="2521037"/>
            <a:ext cx="2549388" cy="2266428"/>
            <a:chOff x="3408671" y="2521037"/>
            <a:chExt cx="2549388" cy="2266428"/>
          </a:xfrm>
        </p:grpSpPr>
        <p:sp>
          <p:nvSpPr>
            <p:cNvPr id="16" name="Rectangle: Rounded Corners 15">
              <a:extLst>
                <a:ext uri="{FF2B5EF4-FFF2-40B4-BE49-F238E27FC236}">
                  <a16:creationId xmlns:a16="http://schemas.microsoft.com/office/drawing/2014/main" id="{B65EEF82-A728-D362-FA53-B6CEBE8585A9}"/>
                </a:ext>
              </a:extLst>
            </p:cNvPr>
            <p:cNvSpPr/>
            <p:nvPr/>
          </p:nvSpPr>
          <p:spPr bwMode="auto">
            <a:xfrm>
              <a:off x="3408671" y="2736481"/>
              <a:ext cx="2549388" cy="2050984"/>
            </a:xfrm>
            <a:prstGeom prst="roundRect">
              <a:avLst>
                <a:gd name="adj" fmla="val 7084"/>
              </a:avLst>
            </a:prstGeom>
            <a:solidFill>
              <a:schemeClr val="bg1">
                <a:alpha val="93000"/>
              </a:schemeClr>
            </a:solidFill>
            <a:ln w="19050">
              <a:gradFill flip="none" rotWithShape="1">
                <a:gsLst>
                  <a:gs pos="0">
                    <a:srgbClr val="0078D4"/>
                  </a:gs>
                  <a:gs pos="100000">
                    <a:srgbClr val="C03BC4"/>
                  </a:gs>
                </a:gsLst>
                <a:lin ang="2700000" scaled="1"/>
                <a:tileRect/>
              </a:gradFill>
            </a:ln>
            <a:effectLst>
              <a:outerShdw blurRad="114300" dist="101600" dir="2700000" algn="tl"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0" numCol="1" spcCol="0" rtlCol="0" fromWordArt="0" anchor="ctr" anchorCtr="0" forceAA="0" compatLnSpc="1">
              <a:prstTxWarp prst="textNoShape">
                <a:avLst/>
              </a:prstTxWarp>
              <a:noAutofit/>
            </a:bodyPr>
            <a:lstStyle/>
            <a:p>
              <a:pPr algn="ctr" defTabSz="914367">
                <a:defRPr/>
              </a:pPr>
              <a:r>
                <a:rPr lang="en-US" sz="1400">
                  <a:solidFill>
                    <a:srgbClr val="000000"/>
                  </a:solidFill>
                  <a:latin typeface="Segoe Sans Display" pitchFamily="2" charset="0"/>
                  <a:cs typeface="Segoe Sans Display" pitchFamily="2" charset="0"/>
                </a:rPr>
                <a:t>Codify policies, enforce compliance, and ensure agents and apps behave ethically and consistently.</a:t>
              </a:r>
            </a:p>
          </p:txBody>
        </p:sp>
        <p:sp>
          <p:nvSpPr>
            <p:cNvPr id="21" name="Rectangle: Rounded Corners 20">
              <a:extLst>
                <a:ext uri="{FF2B5EF4-FFF2-40B4-BE49-F238E27FC236}">
                  <a16:creationId xmlns:a16="http://schemas.microsoft.com/office/drawing/2014/main" id="{9E837CBC-AEFA-AFE3-EDA8-76D1DFEC5BA4}"/>
                </a:ext>
              </a:extLst>
            </p:cNvPr>
            <p:cNvSpPr/>
            <p:nvPr/>
          </p:nvSpPr>
          <p:spPr bwMode="auto">
            <a:xfrm>
              <a:off x="3614387" y="2521037"/>
              <a:ext cx="2137955" cy="430888"/>
            </a:xfrm>
            <a:prstGeom prst="roundRect">
              <a:avLst>
                <a:gd name="adj" fmla="val 50000"/>
              </a:avLst>
            </a:prstGeom>
            <a:gradFill>
              <a:gsLst>
                <a:gs pos="0">
                  <a:srgbClr val="0078D4"/>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ea typeface="Segoe UI" pitchFamily="34" charset="0"/>
                  <a:cs typeface="Segoe UI"/>
                </a:rPr>
                <a:t>Govern usage</a:t>
              </a:r>
            </a:p>
          </p:txBody>
        </p:sp>
      </p:grpSp>
      <p:grpSp>
        <p:nvGrpSpPr>
          <p:cNvPr id="5" name="Group 4" descr="Ensure consistency and precision, at scale, with centralized deployment, management, and optimization of AI apps and agents from a single, secure control point.&#10;">
            <a:extLst>
              <a:ext uri="{FF2B5EF4-FFF2-40B4-BE49-F238E27FC236}">
                <a16:creationId xmlns:a16="http://schemas.microsoft.com/office/drawing/2014/main" id="{299C08A9-D86C-1ECC-69F4-B00FA1FC8CFE}"/>
              </a:ext>
            </a:extLst>
          </p:cNvPr>
          <p:cNvGrpSpPr/>
          <p:nvPr/>
        </p:nvGrpSpPr>
        <p:grpSpPr>
          <a:xfrm>
            <a:off x="6233938" y="2521037"/>
            <a:ext cx="2549388" cy="2266428"/>
            <a:chOff x="6233938" y="2521037"/>
            <a:chExt cx="2549388" cy="2266428"/>
          </a:xfrm>
        </p:grpSpPr>
        <p:sp>
          <p:nvSpPr>
            <p:cNvPr id="17" name="Rectangle: Rounded Corners 16">
              <a:extLst>
                <a:ext uri="{FF2B5EF4-FFF2-40B4-BE49-F238E27FC236}">
                  <a16:creationId xmlns:a16="http://schemas.microsoft.com/office/drawing/2014/main" id="{B2088335-3713-1DFD-4B8C-8EE8B21714FB}"/>
                </a:ext>
              </a:extLst>
            </p:cNvPr>
            <p:cNvSpPr/>
            <p:nvPr/>
          </p:nvSpPr>
          <p:spPr bwMode="auto">
            <a:xfrm>
              <a:off x="6233938" y="2736481"/>
              <a:ext cx="2549388" cy="2050984"/>
            </a:xfrm>
            <a:prstGeom prst="roundRect">
              <a:avLst>
                <a:gd name="adj" fmla="val 7084"/>
              </a:avLst>
            </a:prstGeom>
            <a:solidFill>
              <a:schemeClr val="bg1">
                <a:alpha val="93000"/>
              </a:schemeClr>
            </a:solidFill>
            <a:ln w="19050">
              <a:gradFill flip="none" rotWithShape="1">
                <a:gsLst>
                  <a:gs pos="0">
                    <a:srgbClr val="0078D4"/>
                  </a:gs>
                  <a:gs pos="100000">
                    <a:srgbClr val="C03BC4"/>
                  </a:gs>
                </a:gsLst>
                <a:lin ang="2700000" scaled="1"/>
                <a:tileRect/>
              </a:gradFill>
            </a:ln>
            <a:effectLst>
              <a:outerShdw blurRad="114300" dist="101600" dir="2700000" algn="tl"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0" numCol="1" spcCol="0" rtlCol="0" fromWordArt="0" anchor="ctr" anchorCtr="0" forceAA="0" compatLnSpc="1">
              <a:prstTxWarp prst="textNoShape">
                <a:avLst/>
              </a:prstTxWarp>
              <a:noAutofit/>
            </a:bodyPr>
            <a:lstStyle/>
            <a:p>
              <a:pPr algn="ctr" defTabSz="914367">
                <a:defRPr/>
              </a:pPr>
              <a:r>
                <a:rPr lang="en-US" sz="1400">
                  <a:solidFill>
                    <a:srgbClr val="000000"/>
                  </a:solidFill>
                  <a:latin typeface="Segoe Sans Display" pitchFamily="2" charset="0"/>
                  <a:cs typeface="Segoe Sans Display" pitchFamily="2" charset="0"/>
                </a:rPr>
                <a:t>Ensure consistency and precision, at scale, with centralized deployment, management, and optimization of AI apps and agents from a single, secure control point.</a:t>
              </a:r>
            </a:p>
          </p:txBody>
        </p:sp>
        <p:sp>
          <p:nvSpPr>
            <p:cNvPr id="22" name="Rectangle: Rounded Corners 21">
              <a:extLst>
                <a:ext uri="{FF2B5EF4-FFF2-40B4-BE49-F238E27FC236}">
                  <a16:creationId xmlns:a16="http://schemas.microsoft.com/office/drawing/2014/main" id="{DE57CF20-25C1-1DC6-91F7-E8D5EBA012FD}"/>
                </a:ext>
              </a:extLst>
            </p:cNvPr>
            <p:cNvSpPr/>
            <p:nvPr/>
          </p:nvSpPr>
          <p:spPr bwMode="auto">
            <a:xfrm>
              <a:off x="6439653" y="2521037"/>
              <a:ext cx="2137955" cy="430888"/>
            </a:xfrm>
            <a:prstGeom prst="roundRect">
              <a:avLst>
                <a:gd name="adj" fmla="val 50000"/>
              </a:avLst>
            </a:prstGeom>
            <a:gradFill>
              <a:gsLst>
                <a:gs pos="0">
                  <a:srgbClr val="0078D4"/>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ea typeface="Segoe UI" pitchFamily="34" charset="0"/>
                  <a:cs typeface="Segoe UI" pitchFamily="34" charset="0"/>
                </a:rPr>
                <a:t>Operate efficiently</a:t>
              </a:r>
            </a:p>
          </p:txBody>
        </p:sp>
      </p:grpSp>
      <p:grpSp>
        <p:nvGrpSpPr>
          <p:cNvPr id="6" name="Group 5" descr="Track AI impact and KPIs in real-time, and use performance analytics to uncover trends, guide improvements, and drive smarter decisions.&#10;">
            <a:extLst>
              <a:ext uri="{FF2B5EF4-FFF2-40B4-BE49-F238E27FC236}">
                <a16:creationId xmlns:a16="http://schemas.microsoft.com/office/drawing/2014/main" id="{BEB8F8D0-FD08-F907-0DCD-16584BC1BA92}"/>
              </a:ext>
            </a:extLst>
          </p:cNvPr>
          <p:cNvGrpSpPr/>
          <p:nvPr/>
        </p:nvGrpSpPr>
        <p:grpSpPr>
          <a:xfrm>
            <a:off x="9059205" y="2521037"/>
            <a:ext cx="2549388" cy="2266428"/>
            <a:chOff x="9059205" y="2521037"/>
            <a:chExt cx="2549388" cy="2266428"/>
          </a:xfrm>
        </p:grpSpPr>
        <p:sp>
          <p:nvSpPr>
            <p:cNvPr id="18" name="Rectangle: Rounded Corners 17">
              <a:extLst>
                <a:ext uri="{FF2B5EF4-FFF2-40B4-BE49-F238E27FC236}">
                  <a16:creationId xmlns:a16="http://schemas.microsoft.com/office/drawing/2014/main" id="{1E67D793-D918-A2B7-1C49-EB8048F1A4FE}"/>
                </a:ext>
              </a:extLst>
            </p:cNvPr>
            <p:cNvSpPr/>
            <p:nvPr/>
          </p:nvSpPr>
          <p:spPr bwMode="auto">
            <a:xfrm>
              <a:off x="9059205" y="2736481"/>
              <a:ext cx="2549388" cy="2050984"/>
            </a:xfrm>
            <a:prstGeom prst="roundRect">
              <a:avLst>
                <a:gd name="adj" fmla="val 7084"/>
              </a:avLst>
            </a:prstGeom>
            <a:solidFill>
              <a:schemeClr val="bg1">
                <a:alpha val="93000"/>
              </a:schemeClr>
            </a:solidFill>
            <a:ln w="19050">
              <a:gradFill flip="none" rotWithShape="1">
                <a:gsLst>
                  <a:gs pos="0">
                    <a:srgbClr val="0078D4"/>
                  </a:gs>
                  <a:gs pos="100000">
                    <a:srgbClr val="C03BC4"/>
                  </a:gs>
                </a:gsLst>
                <a:lin ang="2700000" scaled="1"/>
                <a:tileRect/>
              </a:gradFill>
            </a:ln>
            <a:effectLst>
              <a:outerShdw blurRad="114300" dist="101600" dir="2700000" algn="tl"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0" numCol="1" spcCol="0" rtlCol="0" fromWordArt="0" anchor="ctr" anchorCtr="0" forceAA="0" compatLnSpc="1">
              <a:prstTxWarp prst="textNoShape">
                <a:avLst/>
              </a:prstTxWarp>
              <a:noAutofit/>
            </a:bodyPr>
            <a:lstStyle/>
            <a:p>
              <a:pPr algn="ctr" defTabSz="914367">
                <a:defRPr/>
              </a:pPr>
              <a:r>
                <a:rPr lang="en-US" sz="1400">
                  <a:solidFill>
                    <a:srgbClr val="000000"/>
                  </a:solidFill>
                  <a:latin typeface="Segoe Sans Display" pitchFamily="2" charset="0"/>
                  <a:cs typeface="Segoe Sans Display" pitchFamily="2" charset="0"/>
                </a:rPr>
                <a:t>Track AI impact and KPIs in real-time, and use performance analytics to uncover trends, guide improvements, and drive smarter decisions.</a:t>
              </a:r>
            </a:p>
          </p:txBody>
        </p:sp>
        <p:sp>
          <p:nvSpPr>
            <p:cNvPr id="23" name="Rectangle: Rounded Corners 22">
              <a:extLst>
                <a:ext uri="{FF2B5EF4-FFF2-40B4-BE49-F238E27FC236}">
                  <a16:creationId xmlns:a16="http://schemas.microsoft.com/office/drawing/2014/main" id="{0107F391-DE86-8E93-87F7-788E1BB5893C}"/>
                </a:ext>
              </a:extLst>
            </p:cNvPr>
            <p:cNvSpPr/>
            <p:nvPr/>
          </p:nvSpPr>
          <p:spPr bwMode="auto">
            <a:xfrm>
              <a:off x="9264919" y="2521037"/>
              <a:ext cx="2137955" cy="430888"/>
            </a:xfrm>
            <a:prstGeom prst="roundRect">
              <a:avLst>
                <a:gd name="adj" fmla="val 50000"/>
              </a:avLst>
            </a:prstGeom>
            <a:gradFill>
              <a:gsLst>
                <a:gs pos="0">
                  <a:srgbClr val="0078D4"/>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ea typeface="Segoe UI" pitchFamily="34" charset="0"/>
                  <a:cs typeface="Segoe UI" pitchFamily="34" charset="0"/>
                </a:rPr>
                <a:t>Monitor performance</a:t>
              </a:r>
            </a:p>
          </p:txBody>
        </p:sp>
      </p:grpSp>
      <p:sp>
        <p:nvSpPr>
          <p:cNvPr id="25" name="Rectangle: Rounded Corners 24">
            <a:extLst>
              <a:ext uri="{FF2B5EF4-FFF2-40B4-BE49-F238E27FC236}">
                <a16:creationId xmlns:a16="http://schemas.microsoft.com/office/drawing/2014/main" id="{1A2CD411-5760-D538-F019-14CD1C2B2824}"/>
              </a:ext>
            </a:extLst>
          </p:cNvPr>
          <p:cNvSpPr/>
          <p:nvPr/>
        </p:nvSpPr>
        <p:spPr bwMode="auto">
          <a:xfrm>
            <a:off x="569977" y="5411326"/>
            <a:ext cx="11052046" cy="492443"/>
          </a:xfrm>
          <a:prstGeom prst="roundRect">
            <a:avLst>
              <a:gd name="adj" fmla="val 50000"/>
            </a:avLst>
          </a:prstGeom>
          <a:gradFill flip="none" rotWithShape="1">
            <a:gsLst>
              <a:gs pos="0">
                <a:srgbClr val="0078D4"/>
              </a:gs>
              <a:gs pos="100000">
                <a:srgbClr val="C03BC4"/>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rgbClr val="FFFFFF"/>
                </a:solidFill>
                <a:latin typeface="+mj-lt"/>
                <a:ea typeface="Segoe UI" pitchFamily="34" charset="0"/>
                <a:cs typeface="Segoe UI" pitchFamily="34" charset="0"/>
              </a:rPr>
              <a:t>Enable secure, enterprise-grade AI at scale with a fully managed platform</a:t>
            </a:r>
          </a:p>
        </p:txBody>
      </p:sp>
      <p:sp>
        <p:nvSpPr>
          <p:cNvPr id="4" name="Rectangle: Rounded Corners 6">
            <a:extLst>
              <a:ext uri="{FF2B5EF4-FFF2-40B4-BE49-F238E27FC236}">
                <a16:creationId xmlns:a16="http://schemas.microsoft.com/office/drawing/2014/main" id="{89F190F3-E8E3-C403-8D7E-AF7A8C5F0055}"/>
              </a:ext>
              <a:ext uri="{C183D7F6-B498-43B3-948B-1728B52AA6E4}">
                <adec:decorative xmlns:adec="http://schemas.microsoft.com/office/drawing/2017/decorative" val="1"/>
              </a:ext>
            </a:extLst>
          </p:cNvPr>
          <p:cNvSpPr>
            <a:spLocks/>
          </p:cNvSpPr>
          <p:nvPr/>
        </p:nvSpPr>
        <p:spPr bwMode="auto">
          <a:xfrm>
            <a:off x="5821680" y="1233322"/>
            <a:ext cx="548640" cy="72398"/>
          </a:xfrm>
          <a:prstGeom prst="roundRect">
            <a:avLst>
              <a:gd name="adj" fmla="val 50000"/>
            </a:avLst>
          </a:prstGeom>
          <a:gradFill flip="none" rotWithShape="1">
            <a:gsLst>
              <a:gs pos="99000">
                <a:srgbClr val="C03BC4"/>
              </a:gs>
              <a:gs pos="0">
                <a:srgbClr val="0078D4"/>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endParaRPr>
          </a:p>
        </p:txBody>
      </p:sp>
    </p:spTree>
    <p:extLst>
      <p:ext uri="{BB962C8B-B14F-4D97-AF65-F5344CB8AC3E}">
        <p14:creationId xmlns:p14="http://schemas.microsoft.com/office/powerpoint/2010/main" val="373445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E7392-9E7E-944C-AB5D-B5C2DD5A2AFE}"/>
            </a:ext>
          </a:extLst>
        </p:cNvPr>
        <p:cNvGrpSpPr/>
        <p:nvPr/>
      </p:nvGrpSpPr>
      <p:grpSpPr>
        <a:xfrm>
          <a:off x="0" y="0"/>
          <a:ext cx="0" cy="0"/>
          <a:chOff x="0" y="0"/>
          <a:chExt cx="0" cy="0"/>
        </a:xfrm>
      </p:grpSpPr>
      <p:sp>
        <p:nvSpPr>
          <p:cNvPr id="34" name="Text Placeholder 33">
            <a:extLst>
              <a:ext uri="{FF2B5EF4-FFF2-40B4-BE49-F238E27FC236}">
                <a16:creationId xmlns:a16="http://schemas.microsoft.com/office/drawing/2014/main" id="{88A066D1-F839-CCBE-B2ED-B14EA2A4FEE7}"/>
              </a:ext>
            </a:extLst>
          </p:cNvPr>
          <p:cNvSpPr>
            <a:spLocks noGrp="1"/>
          </p:cNvSpPr>
          <p:nvPr>
            <p:ph type="title"/>
          </p:nvPr>
        </p:nvSpPr>
        <p:spPr>
          <a:xfrm>
            <a:off x="586740" y="457200"/>
            <a:ext cx="11018520" cy="5539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a:r>
              <a:rPr lang="en-US" noProof="0"/>
              <a:t>Proven results with a</a:t>
            </a:r>
            <a:r>
              <a:rPr lang="en-US" err="1"/>
              <a:t>pps</a:t>
            </a:r>
            <a:r>
              <a:rPr lang="en-US"/>
              <a:t> and agents in AI innovation</a:t>
            </a:r>
            <a:endParaRPr lang="en-US" noProof="0"/>
          </a:p>
        </p:txBody>
      </p:sp>
      <p:grpSp>
        <p:nvGrpSpPr>
          <p:cNvPr id="2" name="Group 1" descr="uber">
            <a:extLst>
              <a:ext uri="{FF2B5EF4-FFF2-40B4-BE49-F238E27FC236}">
                <a16:creationId xmlns:a16="http://schemas.microsoft.com/office/drawing/2014/main" id="{E4FFE160-22B0-83DE-CADC-A6E48AD84D03}"/>
              </a:ext>
            </a:extLst>
          </p:cNvPr>
          <p:cNvGrpSpPr/>
          <p:nvPr/>
        </p:nvGrpSpPr>
        <p:grpSpPr>
          <a:xfrm>
            <a:off x="1100415" y="1678396"/>
            <a:ext cx="2909739" cy="4114483"/>
            <a:chOff x="1100415" y="1678396"/>
            <a:chExt cx="2909739" cy="4114483"/>
          </a:xfrm>
        </p:grpSpPr>
        <p:sp>
          <p:nvSpPr>
            <p:cNvPr id="55" name="Rectangle: Rounded Corners 54">
              <a:extLst>
                <a:ext uri="{FF2B5EF4-FFF2-40B4-BE49-F238E27FC236}">
                  <a16:creationId xmlns:a16="http://schemas.microsoft.com/office/drawing/2014/main" id="{E1E142D9-F0A0-5867-5620-64B02FCCE634}"/>
                </a:ext>
                <a:ext uri="{C183D7F6-B498-43B3-948B-1728B52AA6E4}">
                  <adec:decorative xmlns:adec="http://schemas.microsoft.com/office/drawing/2017/decorative" val="1"/>
                </a:ext>
              </a:extLst>
            </p:cNvPr>
            <p:cNvSpPr/>
            <p:nvPr/>
          </p:nvSpPr>
          <p:spPr bwMode="auto">
            <a:xfrm>
              <a:off x="1100415" y="1678396"/>
              <a:ext cx="2909739" cy="4114483"/>
            </a:xfrm>
            <a:prstGeom prst="roundRect">
              <a:avLst>
                <a:gd name="adj" fmla="val 3781"/>
              </a:avLst>
            </a:prstGeom>
            <a:solidFill>
              <a:srgbClr val="FFFFFF"/>
            </a:solidFill>
            <a:ln w="19050" cap="flat" cmpd="sng" algn="ctr">
              <a:gradFill flip="none" rotWithShape="1">
                <a:gsLst>
                  <a:gs pos="0">
                    <a:srgbClr val="0078D4"/>
                  </a:gs>
                  <a:gs pos="100000">
                    <a:srgbClr val="C03BC4"/>
                  </a:gs>
                </a:gsLst>
                <a:lin ang="2700000" scaled="1"/>
                <a:tileRect/>
              </a:gradFill>
              <a:prstDash val="solid"/>
            </a:ln>
            <a:effectLst>
              <a:outerShdw blurRad="127000" dist="63500" dir="5400000" algn="t" rotWithShape="0">
                <a:prstClr val="black">
                  <a:alpha val="20000"/>
                </a:prstClr>
              </a:outerShdw>
            </a:effectLst>
          </p:spPr>
          <p:txBody>
            <a:bodyPr rot="0" spcFirstLastPara="0" vertOverflow="overflow" horzOverflow="overflow" vert="horz" wrap="square" lIns="182880" tIns="1005840" rIns="182880" bIns="0" numCol="1" spcCol="0" rtlCol="0" fromWordArt="0" anchor="t" anchorCtr="0" forceAA="0" compatLnSpc="1">
              <a:prstTxWarp prst="textNoShape">
                <a:avLst/>
              </a:prstTxWarp>
              <a:noAutofit/>
            </a:bodyPr>
            <a:lstStyle/>
            <a:p>
              <a:pPr lvl="0" algn="ctr" fontAlgn="base">
                <a:lnSpc>
                  <a:spcPct val="90000"/>
                </a:lnSpc>
                <a:spcBef>
                  <a:spcPct val="0"/>
                </a:spcBef>
                <a:spcAft>
                  <a:spcPct val="0"/>
                </a:spcAft>
                <a:defRPr/>
              </a:pPr>
              <a:r>
                <a:rPr lang="en-US" sz="1600" b="1">
                  <a:ln w="3175">
                    <a:noFill/>
                  </a:ln>
                  <a:gradFill flip="none" rotWithShape="1">
                    <a:gsLst>
                      <a:gs pos="0">
                        <a:srgbClr val="0078D4"/>
                      </a:gs>
                      <a:gs pos="100000">
                        <a:srgbClr val="C03BC4"/>
                      </a:gs>
                    </a:gsLst>
                    <a:path path="circle">
                      <a:fillToRect r="100000" b="100000"/>
                    </a:path>
                    <a:tileRect l="-100000" t="-100000"/>
                  </a:gradFill>
                  <a:latin typeface="Segoe Sans Display Semibold" pitchFamily="2" charset="0"/>
                  <a:cs typeface="Segoe Sans Display Semibold" pitchFamily="2" charset="0"/>
                </a:rPr>
                <a:t>Automated manual processes at scale to reduce cost and complexity</a:t>
              </a:r>
              <a:endParaRPr lang="en-US" sz="1400" b="1" kern="0">
                <a:gradFill flip="none" rotWithShape="1">
                  <a:gsLst>
                    <a:gs pos="0">
                      <a:srgbClr val="0078D4"/>
                    </a:gs>
                    <a:gs pos="100000">
                      <a:srgbClr val="C03BC4"/>
                    </a:gs>
                  </a:gsLst>
                  <a:path path="circle">
                    <a:fillToRect r="100000" b="100000"/>
                  </a:path>
                  <a:tileRect l="-100000" t="-100000"/>
                </a:gradFill>
                <a:latin typeface="Segoe Sans Display Semibold" pitchFamily="2" charset="0"/>
                <a:ea typeface="Segoe UI" pitchFamily="34" charset="0"/>
                <a:cs typeface="Segoe Sans Display Semibold" pitchFamily="2" charset="0"/>
              </a:endParaRPr>
            </a:p>
            <a:p>
              <a:pPr lvl="0" algn="ctr" defTabSz="932472" fontAlgn="base">
                <a:lnSpc>
                  <a:spcPct val="110000"/>
                </a:lnSpc>
                <a:spcBef>
                  <a:spcPct val="0"/>
                </a:spcBef>
                <a:spcAft>
                  <a:spcPct val="0"/>
                </a:spcAft>
                <a:defRPr/>
              </a:pPr>
              <a:endParaRPr lang="en-US" sz="1400" kern="0">
                <a:solidFill>
                  <a:srgbClr val="FFFFFF"/>
                </a:solidFill>
                <a:latin typeface="Segoe Sans Display" pitchFamily="2" charset="0"/>
                <a:ea typeface="Segoe UI" pitchFamily="34" charset="0"/>
                <a:cs typeface="Segoe Sans Display" pitchFamily="2" charset="0"/>
              </a:endParaRPr>
            </a:p>
            <a:p>
              <a:pPr lvl="0" algn="ctr" defTabSz="932472" fontAlgn="base">
                <a:lnSpc>
                  <a:spcPct val="110000"/>
                </a:lnSpc>
                <a:spcBef>
                  <a:spcPct val="0"/>
                </a:spcBef>
                <a:spcAft>
                  <a:spcPct val="0"/>
                </a:spcAft>
                <a:defRPr/>
              </a:pPr>
              <a:endParaRPr lang="en-US" sz="1400" kern="0">
                <a:solidFill>
                  <a:srgbClr val="FFFFFF"/>
                </a:solidFill>
                <a:latin typeface="Segoe Sans Display" pitchFamily="2" charset="0"/>
                <a:ea typeface="Segoe UI" pitchFamily="34" charset="0"/>
                <a:cs typeface="Segoe Sans Display" pitchFamily="2" charset="0"/>
              </a:endParaRPr>
            </a:p>
            <a:p>
              <a:pPr lvl="0" algn="ctr" defTabSz="932472" fontAlgn="base">
                <a:lnSpc>
                  <a:spcPct val="110000"/>
                </a:lnSpc>
                <a:spcBef>
                  <a:spcPct val="0"/>
                </a:spcBef>
                <a:spcAft>
                  <a:spcPct val="0"/>
                </a:spcAft>
                <a:defRPr/>
              </a:pPr>
              <a:r>
                <a:rPr lang="en-US" sz="1400">
                  <a:solidFill>
                    <a:srgbClr val="000000"/>
                  </a:solidFill>
                  <a:latin typeface="Segoe Sans Display" pitchFamily="2" charset="0"/>
                  <a:cs typeface="Segoe Sans Display" pitchFamily="2" charset="0"/>
                </a:rPr>
                <a:t>Automated 80+</a:t>
              </a:r>
            </a:p>
            <a:p>
              <a:pPr lvl="0" algn="ctr" defTabSz="932472" fontAlgn="base">
                <a:lnSpc>
                  <a:spcPct val="110000"/>
                </a:lnSpc>
                <a:spcBef>
                  <a:spcPct val="0"/>
                </a:spcBef>
                <a:spcAft>
                  <a:spcPct val="0"/>
                </a:spcAft>
                <a:defRPr/>
              </a:pPr>
              <a:r>
                <a:rPr lang="en-US" sz="1400">
                  <a:solidFill>
                    <a:srgbClr val="000000"/>
                  </a:solidFill>
                  <a:latin typeface="Segoe Sans Display" pitchFamily="2" charset="0"/>
                  <a:cs typeface="Segoe Sans Display" pitchFamily="2" charset="0"/>
                </a:rPr>
                <a:t>manual processes</a:t>
              </a:r>
            </a:p>
            <a:p>
              <a:pPr lvl="0" algn="ctr" defTabSz="932472" fontAlgn="base">
                <a:lnSpc>
                  <a:spcPct val="110000"/>
                </a:lnSpc>
                <a:spcBef>
                  <a:spcPct val="0"/>
                </a:spcBef>
                <a:spcAft>
                  <a:spcPct val="0"/>
                </a:spcAft>
                <a:defRPr/>
              </a:pPr>
              <a:endParaRPr lang="en-US" sz="1400">
                <a:solidFill>
                  <a:srgbClr val="000000"/>
                </a:solidFill>
                <a:latin typeface="Segoe Sans Display" pitchFamily="2" charset="0"/>
                <a:cs typeface="Segoe Sans Display" pitchFamily="2" charset="0"/>
              </a:endParaRPr>
            </a:p>
            <a:p>
              <a:pPr lvl="0" algn="ctr" defTabSz="932472" fontAlgn="base">
                <a:lnSpc>
                  <a:spcPct val="110000"/>
                </a:lnSpc>
                <a:spcBef>
                  <a:spcPct val="0"/>
                </a:spcBef>
                <a:spcAft>
                  <a:spcPct val="0"/>
                </a:spcAft>
                <a:defRPr/>
              </a:pPr>
              <a:r>
                <a:rPr lang="en-US" sz="1400">
                  <a:solidFill>
                    <a:srgbClr val="000000"/>
                  </a:solidFill>
                  <a:latin typeface="Segoe Sans Display" pitchFamily="2" charset="0"/>
                  <a:cs typeface="Segoe Sans Display" pitchFamily="2" charset="0"/>
                </a:rPr>
                <a:t>Saved $6M annually</a:t>
              </a:r>
            </a:p>
            <a:p>
              <a:pPr lvl="0" algn="ctr" defTabSz="932472" fontAlgn="base">
                <a:lnSpc>
                  <a:spcPct val="110000"/>
                </a:lnSpc>
                <a:spcBef>
                  <a:spcPct val="0"/>
                </a:spcBef>
                <a:spcAft>
                  <a:spcPct val="0"/>
                </a:spcAft>
                <a:defRPr/>
              </a:pPr>
              <a:endParaRPr lang="en-US" sz="1400">
                <a:solidFill>
                  <a:srgbClr val="000000"/>
                </a:solidFill>
                <a:latin typeface="Segoe Sans Display" pitchFamily="2" charset="0"/>
                <a:cs typeface="Segoe Sans Display" pitchFamily="2" charset="0"/>
              </a:endParaRPr>
            </a:p>
            <a:p>
              <a:pPr lvl="0" algn="ctr" defTabSz="932472" fontAlgn="base">
                <a:lnSpc>
                  <a:spcPct val="110000"/>
                </a:lnSpc>
                <a:spcBef>
                  <a:spcPct val="0"/>
                </a:spcBef>
                <a:spcAft>
                  <a:spcPct val="0"/>
                </a:spcAft>
                <a:defRPr/>
              </a:pPr>
              <a:r>
                <a:rPr lang="en-US" sz="1400">
                  <a:solidFill>
                    <a:srgbClr val="000000"/>
                  </a:solidFill>
                  <a:latin typeface="Segoe Sans Display" pitchFamily="2" charset="0"/>
                  <a:cs typeface="Segoe Sans Display" pitchFamily="2" charset="0"/>
                </a:rPr>
                <a:t>Cut compute costs by 50%</a:t>
              </a:r>
            </a:p>
          </p:txBody>
        </p:sp>
        <p:cxnSp>
          <p:nvCxnSpPr>
            <p:cNvPr id="8" name="Straight Connector 7">
              <a:extLst>
                <a:ext uri="{FF2B5EF4-FFF2-40B4-BE49-F238E27FC236}">
                  <a16:creationId xmlns:a16="http://schemas.microsoft.com/office/drawing/2014/main" id="{C897B80E-FD0C-9FD2-5B5C-AC945BD61D51}"/>
                </a:ext>
                <a:ext uri="{C183D7F6-B498-43B3-948B-1728B52AA6E4}">
                  <adec:decorative xmlns:adec="http://schemas.microsoft.com/office/drawing/2017/decorative" val="1"/>
                </a:ext>
              </a:extLst>
            </p:cNvPr>
            <p:cNvCxnSpPr>
              <a:cxnSpLocks/>
            </p:cNvCxnSpPr>
            <p:nvPr/>
          </p:nvCxnSpPr>
          <p:spPr>
            <a:xfrm>
              <a:off x="1722524" y="3830832"/>
              <a:ext cx="1665521" cy="0"/>
            </a:xfrm>
            <a:prstGeom prst="line">
              <a:avLst/>
            </a:prstGeom>
            <a:ln>
              <a:solidFill>
                <a:schemeClr val="bg1">
                  <a:lumMod val="8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pic>
          <p:nvPicPr>
            <p:cNvPr id="5" name="Picture 4" descr="Uber">
              <a:extLst>
                <a:ext uri="{FF2B5EF4-FFF2-40B4-BE49-F238E27FC236}">
                  <a16:creationId xmlns:a16="http://schemas.microsoft.com/office/drawing/2014/main" id="{B3206ABD-5C63-8C5C-867C-73EE6777AB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63" t="22750" r="14472" b="22210"/>
            <a:stretch>
              <a:fillRect/>
            </a:stretch>
          </p:blipFill>
          <p:spPr bwMode="auto">
            <a:xfrm>
              <a:off x="1858805" y="1947853"/>
              <a:ext cx="1385040" cy="533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t mobile">
            <a:extLst>
              <a:ext uri="{FF2B5EF4-FFF2-40B4-BE49-F238E27FC236}">
                <a16:creationId xmlns:a16="http://schemas.microsoft.com/office/drawing/2014/main" id="{37F8E990-DDC8-B73A-2D25-6354A8DC02B9}"/>
              </a:ext>
            </a:extLst>
          </p:cNvPr>
          <p:cNvGrpSpPr/>
          <p:nvPr/>
        </p:nvGrpSpPr>
        <p:grpSpPr>
          <a:xfrm>
            <a:off x="4641131" y="1678396"/>
            <a:ext cx="2909739" cy="4114483"/>
            <a:chOff x="4641131" y="1678396"/>
            <a:chExt cx="2909739" cy="4114483"/>
          </a:xfrm>
        </p:grpSpPr>
        <p:sp>
          <p:nvSpPr>
            <p:cNvPr id="13" name="Rectangle: Rounded Corners 54">
              <a:extLst>
                <a:ext uri="{FF2B5EF4-FFF2-40B4-BE49-F238E27FC236}">
                  <a16:creationId xmlns:a16="http://schemas.microsoft.com/office/drawing/2014/main" id="{244BC62E-26F6-BB93-4D01-57F32B381468}"/>
                </a:ext>
                <a:ext uri="{C183D7F6-B498-43B3-948B-1728B52AA6E4}">
                  <adec:decorative xmlns:adec="http://schemas.microsoft.com/office/drawing/2017/decorative" val="1"/>
                </a:ext>
              </a:extLst>
            </p:cNvPr>
            <p:cNvSpPr/>
            <p:nvPr/>
          </p:nvSpPr>
          <p:spPr bwMode="auto">
            <a:xfrm>
              <a:off x="4641131" y="1678396"/>
              <a:ext cx="2909739" cy="4114483"/>
            </a:xfrm>
            <a:prstGeom prst="roundRect">
              <a:avLst>
                <a:gd name="adj" fmla="val 3781"/>
              </a:avLst>
            </a:prstGeom>
            <a:solidFill>
              <a:srgbClr val="FFFFFF"/>
            </a:solidFill>
            <a:ln w="19050" cap="flat" cmpd="sng" algn="ctr">
              <a:gradFill flip="none" rotWithShape="1">
                <a:gsLst>
                  <a:gs pos="0">
                    <a:srgbClr val="0078D4"/>
                  </a:gs>
                  <a:gs pos="100000">
                    <a:srgbClr val="C03BC4"/>
                  </a:gs>
                </a:gsLst>
                <a:lin ang="2700000" scaled="1"/>
                <a:tileRect/>
              </a:gradFill>
              <a:prstDash val="solid"/>
            </a:ln>
            <a:effectLst>
              <a:outerShdw blurRad="127000" dist="63500" dir="5400000" algn="t" rotWithShape="0">
                <a:prstClr val="black">
                  <a:alpha val="20000"/>
                </a:prstClr>
              </a:outerShdw>
            </a:effectLst>
          </p:spPr>
          <p:txBody>
            <a:bodyPr rot="0" spcFirstLastPara="0" vertOverflow="overflow" horzOverflow="overflow" vert="horz" wrap="square" lIns="182880" tIns="1097280" rIns="18288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w="3175">
                    <a:noFill/>
                  </a:ln>
                  <a:gradFill flip="none" rotWithShape="1">
                    <a:gsLst>
                      <a:gs pos="0">
                        <a:srgbClr val="0078D4"/>
                      </a:gs>
                      <a:gs pos="100000">
                        <a:srgbClr val="C03BC4"/>
                      </a:gs>
                    </a:gsLst>
                    <a:path path="circle">
                      <a:fillToRect r="100000" b="100000"/>
                    </a:path>
                    <a:tileRect l="-100000" t="-100000"/>
                  </a:gradFill>
                  <a:effectLst/>
                  <a:uLnTx/>
                  <a:uFillTx/>
                  <a:latin typeface="Segoe Sans Display Semibold" pitchFamily="2" charset="0"/>
                  <a:ea typeface="+mn-ea"/>
                  <a:cs typeface="Segoe Sans Display Semibold" pitchFamily="2" charset="0"/>
                </a:rPr>
                <a:t>Built and AI-powered app to streamline promotions and boost engagement</a:t>
              </a:r>
              <a:endParaRPr kumimoji="0" lang="en-US" sz="1400" b="1" i="0" u="none" strike="noStrike" kern="0" cap="none" spc="0" normalizeH="0" baseline="0" noProof="0">
                <a:ln>
                  <a:noFill/>
                </a:ln>
                <a:gradFill flip="none" rotWithShape="1">
                  <a:gsLst>
                    <a:gs pos="0">
                      <a:srgbClr val="0078D4"/>
                    </a:gs>
                    <a:gs pos="100000">
                      <a:srgbClr val="C03BC4"/>
                    </a:gs>
                  </a:gsLst>
                  <a:path path="circle">
                    <a:fillToRect r="100000" b="100000"/>
                  </a:path>
                  <a:tileRect l="-100000" t="-100000"/>
                </a:gradFill>
                <a:effectLst/>
                <a:uLnTx/>
                <a:uFillTx/>
                <a:latin typeface="Segoe Sans Display Semibold" pitchFamily="2" charset="0"/>
                <a:ea typeface="Segoe UI" pitchFamily="34" charset="0"/>
                <a:cs typeface="Segoe Sans Display Semibold" pitchFamily="2" charset="0"/>
              </a:endParaRPr>
            </a:p>
            <a:p>
              <a:pPr lvl="0" algn="ctr" defTabSz="932472" fontAlgn="base">
                <a:lnSpc>
                  <a:spcPct val="110000"/>
                </a:lnSpc>
                <a:spcBef>
                  <a:spcPct val="0"/>
                </a:spcBef>
                <a:spcAft>
                  <a:spcPct val="0"/>
                </a:spcAft>
                <a:defRPr/>
              </a:pPr>
              <a:endParaRPr lang="en-US" sz="1400" kern="0">
                <a:solidFill>
                  <a:srgbClr val="FFFFFF"/>
                </a:solidFill>
                <a:latin typeface="Segoe Sans Display" pitchFamily="2" charset="0"/>
                <a:ea typeface="Segoe UI" pitchFamily="34" charset="0"/>
                <a:cs typeface="Segoe Sans Display" pitchFamily="2" charset="0"/>
              </a:endParaRPr>
            </a:p>
            <a:p>
              <a:pPr lvl="0" algn="ctr" defTabSz="932472" fontAlgn="base">
                <a:lnSpc>
                  <a:spcPct val="110000"/>
                </a:lnSpc>
                <a:spcBef>
                  <a:spcPct val="0"/>
                </a:spcBef>
                <a:spcAft>
                  <a:spcPct val="0"/>
                </a:spcAft>
                <a:defRPr/>
              </a:pPr>
              <a:endParaRPr lang="en-US" sz="1400" kern="0">
                <a:solidFill>
                  <a:srgbClr val="FFFFFF"/>
                </a:solidFill>
                <a:latin typeface="Segoe Sans Display" pitchFamily="2" charset="0"/>
                <a:ea typeface="Segoe UI" pitchFamily="34" charset="0"/>
                <a:cs typeface="Segoe Sans Display" pitchFamily="2" charset="0"/>
              </a:endParaRPr>
            </a:p>
            <a:p>
              <a:pPr lvl="0" algn="ctr" defTabSz="932472" fontAlgn="base">
                <a:lnSpc>
                  <a:spcPct val="110000"/>
                </a:lnSpc>
                <a:spcBef>
                  <a:spcPct val="0"/>
                </a:spcBef>
                <a:spcAft>
                  <a:spcPct val="0"/>
                </a:spcAft>
                <a:defRPr/>
              </a:pPr>
              <a:endParaRPr lang="en-US" sz="1400" kern="0">
                <a:solidFill>
                  <a:srgbClr val="FFFFFF"/>
                </a:solidFill>
                <a:latin typeface="Segoe Sans Display" pitchFamily="2" charset="0"/>
                <a:ea typeface="Segoe UI" pitchFamily="34" charset="0"/>
                <a:cs typeface="Segoe Sans Display" pitchFamily="2" charset="0"/>
              </a:endParaRPr>
            </a:p>
            <a:p>
              <a:pPr lvl="0" algn="ctr" defTabSz="932472" fontAlgn="base">
                <a:lnSpc>
                  <a:spcPct val="110000"/>
                </a:lnSpc>
                <a:spcBef>
                  <a:spcPct val="0"/>
                </a:spcBef>
                <a:spcAft>
                  <a:spcPct val="0"/>
                </a:spcAft>
                <a:defRPr/>
              </a:pPr>
              <a:r>
                <a:rPr lang="en-US" sz="1400">
                  <a:solidFill>
                    <a:srgbClr val="000000"/>
                  </a:solidFill>
                  <a:latin typeface="Segoe Sans Display" pitchFamily="2" charset="0"/>
                  <a:cs typeface="Segoe Sans Display" pitchFamily="2" charset="0"/>
                </a:rPr>
                <a:t>Built “</a:t>
              </a:r>
              <a:r>
                <a:rPr lang="en-US" sz="1400" err="1">
                  <a:solidFill>
                    <a:srgbClr val="000000"/>
                  </a:solidFill>
                  <a:latin typeface="Segoe Sans Display" pitchFamily="2" charset="0"/>
                  <a:cs typeface="Segoe Sans Display" pitchFamily="2" charset="0"/>
                </a:rPr>
                <a:t>PromoGenius</a:t>
              </a:r>
              <a:r>
                <a:rPr lang="en-US" sz="1400">
                  <a:solidFill>
                    <a:srgbClr val="000000"/>
                  </a:solidFill>
                  <a:latin typeface="Segoe Sans Display" pitchFamily="2" charset="0"/>
                  <a:cs typeface="Segoe Sans Display" pitchFamily="2" charset="0"/>
                </a:rPr>
                <a:t>” app</a:t>
              </a:r>
            </a:p>
            <a:p>
              <a:pPr lvl="0" algn="ctr" defTabSz="932472" fontAlgn="base">
                <a:lnSpc>
                  <a:spcPct val="110000"/>
                </a:lnSpc>
                <a:spcBef>
                  <a:spcPct val="0"/>
                </a:spcBef>
                <a:spcAft>
                  <a:spcPct val="0"/>
                </a:spcAft>
                <a:defRPr/>
              </a:pPr>
              <a:endParaRPr lang="en-US" sz="1400">
                <a:solidFill>
                  <a:srgbClr val="000000"/>
                </a:solidFill>
                <a:latin typeface="Segoe Sans Display" pitchFamily="2" charset="0"/>
                <a:cs typeface="Segoe Sans Display" pitchFamily="2" charset="0"/>
              </a:endParaRPr>
            </a:p>
            <a:p>
              <a:pPr lvl="0" algn="ctr" defTabSz="932472" fontAlgn="base">
                <a:lnSpc>
                  <a:spcPct val="110000"/>
                </a:lnSpc>
                <a:spcBef>
                  <a:spcPct val="0"/>
                </a:spcBef>
                <a:spcAft>
                  <a:spcPct val="0"/>
                </a:spcAft>
                <a:defRPr/>
              </a:pPr>
              <a:r>
                <a:rPr lang="en-US" sz="1400">
                  <a:solidFill>
                    <a:srgbClr val="000000"/>
                  </a:solidFill>
                  <a:latin typeface="Segoe Sans Display" pitchFamily="2" charset="0"/>
                  <a:cs typeface="Segoe Sans Display" pitchFamily="2" charset="0"/>
                </a:rPr>
                <a:t>500K+ monthly launches</a:t>
              </a:r>
            </a:p>
            <a:p>
              <a:pPr lvl="0" algn="ctr" defTabSz="932472" fontAlgn="base">
                <a:lnSpc>
                  <a:spcPct val="110000"/>
                </a:lnSpc>
                <a:spcBef>
                  <a:spcPct val="0"/>
                </a:spcBef>
                <a:spcAft>
                  <a:spcPct val="0"/>
                </a:spcAft>
                <a:defRPr/>
              </a:pPr>
              <a:endParaRPr lang="en-US" sz="1400">
                <a:solidFill>
                  <a:srgbClr val="000000"/>
                </a:solidFill>
                <a:latin typeface="Segoe Sans Display" pitchFamily="2" charset="0"/>
                <a:cs typeface="Segoe Sans Display" pitchFamily="2" charset="0"/>
              </a:endParaRPr>
            </a:p>
            <a:p>
              <a:pPr lvl="0" algn="ctr" defTabSz="932472" fontAlgn="base">
                <a:lnSpc>
                  <a:spcPct val="110000"/>
                </a:lnSpc>
                <a:spcBef>
                  <a:spcPct val="0"/>
                </a:spcBef>
                <a:spcAft>
                  <a:spcPct val="0"/>
                </a:spcAft>
                <a:defRPr/>
              </a:pPr>
              <a:r>
                <a:rPr lang="en-US" sz="1400">
                  <a:solidFill>
                    <a:srgbClr val="000000"/>
                  </a:solidFill>
                  <a:latin typeface="Segoe Sans Display" pitchFamily="2" charset="0"/>
                  <a:cs typeface="Segoe Sans Display" pitchFamily="2" charset="0"/>
                </a:rPr>
                <a:t>83K active users</a:t>
              </a:r>
            </a:p>
            <a:p>
              <a:pPr lvl="0" algn="ctr" defTabSz="932472" fontAlgn="base">
                <a:lnSpc>
                  <a:spcPct val="110000"/>
                </a:lnSpc>
                <a:spcBef>
                  <a:spcPct val="0"/>
                </a:spcBef>
                <a:spcAft>
                  <a:spcPct val="0"/>
                </a:spcAft>
                <a:defRPr/>
              </a:pPr>
              <a:endParaRPr lang="en-US" sz="1400">
                <a:solidFill>
                  <a:srgbClr val="000000"/>
                </a:solidFill>
                <a:latin typeface="Segoe Sans Display" pitchFamily="2" charset="0"/>
                <a:cs typeface="Segoe Sans Display" pitchFamily="2" charset="0"/>
              </a:endParaRPr>
            </a:p>
          </p:txBody>
        </p:sp>
        <p:cxnSp>
          <p:nvCxnSpPr>
            <p:cNvPr id="14" name="Straight Connector 13">
              <a:extLst>
                <a:ext uri="{FF2B5EF4-FFF2-40B4-BE49-F238E27FC236}">
                  <a16:creationId xmlns:a16="http://schemas.microsoft.com/office/drawing/2014/main" id="{4B34F3E5-DDC2-2EB6-8AAD-DDDE53D94EA7}"/>
                </a:ext>
                <a:ext uri="{C183D7F6-B498-43B3-948B-1728B52AA6E4}">
                  <adec:decorative xmlns:adec="http://schemas.microsoft.com/office/drawing/2017/decorative" val="1"/>
                </a:ext>
              </a:extLst>
            </p:cNvPr>
            <p:cNvCxnSpPr>
              <a:cxnSpLocks/>
            </p:cNvCxnSpPr>
            <p:nvPr/>
          </p:nvCxnSpPr>
          <p:spPr>
            <a:xfrm>
              <a:off x="5263240" y="3830832"/>
              <a:ext cx="1665521" cy="0"/>
            </a:xfrm>
            <a:prstGeom prst="line">
              <a:avLst/>
            </a:prstGeom>
            <a:ln>
              <a:solidFill>
                <a:schemeClr val="bg1">
                  <a:lumMod val="8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pic>
          <p:nvPicPr>
            <p:cNvPr id="26" name="Picture 2" descr="t mobile">
              <a:extLst>
                <a:ext uri="{FF2B5EF4-FFF2-40B4-BE49-F238E27FC236}">
                  <a16:creationId xmlns:a16="http://schemas.microsoft.com/office/drawing/2014/main" id="{C969B9A1-4501-05A7-54D3-F8CFA24AFB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7441" y="1893514"/>
              <a:ext cx="2337118" cy="5702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descr="epiq">
            <a:extLst>
              <a:ext uri="{FF2B5EF4-FFF2-40B4-BE49-F238E27FC236}">
                <a16:creationId xmlns:a16="http://schemas.microsoft.com/office/drawing/2014/main" id="{A2039397-4120-9F7D-FED4-025E9E22EFD0}"/>
              </a:ext>
            </a:extLst>
          </p:cNvPr>
          <p:cNvGrpSpPr/>
          <p:nvPr/>
        </p:nvGrpSpPr>
        <p:grpSpPr>
          <a:xfrm>
            <a:off x="8168102" y="1678396"/>
            <a:ext cx="2909739" cy="4114483"/>
            <a:chOff x="8168102" y="1678396"/>
            <a:chExt cx="2909739" cy="4114483"/>
          </a:xfrm>
        </p:grpSpPr>
        <p:sp>
          <p:nvSpPr>
            <p:cNvPr id="17" name="Rectangle: Rounded Corners 54">
              <a:extLst>
                <a:ext uri="{FF2B5EF4-FFF2-40B4-BE49-F238E27FC236}">
                  <a16:creationId xmlns:a16="http://schemas.microsoft.com/office/drawing/2014/main" id="{56747051-59CA-5878-1BEC-3CEED59BDD5B}"/>
                </a:ext>
                <a:ext uri="{C183D7F6-B498-43B3-948B-1728B52AA6E4}">
                  <adec:decorative xmlns:adec="http://schemas.microsoft.com/office/drawing/2017/decorative" val="1"/>
                </a:ext>
              </a:extLst>
            </p:cNvPr>
            <p:cNvSpPr/>
            <p:nvPr/>
          </p:nvSpPr>
          <p:spPr bwMode="auto">
            <a:xfrm>
              <a:off x="8168102" y="1678396"/>
              <a:ext cx="2909739" cy="4114483"/>
            </a:xfrm>
            <a:prstGeom prst="roundRect">
              <a:avLst>
                <a:gd name="adj" fmla="val 3781"/>
              </a:avLst>
            </a:prstGeom>
            <a:solidFill>
              <a:srgbClr val="FFFFFF"/>
            </a:solidFill>
            <a:ln w="19050" cap="flat" cmpd="sng" algn="ctr">
              <a:gradFill flip="none" rotWithShape="1">
                <a:gsLst>
                  <a:gs pos="0">
                    <a:srgbClr val="0078D4"/>
                  </a:gs>
                  <a:gs pos="100000">
                    <a:srgbClr val="C03BC4"/>
                  </a:gs>
                </a:gsLst>
                <a:lin ang="2700000" scaled="1"/>
                <a:tileRect/>
              </a:gradFill>
              <a:prstDash val="solid"/>
            </a:ln>
            <a:effectLst>
              <a:outerShdw blurRad="127000" dist="63500" dir="5400000" algn="t" rotWithShape="0">
                <a:prstClr val="black">
                  <a:alpha val="20000"/>
                </a:prstClr>
              </a:outerShdw>
            </a:effectLst>
          </p:spPr>
          <p:txBody>
            <a:bodyPr rot="0" spcFirstLastPara="0" vertOverflow="overflow" horzOverflow="overflow" vert="horz" wrap="square" lIns="182880" tIns="1097280" rIns="182880" bIns="0" numCol="1" spcCol="0" rtlCol="0" fromWordArt="0" anchor="t" anchorCtr="0" forceAA="0" compatLnSpc="1">
              <a:prstTxWarp prst="textNoShape">
                <a:avLst/>
              </a:prstTxWarp>
              <a:noAutofit/>
            </a:bodyPr>
            <a:lstStyle/>
            <a:p>
              <a:pPr lvl="0" algn="ctr" fontAlgn="base">
                <a:lnSpc>
                  <a:spcPct val="90000"/>
                </a:lnSpc>
                <a:spcBef>
                  <a:spcPct val="0"/>
                </a:spcBef>
                <a:spcAft>
                  <a:spcPct val="0"/>
                </a:spcAft>
                <a:defRPr/>
              </a:pPr>
              <a:r>
                <a:rPr lang="en-US" sz="1600" b="1">
                  <a:ln w="3175">
                    <a:noFill/>
                  </a:ln>
                  <a:gradFill flip="none" rotWithShape="1">
                    <a:gsLst>
                      <a:gs pos="0">
                        <a:srgbClr val="0078D4"/>
                      </a:gs>
                      <a:gs pos="100000">
                        <a:srgbClr val="C03BC4"/>
                      </a:gs>
                    </a:gsLst>
                    <a:path path="circle">
                      <a:fillToRect r="100000" b="100000"/>
                    </a:path>
                    <a:tileRect l="-100000" t="-100000"/>
                  </a:gradFill>
                  <a:latin typeface="Segoe Sans Display Semibold" pitchFamily="2" charset="0"/>
                  <a:cs typeface="Segoe Sans Display Semibold" pitchFamily="2" charset="0"/>
                </a:rPr>
                <a:t>Transformed service delivery with</a:t>
              </a:r>
            </a:p>
            <a:p>
              <a:pPr lvl="0" algn="ctr" fontAlgn="base">
                <a:lnSpc>
                  <a:spcPct val="90000"/>
                </a:lnSpc>
                <a:spcBef>
                  <a:spcPct val="0"/>
                </a:spcBef>
                <a:spcAft>
                  <a:spcPct val="0"/>
                </a:spcAft>
                <a:defRPr/>
              </a:pPr>
              <a:r>
                <a:rPr lang="en-US" sz="1600" b="1">
                  <a:ln w="3175">
                    <a:noFill/>
                  </a:ln>
                  <a:gradFill flip="none" rotWithShape="1">
                    <a:gsLst>
                      <a:gs pos="0">
                        <a:srgbClr val="0078D4"/>
                      </a:gs>
                      <a:gs pos="100000">
                        <a:srgbClr val="C03BC4"/>
                      </a:gs>
                    </a:gsLst>
                    <a:path path="circle">
                      <a:fillToRect r="100000" b="100000"/>
                    </a:path>
                    <a:tileRect l="-100000" t="-100000"/>
                  </a:gradFill>
                  <a:latin typeface="Segoe Sans Display Semibold" pitchFamily="2" charset="0"/>
                  <a:cs typeface="Segoe Sans Display Semibold" pitchFamily="2" charset="0"/>
                </a:rPr>
                <a:t>embedded AI</a:t>
              </a:r>
              <a:endParaRPr lang="en-US" sz="1400" b="1" kern="0">
                <a:gradFill flip="none" rotWithShape="1">
                  <a:gsLst>
                    <a:gs pos="0">
                      <a:srgbClr val="0078D4"/>
                    </a:gs>
                    <a:gs pos="100000">
                      <a:srgbClr val="C03BC4"/>
                    </a:gs>
                  </a:gsLst>
                  <a:path path="circle">
                    <a:fillToRect r="100000" b="100000"/>
                  </a:path>
                  <a:tileRect l="-100000" t="-100000"/>
                </a:gradFill>
                <a:latin typeface="Segoe Sans Display Semibold" pitchFamily="2" charset="0"/>
                <a:ea typeface="Segoe UI" pitchFamily="34" charset="0"/>
                <a:cs typeface="Segoe Sans Display Semibold" pitchFamily="2" charset="0"/>
              </a:endParaRPr>
            </a:p>
            <a:p>
              <a:pPr lvl="0" algn="ctr" defTabSz="932472" fontAlgn="base">
                <a:lnSpc>
                  <a:spcPct val="110000"/>
                </a:lnSpc>
                <a:spcBef>
                  <a:spcPct val="0"/>
                </a:spcBef>
                <a:spcAft>
                  <a:spcPct val="0"/>
                </a:spcAft>
                <a:defRPr/>
              </a:pPr>
              <a:endParaRPr lang="en-US" sz="1400" kern="0">
                <a:solidFill>
                  <a:srgbClr val="FFFFFF"/>
                </a:solidFill>
                <a:latin typeface="Segoe Sans Display" pitchFamily="2" charset="0"/>
                <a:ea typeface="Segoe UI" pitchFamily="34" charset="0"/>
                <a:cs typeface="Segoe Sans Display" pitchFamily="2" charset="0"/>
              </a:endParaRPr>
            </a:p>
            <a:p>
              <a:pPr lvl="0" algn="ctr" defTabSz="932472" fontAlgn="base">
                <a:lnSpc>
                  <a:spcPct val="110000"/>
                </a:lnSpc>
                <a:spcBef>
                  <a:spcPct val="0"/>
                </a:spcBef>
                <a:spcAft>
                  <a:spcPct val="0"/>
                </a:spcAft>
                <a:defRPr/>
              </a:pPr>
              <a:endParaRPr lang="en-US" sz="1400" kern="0">
                <a:solidFill>
                  <a:srgbClr val="FFFFFF"/>
                </a:solidFill>
                <a:latin typeface="Segoe Sans Display" pitchFamily="2" charset="0"/>
                <a:ea typeface="Segoe UI" pitchFamily="34" charset="0"/>
                <a:cs typeface="Segoe Sans Display" pitchFamily="2" charset="0"/>
              </a:endParaRPr>
            </a:p>
            <a:p>
              <a:pPr lvl="0" algn="ctr" defTabSz="932472" fontAlgn="base">
                <a:lnSpc>
                  <a:spcPct val="110000"/>
                </a:lnSpc>
                <a:spcBef>
                  <a:spcPct val="0"/>
                </a:spcBef>
                <a:spcAft>
                  <a:spcPct val="0"/>
                </a:spcAft>
                <a:defRPr/>
              </a:pPr>
              <a:endParaRPr lang="en-US" sz="1400" kern="0">
                <a:solidFill>
                  <a:srgbClr val="FFFFFF"/>
                </a:solidFill>
                <a:latin typeface="Segoe Sans Display" pitchFamily="2" charset="0"/>
                <a:ea typeface="Segoe UI" pitchFamily="34" charset="0"/>
                <a:cs typeface="Segoe Sans Display" pitchFamily="2" charset="0"/>
              </a:endParaRPr>
            </a:p>
            <a:p>
              <a:pPr lvl="0" algn="ctr" defTabSz="932472" fontAlgn="base">
                <a:lnSpc>
                  <a:spcPct val="110000"/>
                </a:lnSpc>
                <a:spcBef>
                  <a:spcPct val="0"/>
                </a:spcBef>
                <a:spcAft>
                  <a:spcPct val="0"/>
                </a:spcAft>
                <a:defRPr/>
              </a:pPr>
              <a:r>
                <a:rPr lang="en-US" sz="1400">
                  <a:solidFill>
                    <a:srgbClr val="000000"/>
                  </a:solidFill>
                  <a:latin typeface="Segoe Sans Display" pitchFamily="2" charset="0"/>
                  <a:cs typeface="Segoe Sans Display" pitchFamily="2" charset="0"/>
                </a:rPr>
                <a:t>5x faster workflows</a:t>
              </a:r>
            </a:p>
            <a:p>
              <a:pPr lvl="0" algn="ctr" defTabSz="932472" fontAlgn="base">
                <a:lnSpc>
                  <a:spcPct val="110000"/>
                </a:lnSpc>
                <a:spcBef>
                  <a:spcPct val="0"/>
                </a:spcBef>
                <a:spcAft>
                  <a:spcPct val="0"/>
                </a:spcAft>
                <a:defRPr/>
              </a:pPr>
              <a:endParaRPr lang="en-US" sz="1400">
                <a:solidFill>
                  <a:srgbClr val="000000"/>
                </a:solidFill>
                <a:latin typeface="Segoe Sans Display" pitchFamily="2" charset="0"/>
                <a:cs typeface="Segoe Sans Display" pitchFamily="2" charset="0"/>
              </a:endParaRPr>
            </a:p>
            <a:p>
              <a:pPr lvl="0" algn="ctr" defTabSz="932472" fontAlgn="base">
                <a:lnSpc>
                  <a:spcPct val="110000"/>
                </a:lnSpc>
                <a:spcBef>
                  <a:spcPct val="0"/>
                </a:spcBef>
                <a:spcAft>
                  <a:spcPct val="0"/>
                </a:spcAft>
                <a:defRPr/>
              </a:pPr>
              <a:r>
                <a:rPr lang="en-US" sz="1400">
                  <a:solidFill>
                    <a:srgbClr val="000000"/>
                  </a:solidFill>
                  <a:latin typeface="Segoe Sans Display" pitchFamily="2" charset="0"/>
                  <a:cs typeface="Segoe Sans Display" pitchFamily="2" charset="0"/>
                </a:rPr>
                <a:t>54% cost savings</a:t>
              </a:r>
            </a:p>
            <a:p>
              <a:pPr lvl="0" algn="ctr" defTabSz="932472" fontAlgn="base">
                <a:lnSpc>
                  <a:spcPct val="110000"/>
                </a:lnSpc>
                <a:spcBef>
                  <a:spcPct val="0"/>
                </a:spcBef>
                <a:spcAft>
                  <a:spcPct val="0"/>
                </a:spcAft>
                <a:defRPr/>
              </a:pPr>
              <a:endParaRPr lang="en-US" sz="1400">
                <a:solidFill>
                  <a:srgbClr val="000000"/>
                </a:solidFill>
                <a:latin typeface="Segoe Sans Display" pitchFamily="2" charset="0"/>
                <a:cs typeface="Segoe Sans Display" pitchFamily="2" charset="0"/>
              </a:endParaRPr>
            </a:p>
            <a:p>
              <a:pPr lvl="0" algn="ctr" defTabSz="932472" fontAlgn="base">
                <a:lnSpc>
                  <a:spcPct val="110000"/>
                </a:lnSpc>
                <a:spcBef>
                  <a:spcPct val="0"/>
                </a:spcBef>
                <a:spcAft>
                  <a:spcPct val="0"/>
                </a:spcAft>
                <a:defRPr/>
              </a:pPr>
              <a:r>
                <a:rPr lang="en-US" sz="1400">
                  <a:solidFill>
                    <a:srgbClr val="000000"/>
                  </a:solidFill>
                  <a:latin typeface="Segoe Sans Display" pitchFamily="2" charset="0"/>
                  <a:cs typeface="Segoe Sans Display" pitchFamily="2" charset="0"/>
                </a:rPr>
                <a:t>Streamlined family services</a:t>
              </a:r>
            </a:p>
          </p:txBody>
        </p:sp>
        <p:cxnSp>
          <p:nvCxnSpPr>
            <p:cNvPr id="18" name="Straight Connector 17">
              <a:extLst>
                <a:ext uri="{FF2B5EF4-FFF2-40B4-BE49-F238E27FC236}">
                  <a16:creationId xmlns:a16="http://schemas.microsoft.com/office/drawing/2014/main" id="{D20900F4-719A-10A0-FAC4-1C3AD1946E84}"/>
                </a:ext>
                <a:ext uri="{C183D7F6-B498-43B3-948B-1728B52AA6E4}">
                  <adec:decorative xmlns:adec="http://schemas.microsoft.com/office/drawing/2017/decorative" val="1"/>
                </a:ext>
              </a:extLst>
            </p:cNvPr>
            <p:cNvCxnSpPr>
              <a:cxnSpLocks/>
            </p:cNvCxnSpPr>
            <p:nvPr/>
          </p:nvCxnSpPr>
          <p:spPr>
            <a:xfrm>
              <a:off x="8790211" y="3830832"/>
              <a:ext cx="1665521" cy="0"/>
            </a:xfrm>
            <a:prstGeom prst="line">
              <a:avLst/>
            </a:prstGeom>
            <a:ln>
              <a:solidFill>
                <a:schemeClr val="bg1">
                  <a:lumMod val="8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pic>
          <p:nvPicPr>
            <p:cNvPr id="27" name="Picture 2" descr="Epiq Global">
              <a:extLst>
                <a:ext uri="{FF2B5EF4-FFF2-40B4-BE49-F238E27FC236}">
                  <a16:creationId xmlns:a16="http://schemas.microsoft.com/office/drawing/2014/main" id="{E726CE81-31DA-50C4-92A5-109093F544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5588" y="1863942"/>
              <a:ext cx="1494766" cy="7473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5101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87ECD-0D88-1EF4-B79A-0D958A1862D5}"/>
            </a:ext>
          </a:extLst>
        </p:cNvPr>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A707AB7-385A-0E6A-6E81-AAF4C224959B}"/>
              </a:ext>
              <a:ext uri="{C183D7F6-B498-43B3-948B-1728B52AA6E4}">
                <adec:decorative xmlns:adec="http://schemas.microsoft.com/office/drawing/2017/decorative" val="1"/>
              </a:ext>
            </a:extLst>
          </p:cNvPr>
          <p:cNvGraphicFramePr/>
          <p:nvPr/>
        </p:nvGraphicFramePr>
        <p:xfrm>
          <a:off x="726461" y="1209164"/>
          <a:ext cx="3004630" cy="301927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1EDE5F1A-6114-46BD-FF41-0B5C282FA26E}"/>
              </a:ext>
            </a:extLst>
          </p:cNvPr>
          <p:cNvSpPr>
            <a:spLocks noGrp="1"/>
          </p:cNvSpPr>
          <p:nvPr>
            <p:ph type="title"/>
          </p:nvPr>
        </p:nvSpPr>
        <p:spPr>
          <a:xfrm>
            <a:off x="586740" y="-820687"/>
            <a:ext cx="11018520" cy="553998"/>
          </a:xfrm>
        </p:spPr>
        <p:txBody>
          <a:bodyPr vert="horz" wrap="square" lIns="0" tIns="0" rIns="0" bIns="0" rtlCol="0" anchor="b">
            <a:spAutoFit/>
          </a:bodyPr>
          <a:lstStyle/>
          <a:p>
            <a:r>
              <a:rPr lang="en-US">
                <a:solidFill>
                  <a:srgbClr val="E5E9ED"/>
                </a:solidFill>
              </a:rPr>
              <a:t>97% slide</a:t>
            </a:r>
          </a:p>
        </p:txBody>
      </p:sp>
      <p:sp>
        <p:nvSpPr>
          <p:cNvPr id="5" name="Text Placeholder 3">
            <a:extLst>
              <a:ext uri="{FF2B5EF4-FFF2-40B4-BE49-F238E27FC236}">
                <a16:creationId xmlns:a16="http://schemas.microsoft.com/office/drawing/2014/main" id="{27D79B1C-6B47-B26D-BBFC-6BA6E5901CBA}"/>
              </a:ext>
            </a:extLst>
          </p:cNvPr>
          <p:cNvSpPr txBox="1">
            <a:spLocks/>
          </p:cNvSpPr>
          <p:nvPr/>
        </p:nvSpPr>
        <p:spPr>
          <a:xfrm>
            <a:off x="961341" y="2136176"/>
            <a:ext cx="2534871" cy="11996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tx1"/>
                </a:solidFill>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100000"/>
              </a:lnSpc>
              <a:spcBef>
                <a:spcPts val="500"/>
              </a:spcBef>
              <a:buFont typeface="Arial" panose="020B0604020202020204" pitchFamily="34" charset="0"/>
              <a:buNone/>
              <a:defRPr sz="1400" b="0" i="0" kern="1200">
                <a:solidFill>
                  <a:schemeClr val="tx1"/>
                </a:solidFill>
                <a:latin typeface="+mj-lt"/>
                <a:ea typeface="+mn-ea"/>
                <a:cs typeface="+mn-cs"/>
              </a:defRPr>
            </a:lvl2pPr>
            <a:lvl3pPr marL="0" indent="0" algn="l" defTabSz="914400" rtl="0" eaLnBrk="1" latinLnBrk="0" hangingPunct="1">
              <a:lnSpc>
                <a:spcPct val="10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mn-cs"/>
              </a:defRPr>
            </a:lvl3pPr>
            <a:lvl4pPr marL="180000" indent="-1800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Segoe UI" panose="020B0502040204020203" pitchFamily="34" charset="0"/>
                <a:ea typeface="+mn-ea"/>
                <a:cs typeface="+mn-cs"/>
              </a:defRPr>
            </a:lvl4pPr>
            <a:lvl5pPr marL="360000" indent="-1800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Segoe UI" panose="020B0502040204020203" pitchFamily="34" charset="0"/>
                <a:ea typeface="+mn-ea"/>
                <a:cs typeface="+mn-cs"/>
              </a:defRPr>
            </a:lvl5pPr>
            <a:lvl6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5000" kern="1200">
                <a:solidFill>
                  <a:schemeClr val="tx1"/>
                </a:solidFill>
                <a:latin typeface="Segoe UI Semilight" panose="020B0402040204020203" pitchFamily="34" charset="0"/>
                <a:ea typeface="+mn-ea"/>
                <a:cs typeface="Segoe UI Semilight" panose="020B0402040204020203"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GB" sz="8000" b="0" i="0" u="none" strike="noStrike" kern="1200" cap="none" spc="-150" normalizeH="0" baseline="0" noProof="0">
                <a:ln>
                  <a:noFill/>
                </a:ln>
                <a:gradFill>
                  <a:gsLst>
                    <a:gs pos="29000">
                      <a:srgbClr val="0078D4"/>
                    </a:gs>
                    <a:gs pos="100000">
                      <a:srgbClr val="C73ECC"/>
                    </a:gs>
                  </a:gsLst>
                  <a:lin ang="0" scaled="1"/>
                </a:gradFill>
                <a:effectLst/>
                <a:uLnTx/>
                <a:uFillTx/>
                <a:latin typeface="Segoe Sans Display Semibold"/>
                <a:ea typeface="+mn-ea"/>
                <a:cs typeface="Segoe UI Semilight" panose="020B0402040204020203" pitchFamily="34" charset="0"/>
              </a:rPr>
              <a:t>97%</a:t>
            </a:r>
          </a:p>
        </p:txBody>
      </p:sp>
      <p:sp>
        <p:nvSpPr>
          <p:cNvPr id="8" name="Text Placeholder 3">
            <a:extLst>
              <a:ext uri="{FF2B5EF4-FFF2-40B4-BE49-F238E27FC236}">
                <a16:creationId xmlns:a16="http://schemas.microsoft.com/office/drawing/2014/main" id="{81E0528B-6DB7-B0B4-E2C0-01C715E43E91}"/>
              </a:ext>
            </a:extLst>
          </p:cNvPr>
          <p:cNvSpPr txBox="1">
            <a:spLocks/>
          </p:cNvSpPr>
          <p:nvPr/>
        </p:nvSpPr>
        <p:spPr>
          <a:xfrm>
            <a:off x="385011" y="4262796"/>
            <a:ext cx="3628639" cy="1015663"/>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tx1"/>
                </a:solidFill>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100000"/>
              </a:lnSpc>
              <a:spcBef>
                <a:spcPts val="500"/>
              </a:spcBef>
              <a:buFont typeface="Arial" panose="020B0604020202020204" pitchFamily="34" charset="0"/>
              <a:buNone/>
              <a:defRPr sz="1400" b="0" i="0" kern="1200">
                <a:solidFill>
                  <a:schemeClr val="tx1"/>
                </a:solidFill>
                <a:latin typeface="+mj-lt"/>
                <a:ea typeface="+mn-ea"/>
                <a:cs typeface="+mn-cs"/>
              </a:defRPr>
            </a:lvl2pPr>
            <a:lvl3pPr marL="0" indent="0" algn="l" defTabSz="914400" rtl="0" eaLnBrk="1" latinLnBrk="0" hangingPunct="1">
              <a:lnSpc>
                <a:spcPct val="10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mn-cs"/>
              </a:defRPr>
            </a:lvl3pPr>
            <a:lvl4pPr marL="180000" indent="-1800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Segoe UI" panose="020B0502040204020203" pitchFamily="34" charset="0"/>
                <a:ea typeface="+mn-ea"/>
                <a:cs typeface="+mn-cs"/>
              </a:defRPr>
            </a:lvl4pPr>
            <a:lvl5pPr marL="360000" indent="-1800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Segoe UI" panose="020B0502040204020203" pitchFamily="34" charset="0"/>
                <a:ea typeface="+mn-ea"/>
                <a:cs typeface="+mn-cs"/>
              </a:defRPr>
            </a:lvl5pPr>
            <a:lvl6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5000" kern="1200">
                <a:solidFill>
                  <a:schemeClr val="tx1"/>
                </a:solidFill>
                <a:latin typeface="Segoe UI Semilight" panose="020B0402040204020203" pitchFamily="34" charset="0"/>
                <a:ea typeface="+mn-ea"/>
                <a:cs typeface="Segoe UI Semilight" panose="020B0402040204020203"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0"/>
              </a:spcAft>
              <a:buClrTx/>
              <a:buSzPct val="90000"/>
              <a:buFont typeface="Arial" panose="020B0604020202020204" pitchFamily="34" charset="0"/>
              <a:buNone/>
              <a:tabLst/>
              <a:defRPr/>
            </a:pPr>
            <a:r>
              <a:rPr kumimoji="0" lang="en-US" sz="2200" b="0" i="0" u="none" strike="noStrike" kern="1200" cap="none" spc="0" normalizeH="0" baseline="0" noProof="0">
                <a:ln>
                  <a:noFill/>
                </a:ln>
                <a:solidFill>
                  <a:srgbClr val="000000"/>
                </a:solidFill>
                <a:effectLst/>
                <a:uLnTx/>
                <a:uFillTx/>
                <a:latin typeface="Segoe Sans Display"/>
                <a:ea typeface="+mn-ea"/>
                <a:cs typeface="Segoe UI Semilight" panose="020B0402040204020203" pitchFamily="34" charset="0"/>
              </a:rPr>
              <a:t>of Fortune 500 </a:t>
            </a:r>
            <a:br>
              <a:rPr kumimoji="0" lang="en-US" sz="2200" b="0" i="0" u="none" strike="noStrike" kern="1200" cap="none" spc="0" normalizeH="0" baseline="0" noProof="0">
                <a:ln>
                  <a:noFill/>
                </a:ln>
                <a:solidFill>
                  <a:srgbClr val="000000"/>
                </a:solidFill>
                <a:effectLst/>
                <a:uLnTx/>
                <a:uFillTx/>
                <a:latin typeface="Segoe Sans Display"/>
                <a:ea typeface="+mn-ea"/>
                <a:cs typeface="Segoe UI Semilight" panose="020B0402040204020203" pitchFamily="34" charset="0"/>
              </a:rPr>
            </a:br>
            <a:r>
              <a:rPr kumimoji="0" lang="en-US" sz="2200" b="0" i="0" u="none" strike="noStrike" kern="1200" cap="none" spc="0" normalizeH="0" baseline="0" noProof="0">
                <a:ln>
                  <a:noFill/>
                </a:ln>
                <a:solidFill>
                  <a:srgbClr val="000000"/>
                </a:solidFill>
                <a:effectLst/>
                <a:uLnTx/>
                <a:uFillTx/>
                <a:latin typeface="Segoe Sans Display"/>
                <a:ea typeface="+mn-ea"/>
                <a:cs typeface="Segoe UI Semilight" panose="020B0402040204020203" pitchFamily="34" charset="0"/>
              </a:rPr>
              <a:t>companies use apps or agents in remarkable ways</a:t>
            </a:r>
          </a:p>
        </p:txBody>
      </p:sp>
      <p:sp>
        <p:nvSpPr>
          <p:cNvPr id="111" name="Rectangle: Rounded Corners 34">
            <a:extLst>
              <a:ext uri="{FF2B5EF4-FFF2-40B4-BE49-F238E27FC236}">
                <a16:creationId xmlns:a16="http://schemas.microsoft.com/office/drawing/2014/main" id="{17FE558F-7AA0-6C9E-8E9A-924D1B566B74}"/>
              </a:ext>
              <a:ext uri="{C183D7F6-B498-43B3-948B-1728B52AA6E4}">
                <adec:decorative xmlns:adec="http://schemas.microsoft.com/office/drawing/2017/decorative" val="1"/>
              </a:ext>
            </a:extLst>
          </p:cNvPr>
          <p:cNvSpPr/>
          <p:nvPr/>
        </p:nvSpPr>
        <p:spPr bwMode="auto">
          <a:xfrm rot="10800000" flipV="1">
            <a:off x="4782744" y="429065"/>
            <a:ext cx="7144915" cy="6006904"/>
          </a:xfrm>
          <a:prstGeom prst="roundRect">
            <a:avLst>
              <a:gd name="adj" fmla="val 3363"/>
            </a:avLst>
          </a:prstGeom>
          <a:solidFill>
            <a:schemeClr val="bg1"/>
          </a:solidFill>
          <a:ln>
            <a:noFill/>
          </a:ln>
          <a:effectLst>
            <a:outerShdw blurRad="3302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pic>
        <p:nvPicPr>
          <p:cNvPr id="21" name="Picture 4" descr="Uber">
            <a:extLst>
              <a:ext uri="{FF2B5EF4-FFF2-40B4-BE49-F238E27FC236}">
                <a16:creationId xmlns:a16="http://schemas.microsoft.com/office/drawing/2014/main" id="{F3A3D9CE-0A1B-0DB9-CD28-FD2BE7230D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5210" y="608822"/>
            <a:ext cx="840815" cy="4204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7D42DD7-A790-83B9-151F-18B2D0F64C82}"/>
              </a:ext>
            </a:extLst>
          </p:cNvPr>
          <p:cNvSpPr txBox="1"/>
          <p:nvPr/>
        </p:nvSpPr>
        <p:spPr>
          <a:xfrm>
            <a:off x="6661970" y="594137"/>
            <a:ext cx="4828719" cy="456342"/>
          </a:xfrm>
          <a:prstGeom prst="rect">
            <a:avLst/>
          </a:prstGeom>
          <a:noFill/>
        </p:spPr>
        <p:txBody>
          <a:bodyPr wrap="square" lIns="0" tIns="0" rIns="0" bIns="0" rtlCol="0" anchor="ctr">
            <a:no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Automating over 80 manual processes in 2025 with Power Automate and Copilot Studio, </a:t>
            </a:r>
            <a:r>
              <a:rPr kumimoji="0" lang="en-US" sz="1200" b="1"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saving $6M a year </a:t>
            </a: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and 50% in compute costs.</a:t>
            </a:r>
          </a:p>
        </p:txBody>
      </p:sp>
      <p:pic>
        <p:nvPicPr>
          <p:cNvPr id="6" name="Picture 2" descr="t mobile">
            <a:extLst>
              <a:ext uri="{FF2B5EF4-FFF2-40B4-BE49-F238E27FC236}">
                <a16:creationId xmlns:a16="http://schemas.microsoft.com/office/drawing/2014/main" id="{8B1141FA-6E28-7D4E-8692-37995BC3E9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29407" y="1415296"/>
            <a:ext cx="971002" cy="236925"/>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4291979B-6694-7DA7-41D7-8E1B2028A857}"/>
              </a:ext>
            </a:extLst>
          </p:cNvPr>
          <p:cNvSpPr txBox="1"/>
          <p:nvPr/>
        </p:nvSpPr>
        <p:spPr>
          <a:xfrm>
            <a:off x="6661971" y="1305588"/>
            <a:ext cx="4828032" cy="456342"/>
          </a:xfrm>
          <a:prstGeom prst="rect">
            <a:avLst/>
          </a:prstGeom>
          <a:noFill/>
        </p:spPr>
        <p:txBody>
          <a:bodyPr wrap="square" lIns="0" tIns="0" rIns="0" bIns="0" rtlCol="0" anchor="ctr">
            <a:no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Built “</a:t>
            </a:r>
            <a:r>
              <a:rPr kumimoji="0" lang="en-US" sz="1200" b="0" i="0" u="none" strike="noStrike" kern="1200" cap="none" spc="0" normalizeH="0" baseline="0" noProof="0" err="1">
                <a:ln>
                  <a:noFill/>
                </a:ln>
                <a:solidFill>
                  <a:srgbClr val="000000"/>
                </a:solidFill>
                <a:effectLst/>
                <a:uLnTx/>
                <a:uFillTx/>
                <a:latin typeface="Segoe Sans Display"/>
                <a:ea typeface="+mn-ea"/>
                <a:cs typeface="Segoe UI Semibold" panose="020B0502040204020203" pitchFamily="34" charset="0"/>
              </a:rPr>
              <a:t>PromoGenius</a:t>
            </a: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 a Power App with a Copilot Studio agent, driving </a:t>
            </a:r>
            <a:r>
              <a:rPr kumimoji="0" lang="en-US" sz="1200" b="1"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500K+ monthly launches and 83K users</a:t>
            </a: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a:t>
            </a:r>
          </a:p>
        </p:txBody>
      </p:sp>
      <p:pic>
        <p:nvPicPr>
          <p:cNvPr id="20" name="Picture 19" descr="wells fargo">
            <a:extLst>
              <a:ext uri="{FF2B5EF4-FFF2-40B4-BE49-F238E27FC236}">
                <a16:creationId xmlns:a16="http://schemas.microsoft.com/office/drawing/2014/main" id="{E6C3A523-4F58-ECD9-6A91-46342BE0A123}"/>
              </a:ext>
            </a:extLst>
          </p:cNvPr>
          <p:cNvPicPr>
            <a:picLocks noChangeAspect="1"/>
          </p:cNvPicPr>
          <p:nvPr/>
        </p:nvPicPr>
        <p:blipFill>
          <a:blip r:embed="rId6"/>
          <a:stretch>
            <a:fillRect/>
          </a:stretch>
        </p:blipFill>
        <p:spPr>
          <a:xfrm>
            <a:off x="5278725" y="2121328"/>
            <a:ext cx="1021684" cy="301923"/>
          </a:xfrm>
          <a:prstGeom prst="rect">
            <a:avLst/>
          </a:prstGeom>
        </p:spPr>
      </p:pic>
      <p:sp>
        <p:nvSpPr>
          <p:cNvPr id="18" name="TextBox 17">
            <a:extLst>
              <a:ext uri="{FF2B5EF4-FFF2-40B4-BE49-F238E27FC236}">
                <a16:creationId xmlns:a16="http://schemas.microsoft.com/office/drawing/2014/main" id="{F5675509-9391-1142-31F5-172D40BBD33B}"/>
              </a:ext>
            </a:extLst>
          </p:cNvPr>
          <p:cNvSpPr txBox="1"/>
          <p:nvPr/>
        </p:nvSpPr>
        <p:spPr>
          <a:xfrm>
            <a:off x="6661971" y="2052169"/>
            <a:ext cx="4828032" cy="456342"/>
          </a:xfrm>
          <a:prstGeom prst="rect">
            <a:avLst/>
          </a:prstGeom>
          <a:noFill/>
        </p:spPr>
        <p:txBody>
          <a:bodyPr wrap="square" lIns="0" tIns="0" rIns="0" bIns="0" rtlCol="0" anchor="ctr">
            <a:no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algn="l" defTabSz="914400" rtl="0" eaLnBrk="1" fontAlgn="auto" latinLnBrk="0" hangingPunct="1">
              <a:lnSpc>
                <a:spcPct val="100000"/>
              </a:lnSpc>
              <a:spcBef>
                <a:spcPts val="0"/>
              </a:spcBef>
              <a:spcAft>
                <a:spcPts val="800"/>
              </a:spcAft>
              <a:buClrTx/>
              <a:buSzTx/>
              <a:buFontTx/>
              <a:buNone/>
              <a:tabLst>
                <a:tab pos="457200" algn="l"/>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35K bankers use an agent to </a:t>
            </a:r>
            <a:r>
              <a:rPr kumimoji="0" lang="en-US" sz="1200" b="1"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streamline 1,700 banking procedures</a:t>
            </a: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a:t>
            </a:r>
          </a:p>
        </p:txBody>
      </p:sp>
      <p:pic>
        <p:nvPicPr>
          <p:cNvPr id="11" name="Picture 10" descr="n sure">
            <a:extLst>
              <a:ext uri="{FF2B5EF4-FFF2-40B4-BE49-F238E27FC236}">
                <a16:creationId xmlns:a16="http://schemas.microsoft.com/office/drawing/2014/main" id="{F8003B77-7A28-C7DD-7418-08BFBBD0CC3F}"/>
              </a:ext>
            </a:extLst>
          </p:cNvPr>
          <p:cNvPicPr>
            <a:picLocks noChangeAspect="1"/>
          </p:cNvPicPr>
          <p:nvPr/>
        </p:nvPicPr>
        <p:blipFill>
          <a:blip r:embed="rId7"/>
          <a:stretch>
            <a:fillRect/>
          </a:stretch>
        </p:blipFill>
        <p:spPr>
          <a:xfrm>
            <a:off x="5188227" y="2897449"/>
            <a:ext cx="1200382" cy="187559"/>
          </a:xfrm>
          <a:prstGeom prst="rect">
            <a:avLst/>
          </a:prstGeom>
        </p:spPr>
      </p:pic>
      <p:sp>
        <p:nvSpPr>
          <p:cNvPr id="93" name="TextBox 92">
            <a:extLst>
              <a:ext uri="{FF2B5EF4-FFF2-40B4-BE49-F238E27FC236}">
                <a16:creationId xmlns:a16="http://schemas.microsoft.com/office/drawing/2014/main" id="{C9FE1D32-D58E-2F2F-C99B-0881AA663613}"/>
              </a:ext>
            </a:extLst>
          </p:cNvPr>
          <p:cNvSpPr txBox="1"/>
          <p:nvPr/>
        </p:nvSpPr>
        <p:spPr>
          <a:xfrm>
            <a:off x="6661971" y="2775660"/>
            <a:ext cx="4828032" cy="456342"/>
          </a:xfrm>
          <a:prstGeom prst="rect">
            <a:avLst/>
          </a:prstGeom>
          <a:noFill/>
        </p:spPr>
        <p:txBody>
          <a:bodyPr wrap="square" lIns="0" tIns="0" rIns="0" bIns="0" rtlCol="0" anchor="ctr">
            <a:no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Embedded Copilot and generative AI capabilities in Power Automate, </a:t>
            </a:r>
            <a:r>
              <a:rPr kumimoji="0" lang="en-US" sz="1200" b="1"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reducing manual workflows by over 60 percent</a:t>
            </a: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a:t>
            </a:r>
          </a:p>
        </p:txBody>
      </p:sp>
      <p:pic>
        <p:nvPicPr>
          <p:cNvPr id="7" name="Picture 4" descr="Grupo Bimbo">
            <a:extLst>
              <a:ext uri="{FF2B5EF4-FFF2-40B4-BE49-F238E27FC236}">
                <a16:creationId xmlns:a16="http://schemas.microsoft.com/office/drawing/2014/main" id="{D9843DDB-DDD8-D2F0-96FF-D4445125AE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7930" y="3458291"/>
            <a:ext cx="1123274" cy="56163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32AA09A4-DC2E-C9AE-0737-A421FE93DC7F}"/>
              </a:ext>
            </a:extLst>
          </p:cNvPr>
          <p:cNvSpPr txBox="1"/>
          <p:nvPr/>
        </p:nvSpPr>
        <p:spPr>
          <a:xfrm>
            <a:off x="6661970" y="3493834"/>
            <a:ext cx="4828032" cy="456342"/>
          </a:xfrm>
          <a:prstGeom prst="rect">
            <a:avLst/>
          </a:prstGeom>
          <a:noFill/>
        </p:spPr>
        <p:txBody>
          <a:bodyPr wrap="square" lIns="0" tIns="0" rIns="0" bIns="0" rtlCol="0" anchor="ctr">
            <a:no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a:ea typeface="+mn-ea"/>
                <a:cs typeface="Segoe Sans Display Light" pitchFamily="2" charset="0"/>
              </a:rPr>
              <a:t>Empowered 400+ citizen developers to build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a:ea typeface="+mn-ea"/>
                <a:cs typeface="Segoe Sans Display Light" pitchFamily="2" charset="0"/>
              </a:rPr>
              <a:t>7,000+ Power Apps across 33 countries</a:t>
            </a:r>
            <a:endParaRPr kumimoji="0" lang="en-US" sz="1200" b="0" i="0" u="none" strike="noStrike" kern="1200" cap="none" spc="0" normalizeH="0" baseline="0" noProof="0">
              <a:ln>
                <a:noFill/>
              </a:ln>
              <a:solidFill>
                <a:srgbClr val="000000"/>
              </a:solidFill>
              <a:effectLst/>
              <a:uLnTx/>
              <a:uFillTx/>
              <a:latin typeface="Segoe Sans Display"/>
              <a:ea typeface="+mn-ea"/>
              <a:cs typeface="Segoe Sans Display Light" pitchFamily="2" charset="0"/>
            </a:endParaRPr>
          </a:p>
        </p:txBody>
      </p:sp>
      <p:pic>
        <p:nvPicPr>
          <p:cNvPr id="22" name="Picture 2" descr="accenture">
            <a:extLst>
              <a:ext uri="{FF2B5EF4-FFF2-40B4-BE49-F238E27FC236}">
                <a16:creationId xmlns:a16="http://schemas.microsoft.com/office/drawing/2014/main" id="{5EA5AFF9-B0D0-576A-648B-51A6C2E7722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220"/>
          <a:stretch/>
        </p:blipFill>
        <p:spPr>
          <a:xfrm>
            <a:off x="5275776" y="4347972"/>
            <a:ext cx="1027582" cy="270317"/>
          </a:xfrm>
          <a:prstGeom prst="rect">
            <a:avLst/>
          </a:prstGeom>
        </p:spPr>
      </p:pic>
      <p:sp>
        <p:nvSpPr>
          <p:cNvPr id="19" name="TextBox 18">
            <a:extLst>
              <a:ext uri="{FF2B5EF4-FFF2-40B4-BE49-F238E27FC236}">
                <a16:creationId xmlns:a16="http://schemas.microsoft.com/office/drawing/2014/main" id="{5FA463F9-04D6-D1B5-C915-CA453A8BE16E}"/>
              </a:ext>
            </a:extLst>
          </p:cNvPr>
          <p:cNvSpPr txBox="1"/>
          <p:nvPr/>
        </p:nvSpPr>
        <p:spPr>
          <a:xfrm>
            <a:off x="6661970" y="4265450"/>
            <a:ext cx="4828032" cy="457200"/>
          </a:xfrm>
          <a:prstGeom prst="rect">
            <a:avLst/>
          </a:prstGeom>
          <a:noFill/>
        </p:spPr>
        <p:txBody>
          <a:bodyPr wrap="square" lIns="0" tIns="0" rIns="0" bIns="0" rtlCol="0" anchor="ctr">
            <a:no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Achieving significant savings</a:t>
            </a: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 each year, has </a:t>
            </a:r>
            <a:r>
              <a:rPr kumimoji="0" lang="en-US" sz="1200" b="1"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50k+ newly skilled citizen </a:t>
            </a:r>
            <a:r>
              <a:rPr kumimoji="0" lang="en-US" sz="1200" b="1" i="0" u="none" strike="noStrike" kern="1200" cap="none" spc="0" normalizeH="0" baseline="0" noProof="0" err="1">
                <a:ln>
                  <a:noFill/>
                </a:ln>
                <a:solidFill>
                  <a:srgbClr val="000000"/>
                </a:solidFill>
                <a:effectLst/>
                <a:uLnTx/>
                <a:uFillTx/>
                <a:latin typeface="Segoe Sans Display"/>
                <a:ea typeface="+mn-ea"/>
                <a:cs typeface="Segoe UI Semibold" panose="020B0502040204020203" pitchFamily="34" charset="0"/>
              </a:rPr>
              <a:t>devs</a:t>
            </a: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 and reduced IT demand for short-term apps </a:t>
            </a:r>
            <a:r>
              <a:rPr kumimoji="0" lang="en-US" sz="1200" b="1"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by 30%</a:t>
            </a:r>
          </a:p>
        </p:txBody>
      </p:sp>
      <p:pic>
        <p:nvPicPr>
          <p:cNvPr id="1026" name="Picture 2" descr="Zurich Insurance Group">
            <a:extLst>
              <a:ext uri="{FF2B5EF4-FFF2-40B4-BE49-F238E27FC236}">
                <a16:creationId xmlns:a16="http://schemas.microsoft.com/office/drawing/2014/main" id="{47ADBF7E-E2D8-DCB0-F419-7D53F77817F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2163" b="31767"/>
          <a:stretch>
            <a:fillRect/>
          </a:stretch>
        </p:blipFill>
        <p:spPr bwMode="auto">
          <a:xfrm>
            <a:off x="5096461" y="5076670"/>
            <a:ext cx="1434465" cy="291817"/>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50F29EA3-7ECC-3E4B-2E87-9BC0B82B60E7}"/>
              </a:ext>
            </a:extLst>
          </p:cNvPr>
          <p:cNvSpPr txBox="1"/>
          <p:nvPr/>
        </p:nvSpPr>
        <p:spPr>
          <a:xfrm>
            <a:off x="6661972" y="4994408"/>
            <a:ext cx="4828032" cy="456342"/>
          </a:xfrm>
          <a:prstGeom prst="rect">
            <a:avLst/>
          </a:prstGeom>
          <a:noFill/>
        </p:spPr>
        <p:txBody>
          <a:bodyPr wrap="square" lIns="0" tIns="0" rIns="0" bIns="0" rtlCol="0" anchor="ctr">
            <a:no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Accelerating digital transformation, driving innovation, and streamlining operations across the global enterprise with a </a:t>
            </a:r>
            <a:r>
              <a:rPr kumimoji="0" lang="en-US" sz="1200" b="1"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Power Platform Center for Enablement</a:t>
            </a:r>
          </a:p>
        </p:txBody>
      </p:sp>
      <p:pic>
        <p:nvPicPr>
          <p:cNvPr id="1034" name="Picture 10" descr="Centro de la Familia">
            <a:extLst>
              <a:ext uri="{FF2B5EF4-FFF2-40B4-BE49-F238E27FC236}">
                <a16:creationId xmlns:a16="http://schemas.microsoft.com/office/drawing/2014/main" id="{5294551E-3F98-820E-9848-136E17F6112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0697" b="22558"/>
          <a:stretch>
            <a:fillRect/>
          </a:stretch>
        </p:blipFill>
        <p:spPr bwMode="auto">
          <a:xfrm>
            <a:off x="5163997" y="5764562"/>
            <a:ext cx="1347679" cy="3823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014CF4-FC5F-2B84-C864-ED377944ECEE}"/>
              </a:ext>
            </a:extLst>
          </p:cNvPr>
          <p:cNvSpPr txBox="1"/>
          <p:nvPr/>
        </p:nvSpPr>
        <p:spPr>
          <a:xfrm>
            <a:off x="6661971" y="5727150"/>
            <a:ext cx="4828031" cy="534377"/>
          </a:xfrm>
          <a:prstGeom prst="rect">
            <a:avLst/>
          </a:prstGeom>
          <a:noFill/>
        </p:spPr>
        <p:txBody>
          <a:bodyPr wrap="square" lIns="0" tIns="0" rIns="0" bIns="0" rtlCol="0" anchor="ctr">
            <a:no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Deployed </a:t>
            </a:r>
            <a:r>
              <a:rPr kumimoji="0" lang="en-US" sz="1200" b="1"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Copilot Studio agent </a:t>
            </a:r>
            <a:r>
              <a:rPr kumimoji="0" lang="en-US" sz="1200" b="0"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inside Power Apps, automating reporting and streamlining family services—achieving </a:t>
            </a:r>
            <a:r>
              <a:rPr kumimoji="0" lang="en-US" sz="1200" b="1" i="0" u="none" strike="noStrike" kern="1200" cap="none" spc="0" normalizeH="0" baseline="0" noProof="0">
                <a:ln>
                  <a:noFill/>
                </a:ln>
                <a:solidFill>
                  <a:srgbClr val="000000"/>
                </a:solidFill>
                <a:effectLst/>
                <a:uLnTx/>
                <a:uFillTx/>
                <a:latin typeface="Segoe Sans Display"/>
                <a:ea typeface="+mn-ea"/>
                <a:cs typeface="Segoe UI Semibold" panose="020B0502040204020203" pitchFamily="34" charset="0"/>
              </a:rPr>
              <a:t>5x faster workflows and 54% cost savings</a:t>
            </a:r>
          </a:p>
        </p:txBody>
      </p:sp>
      <p:cxnSp>
        <p:nvCxnSpPr>
          <p:cNvPr id="77" name="Straight Connector 76">
            <a:extLst>
              <a:ext uri="{FF2B5EF4-FFF2-40B4-BE49-F238E27FC236}">
                <a16:creationId xmlns:a16="http://schemas.microsoft.com/office/drawing/2014/main" id="{B93EE792-CAF4-9A97-BEB5-CB6465F0D576}"/>
              </a:ext>
              <a:ext uri="{C183D7F6-B498-43B3-948B-1728B52AA6E4}">
                <adec:decorative xmlns:adec="http://schemas.microsoft.com/office/drawing/2017/decorative" val="1"/>
              </a:ext>
            </a:extLst>
          </p:cNvPr>
          <p:cNvCxnSpPr>
            <a:cxnSpLocks/>
          </p:cNvCxnSpPr>
          <p:nvPr/>
        </p:nvCxnSpPr>
        <p:spPr>
          <a:xfrm flipH="1">
            <a:off x="5127369" y="1900475"/>
            <a:ext cx="6455664" cy="0"/>
          </a:xfrm>
          <a:prstGeom prst="line">
            <a:avLst/>
          </a:prstGeom>
          <a:ln w="12700">
            <a:solidFill>
              <a:srgbClr val="B1B3B3"/>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03AFB87-58C0-EFB6-DA1D-F6C298582E82}"/>
              </a:ext>
              <a:ext uri="{C183D7F6-B498-43B3-948B-1728B52AA6E4}">
                <adec:decorative xmlns:adec="http://schemas.microsoft.com/office/drawing/2017/decorative" val="1"/>
              </a:ext>
            </a:extLst>
          </p:cNvPr>
          <p:cNvCxnSpPr>
            <a:cxnSpLocks/>
          </p:cNvCxnSpPr>
          <p:nvPr/>
        </p:nvCxnSpPr>
        <p:spPr>
          <a:xfrm flipH="1">
            <a:off x="5127369" y="2639913"/>
            <a:ext cx="6455664" cy="0"/>
          </a:xfrm>
          <a:prstGeom prst="line">
            <a:avLst/>
          </a:prstGeom>
          <a:ln w="12700">
            <a:solidFill>
              <a:srgbClr val="B1B3B3"/>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7095BF7-AC33-6008-0BF4-89375F67B436}"/>
              </a:ext>
              <a:ext uri="{C183D7F6-B498-43B3-948B-1728B52AA6E4}">
                <adec:decorative xmlns:adec="http://schemas.microsoft.com/office/drawing/2017/decorative" val="1"/>
              </a:ext>
            </a:extLst>
          </p:cNvPr>
          <p:cNvCxnSpPr>
            <a:cxnSpLocks/>
          </p:cNvCxnSpPr>
          <p:nvPr/>
        </p:nvCxnSpPr>
        <p:spPr>
          <a:xfrm flipH="1">
            <a:off x="5127369" y="3355288"/>
            <a:ext cx="6455664" cy="0"/>
          </a:xfrm>
          <a:prstGeom prst="line">
            <a:avLst/>
          </a:prstGeom>
          <a:ln w="12700">
            <a:solidFill>
              <a:srgbClr val="B1B3B3"/>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9134553-E539-0375-0CD0-ACC96616C2E2}"/>
              </a:ext>
              <a:ext uri="{C183D7F6-B498-43B3-948B-1728B52AA6E4}">
                <adec:decorative xmlns:adec="http://schemas.microsoft.com/office/drawing/2017/decorative" val="1"/>
              </a:ext>
            </a:extLst>
          </p:cNvPr>
          <p:cNvCxnSpPr>
            <a:cxnSpLocks/>
          </p:cNvCxnSpPr>
          <p:nvPr/>
        </p:nvCxnSpPr>
        <p:spPr>
          <a:xfrm flipH="1">
            <a:off x="5127369" y="4858230"/>
            <a:ext cx="6455664" cy="0"/>
          </a:xfrm>
          <a:prstGeom prst="line">
            <a:avLst/>
          </a:prstGeom>
          <a:ln w="12700">
            <a:solidFill>
              <a:srgbClr val="B1B3B3"/>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5779CBA-2521-3465-D1F5-99BB49A8E33F}"/>
              </a:ext>
              <a:ext uri="{C183D7F6-B498-43B3-948B-1728B52AA6E4}">
                <adec:decorative xmlns:adec="http://schemas.microsoft.com/office/drawing/2017/decorative" val="1"/>
              </a:ext>
            </a:extLst>
          </p:cNvPr>
          <p:cNvCxnSpPr>
            <a:cxnSpLocks/>
          </p:cNvCxnSpPr>
          <p:nvPr/>
        </p:nvCxnSpPr>
        <p:spPr>
          <a:xfrm flipH="1">
            <a:off x="5127369" y="4118791"/>
            <a:ext cx="6455664" cy="0"/>
          </a:xfrm>
          <a:prstGeom prst="line">
            <a:avLst/>
          </a:prstGeom>
          <a:ln w="12700">
            <a:solidFill>
              <a:srgbClr val="B1B3B3"/>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E9E1579-A87F-C521-5E59-1558ADF46FA3}"/>
              </a:ext>
              <a:ext uri="{C183D7F6-B498-43B3-948B-1728B52AA6E4}">
                <adec:decorative xmlns:adec="http://schemas.microsoft.com/office/drawing/2017/decorative" val="1"/>
              </a:ext>
            </a:extLst>
          </p:cNvPr>
          <p:cNvCxnSpPr>
            <a:cxnSpLocks/>
          </p:cNvCxnSpPr>
          <p:nvPr/>
        </p:nvCxnSpPr>
        <p:spPr>
          <a:xfrm flipH="1">
            <a:off x="5127369" y="1161036"/>
            <a:ext cx="6455568" cy="0"/>
          </a:xfrm>
          <a:prstGeom prst="line">
            <a:avLst/>
          </a:prstGeom>
          <a:ln w="12700">
            <a:solidFill>
              <a:srgbClr val="B1B3B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3970C8-8761-04AD-A2D2-14D731924CE0}"/>
              </a:ext>
              <a:ext uri="{C183D7F6-B498-43B3-948B-1728B52AA6E4}">
                <adec:decorative xmlns:adec="http://schemas.microsoft.com/office/drawing/2017/decorative" val="1"/>
              </a:ext>
            </a:extLst>
          </p:cNvPr>
          <p:cNvCxnSpPr>
            <a:cxnSpLocks/>
          </p:cNvCxnSpPr>
          <p:nvPr/>
        </p:nvCxnSpPr>
        <p:spPr>
          <a:xfrm flipH="1">
            <a:off x="5127369" y="5597667"/>
            <a:ext cx="6455664" cy="0"/>
          </a:xfrm>
          <a:prstGeom prst="line">
            <a:avLst/>
          </a:prstGeom>
          <a:ln w="12700">
            <a:solidFill>
              <a:srgbClr val="B1B3B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252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A6701-725C-59E7-2C23-74DDF443120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15EF69D-8EB2-8B74-9E6A-FAA4B7DDDB3E}"/>
              </a:ext>
            </a:extLst>
          </p:cNvPr>
          <p:cNvSpPr>
            <a:spLocks noGrp="1"/>
          </p:cNvSpPr>
          <p:nvPr>
            <p:ph type="title"/>
          </p:nvPr>
        </p:nvSpPr>
        <p:spPr>
          <a:xfrm>
            <a:off x="586740" y="457200"/>
            <a:ext cx="11018520" cy="553998"/>
          </a:xfrm>
        </p:spPr>
        <p:txBody>
          <a:bodyPr/>
          <a:lstStyle/>
          <a:p>
            <a:pPr algn="ctr"/>
            <a:r>
              <a:rPr lang="en-US"/>
              <a:t>From 70% failure to 10x impact: The AI-first shift</a:t>
            </a:r>
          </a:p>
        </p:txBody>
      </p:sp>
      <p:grpSp>
        <p:nvGrpSpPr>
          <p:cNvPr id="4" name="Group 3" descr="of AI investments fail due to lack of integration and challenges with operational execution.&#10;">
            <a:extLst>
              <a:ext uri="{FF2B5EF4-FFF2-40B4-BE49-F238E27FC236}">
                <a16:creationId xmlns:a16="http://schemas.microsoft.com/office/drawing/2014/main" id="{3E69F096-280E-F6C3-59A5-A8C15ACA2BD6}"/>
              </a:ext>
            </a:extLst>
          </p:cNvPr>
          <p:cNvGrpSpPr/>
          <p:nvPr/>
        </p:nvGrpSpPr>
        <p:grpSpPr>
          <a:xfrm>
            <a:off x="3877821" y="4445927"/>
            <a:ext cx="4436359" cy="1897448"/>
            <a:chOff x="4045520" y="4289809"/>
            <a:chExt cx="4436359" cy="1897448"/>
          </a:xfrm>
        </p:grpSpPr>
        <p:sp>
          <p:nvSpPr>
            <p:cNvPr id="2" name="Rectangle: Top Corners Rounded 16">
              <a:extLst>
                <a:ext uri="{FF2B5EF4-FFF2-40B4-BE49-F238E27FC236}">
                  <a16:creationId xmlns:a16="http://schemas.microsoft.com/office/drawing/2014/main" id="{DB96E933-285F-FE3A-30C7-CC9A36C6C46D}"/>
                </a:ext>
                <a:ext uri="{C183D7F6-B498-43B3-948B-1728B52AA6E4}">
                  <adec:decorative xmlns:adec="http://schemas.microsoft.com/office/drawing/2017/decorative" val="1"/>
                </a:ext>
              </a:extLst>
            </p:cNvPr>
            <p:cNvSpPr>
              <a:spLocks/>
            </p:cNvSpPr>
            <p:nvPr/>
          </p:nvSpPr>
          <p:spPr bwMode="auto">
            <a:xfrm>
              <a:off x="4045520" y="4360864"/>
              <a:ext cx="4436358" cy="1826393"/>
            </a:xfrm>
            <a:prstGeom prst="round2SameRect">
              <a:avLst>
                <a:gd name="adj1" fmla="val 6069"/>
                <a:gd name="adj2" fmla="val 0"/>
              </a:avLst>
            </a:prstGeom>
            <a:solidFill>
              <a:sysClr val="window" lastClr="FFFFFF">
                <a:lumMod val="95000"/>
                <a:alpha val="97000"/>
              </a:sys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82880" rIns="182880" bIns="0" numCol="1" spcCol="0" rtlCol="0" fromWordArt="0" anchor="ctr" anchorCtr="0" forceAA="0" compatLnSpc="1">
              <a:prstTxWarp prst="textNoShape">
                <a:avLst/>
              </a:prstTxWarp>
              <a:noAutofit/>
            </a:bodyPr>
            <a:lstStyle/>
            <a:p>
              <a:pPr lvl="0" algn="ctr" defTabSz="457200">
                <a:spcBef>
                  <a:spcPts val="0"/>
                </a:spcBef>
                <a:defRPr/>
              </a:pPr>
              <a:r>
                <a:rPr lang="en-US" sz="2400" b="1">
                  <a:latin typeface="Segoe UI Semibold" panose="020B0502040204020203" pitchFamily="34" charset="0"/>
                  <a:cs typeface="Segoe UI Semibold" panose="020B0502040204020203" pitchFamily="34" charset="0"/>
                </a:rPr>
                <a:t>AI-first thinking</a:t>
              </a:r>
            </a:p>
            <a:p>
              <a:pPr lvl="0" algn="ctr" defTabSz="457200">
                <a:spcBef>
                  <a:spcPts val="0"/>
                </a:spcBef>
                <a:defRPr/>
              </a:pPr>
              <a:endParaRPr lang="en-US" sz="900">
                <a:solidFill>
                  <a:srgbClr val="000000"/>
                </a:solidFill>
                <a:latin typeface="Segoe Sans Display" pitchFamily="2" charset="0"/>
                <a:cs typeface="Segoe Sans Display" pitchFamily="2" charset="0"/>
              </a:endParaRPr>
            </a:p>
            <a:p>
              <a:pPr lvl="0" algn="ctr" defTabSz="457200">
                <a:spcBef>
                  <a:spcPts val="0"/>
                </a:spcBef>
                <a:defRPr/>
              </a:pPr>
              <a:r>
                <a:rPr lang="en-US" sz="2000">
                  <a:ln w="3175">
                    <a:noFill/>
                  </a:ln>
                  <a:solidFill>
                    <a:srgbClr val="000000"/>
                  </a:solidFill>
                  <a:latin typeface="Segoe Sans Display" pitchFamily="2" charset="0"/>
                  <a:cs typeface="Segoe Sans Display" pitchFamily="2" charset="0"/>
                </a:rPr>
                <a:t>Radical reimagination</a:t>
              </a:r>
            </a:p>
            <a:p>
              <a:pPr lvl="0" algn="ctr" defTabSz="457200">
                <a:spcBef>
                  <a:spcPts val="0"/>
                </a:spcBef>
                <a:defRPr/>
              </a:pPr>
              <a:r>
                <a:rPr lang="en-US" sz="2000">
                  <a:ln w="3175">
                    <a:noFill/>
                  </a:ln>
                  <a:solidFill>
                    <a:srgbClr val="000000"/>
                  </a:solidFill>
                  <a:latin typeface="Segoe Sans Display" pitchFamily="2" charset="0"/>
                  <a:cs typeface="Segoe Sans Display" pitchFamily="2" charset="0"/>
                </a:rPr>
                <a:t>Transformational outcomes</a:t>
              </a:r>
              <a:endParaRPr kumimoji="0" lang="en-US" sz="2000" b="0" i="0" u="none" strike="noStrike" kern="0" cap="none" spc="0" normalizeH="0" baseline="0" noProof="0">
                <a:ln>
                  <a:noFill/>
                </a:ln>
                <a:solidFill>
                  <a:srgbClr val="FFFFFF"/>
                </a:solidFill>
                <a:effectLst/>
                <a:uLnTx/>
                <a:uFillTx/>
                <a:latin typeface="Aptos" panose="02110004020202020204"/>
                <a:ea typeface="Segoe UI" pitchFamily="34" charset="0"/>
                <a:cs typeface="Segoe UI" pitchFamily="34" charset="0"/>
              </a:endParaRPr>
            </a:p>
          </p:txBody>
        </p:sp>
        <p:sp>
          <p:nvSpPr>
            <p:cNvPr id="5" name="Rectangle: Rounded Corners 5">
              <a:extLst>
                <a:ext uri="{FF2B5EF4-FFF2-40B4-BE49-F238E27FC236}">
                  <a16:creationId xmlns:a16="http://schemas.microsoft.com/office/drawing/2014/main" id="{BFB0F27C-CE78-44CF-FAC9-2B1DAAD7CC84}"/>
                </a:ext>
                <a:ext uri="{C183D7F6-B498-43B3-948B-1728B52AA6E4}">
                  <adec:decorative xmlns:adec="http://schemas.microsoft.com/office/drawing/2017/decorative" val="1"/>
                </a:ext>
              </a:extLst>
            </p:cNvPr>
            <p:cNvSpPr>
              <a:spLocks/>
            </p:cNvSpPr>
            <p:nvPr/>
          </p:nvSpPr>
          <p:spPr bwMode="auto">
            <a:xfrm flipV="1">
              <a:off x="4045520" y="4342556"/>
              <a:ext cx="4436359" cy="45719"/>
            </a:xfrm>
            <a:prstGeom prst="roundRect">
              <a:avLst>
                <a:gd name="adj" fmla="val 50000"/>
              </a:avLst>
            </a:prstGeom>
            <a:gradFill flip="none" rotWithShape="1">
              <a:gsLst>
                <a:gs pos="8000">
                  <a:srgbClr val="3E76D4"/>
                </a:gs>
                <a:gs pos="59000">
                  <a:srgbClr val="8661C5"/>
                </a:gs>
                <a:gs pos="94000">
                  <a:srgbClr val="C73ECC"/>
                </a:gs>
              </a:gsLst>
              <a:lin ang="0" scaled="1"/>
              <a:tileRect/>
            </a:gra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FF0000"/>
                </a:highlight>
                <a:uLnTx/>
                <a:uFillTx/>
                <a:latin typeface="Aptos" panose="02110004020202020204"/>
                <a:ea typeface="Segoe UI" pitchFamily="34" charset="0"/>
                <a:cs typeface="Segoe UI" pitchFamily="34" charset="0"/>
              </a:endParaRPr>
            </a:p>
          </p:txBody>
        </p:sp>
        <p:sp>
          <p:nvSpPr>
            <p:cNvPr id="6" name="Oval 5">
              <a:extLst>
                <a:ext uri="{FF2B5EF4-FFF2-40B4-BE49-F238E27FC236}">
                  <a16:creationId xmlns:a16="http://schemas.microsoft.com/office/drawing/2014/main" id="{D4BDC027-8719-3BBE-182F-09BD9BBAB3CE}"/>
                </a:ext>
                <a:ext uri="{C183D7F6-B498-43B3-948B-1728B52AA6E4}">
                  <adec:decorative xmlns:adec="http://schemas.microsoft.com/office/drawing/2017/decorative" val="1"/>
                </a:ext>
              </a:extLst>
            </p:cNvPr>
            <p:cNvSpPr/>
            <p:nvPr/>
          </p:nvSpPr>
          <p:spPr bwMode="auto">
            <a:xfrm>
              <a:off x="6192643" y="4289809"/>
              <a:ext cx="142112" cy="142112"/>
            </a:xfrm>
            <a:prstGeom prst="ellipse">
              <a:avLst/>
            </a:prstGeom>
            <a:solidFill>
              <a:srgbClr val="516FCE"/>
            </a:solidFill>
            <a:ln w="31750" cap="flat" cmpd="sng" algn="ctr">
              <a:solidFill>
                <a:sysClr val="window" lastClr="FFFFFF"/>
              </a:solidFill>
              <a:prstDash val="solid"/>
              <a:miter lim="800000"/>
              <a:headEnd type="none" w="med" len="med"/>
              <a:tailEnd type="none" w="med" len="med"/>
            </a:ln>
            <a:effectLst>
              <a:outerShdw blurRad="317500" sx="102000" sy="102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mn-ea"/>
                <a:cs typeface="Segoe UI" pitchFamily="34" charset="0"/>
              </a:endParaRPr>
            </a:p>
          </p:txBody>
        </p:sp>
      </p:grpSp>
      <p:sp>
        <p:nvSpPr>
          <p:cNvPr id="3" name="Text Placeholder 3">
            <a:extLst>
              <a:ext uri="{FF2B5EF4-FFF2-40B4-BE49-F238E27FC236}">
                <a16:creationId xmlns:a16="http://schemas.microsoft.com/office/drawing/2014/main" id="{AB7525D4-761A-1E65-4759-340CA6FF22AC}"/>
              </a:ext>
            </a:extLst>
          </p:cNvPr>
          <p:cNvSpPr txBox="1">
            <a:spLocks/>
          </p:cNvSpPr>
          <p:nvPr/>
        </p:nvSpPr>
        <p:spPr>
          <a:xfrm>
            <a:off x="4828564" y="2123447"/>
            <a:ext cx="2534871" cy="11996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tx1"/>
                </a:solidFill>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100000"/>
              </a:lnSpc>
              <a:spcBef>
                <a:spcPts val="500"/>
              </a:spcBef>
              <a:buFont typeface="Arial" panose="020B0604020202020204" pitchFamily="34" charset="0"/>
              <a:buNone/>
              <a:defRPr sz="1400" b="0" i="0" kern="1200">
                <a:solidFill>
                  <a:schemeClr val="tx1"/>
                </a:solidFill>
                <a:latin typeface="+mj-lt"/>
                <a:ea typeface="+mn-ea"/>
                <a:cs typeface="+mn-cs"/>
              </a:defRPr>
            </a:lvl2pPr>
            <a:lvl3pPr marL="0" indent="0" algn="l" defTabSz="914400" rtl="0" eaLnBrk="1" latinLnBrk="0" hangingPunct="1">
              <a:lnSpc>
                <a:spcPct val="10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mn-cs"/>
              </a:defRPr>
            </a:lvl3pPr>
            <a:lvl4pPr marL="180000" indent="-1800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Segoe UI" panose="020B0502040204020203" pitchFamily="34" charset="0"/>
                <a:ea typeface="+mn-ea"/>
                <a:cs typeface="+mn-cs"/>
              </a:defRPr>
            </a:lvl4pPr>
            <a:lvl5pPr marL="360000" indent="-1800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Segoe UI" panose="020B0502040204020203" pitchFamily="34" charset="0"/>
                <a:ea typeface="+mn-ea"/>
                <a:cs typeface="+mn-cs"/>
              </a:defRPr>
            </a:lvl5pPr>
            <a:lvl6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5000" kern="1200">
                <a:solidFill>
                  <a:schemeClr val="tx1"/>
                </a:solidFill>
                <a:latin typeface="Segoe UI Semilight" panose="020B0402040204020203" pitchFamily="34" charset="0"/>
                <a:ea typeface="+mn-ea"/>
                <a:cs typeface="Segoe UI Semilight" panose="020B0402040204020203"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GB" sz="8000" b="0" i="0" u="none" strike="noStrike" kern="1200" cap="none" spc="-150" normalizeH="0" baseline="0" noProof="0">
                <a:ln>
                  <a:noFill/>
                </a:ln>
                <a:gradFill>
                  <a:gsLst>
                    <a:gs pos="29000">
                      <a:srgbClr val="0078D4"/>
                    </a:gs>
                    <a:gs pos="100000">
                      <a:srgbClr val="C73ECC"/>
                    </a:gs>
                  </a:gsLst>
                  <a:lin ang="0" scaled="1"/>
                </a:gradFill>
                <a:effectLst/>
                <a:uLnTx/>
                <a:uFillTx/>
                <a:latin typeface="Segoe Sans Display Semibold"/>
                <a:ea typeface="+mn-ea"/>
                <a:cs typeface="Segoe UI Semilight" panose="020B0402040204020203" pitchFamily="34" charset="0"/>
              </a:rPr>
              <a:t>10x</a:t>
            </a:r>
          </a:p>
        </p:txBody>
      </p:sp>
      <p:graphicFrame>
        <p:nvGraphicFramePr>
          <p:cNvPr id="10" name="Chart 9">
            <a:extLst>
              <a:ext uri="{FF2B5EF4-FFF2-40B4-BE49-F238E27FC236}">
                <a16:creationId xmlns:a16="http://schemas.microsoft.com/office/drawing/2014/main" id="{CD883C8F-3E0C-0AB4-6DB2-53B00923147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164013004"/>
              </p:ext>
            </p:extLst>
          </p:nvPr>
        </p:nvGraphicFramePr>
        <p:xfrm>
          <a:off x="4593685" y="1245299"/>
          <a:ext cx="3004630" cy="30192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6025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accel="50000" decel="50000" fill="hold" grpId="1" nodeType="withEffect">
                                  <p:stCondLst>
                                    <p:cond delay="0"/>
                                  </p:stCondLst>
                                  <p:childTnLst>
                                    <p:animMotion origin="layout" path="M 3.125E-6 -1.11111E-6 L -0.03998 -1.11111E-6 " pathEditMode="relative" rAng="0" ptsTypes="AA">
                                      <p:cBhvr>
                                        <p:cTn id="9" dur="750" spd="-100000" fill="hold"/>
                                        <p:tgtEl>
                                          <p:spTgt spid="10"/>
                                        </p:tgtEl>
                                        <p:attrNameLst>
                                          <p:attrName>ppt_x</p:attrName>
                                          <p:attrName>ppt_y</p:attrName>
                                        </p:attrNameLst>
                                      </p:cBhvr>
                                      <p:rCtr x="-2005" y="0"/>
                                    </p:animMotion>
                                  </p:childTnLst>
                                </p:cTn>
                              </p:par>
                              <p:par>
                                <p:cTn id="10" presetID="10" presetClass="entr" presetSubtype="0" fill="hold" grpId="0" nodeType="withEffect">
                                  <p:stCondLst>
                                    <p:cond delay="1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35" presetClass="path" presetSubtype="0" accel="50000" decel="50000" fill="hold" grpId="1" nodeType="withEffect">
                                  <p:stCondLst>
                                    <p:cond delay="0"/>
                                  </p:stCondLst>
                                  <p:childTnLst>
                                    <p:animMotion origin="layout" path="M 3.125E-6 -1.11111E-6 L -0.03998 -1.11111E-6 " pathEditMode="relative" rAng="0" ptsTypes="AA">
                                      <p:cBhvr>
                                        <p:cTn id="14" dur="750" spd="-100000" fill="hold"/>
                                        <p:tgtEl>
                                          <p:spTgt spid="3"/>
                                        </p:tgtEl>
                                        <p:attrNameLst>
                                          <p:attrName>ppt_x</p:attrName>
                                          <p:attrName>ppt_y</p:attrName>
                                        </p:attrNameLst>
                                      </p:cBhvr>
                                      <p:rCtr x="-200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Graphic spid="10" grpId="0">
        <p:bldAsOne/>
      </p:bldGraphic>
      <p:bldGraphic spid="10" grpId="1">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046EA-3452-73EA-78DB-F01FDF4B304A}"/>
            </a:ext>
          </a:extLst>
        </p:cNvPr>
        <p:cNvGrpSpPr/>
        <p:nvPr/>
      </p:nvGrpSpPr>
      <p:grpSpPr>
        <a:xfrm>
          <a:off x="0" y="0"/>
          <a:ext cx="0" cy="0"/>
          <a:chOff x="0" y="0"/>
          <a:chExt cx="0" cy="0"/>
        </a:xfrm>
      </p:grpSpPr>
      <p:sp>
        <p:nvSpPr>
          <p:cNvPr id="34" name="Text Placeholder 33">
            <a:extLst>
              <a:ext uri="{FF2B5EF4-FFF2-40B4-BE49-F238E27FC236}">
                <a16:creationId xmlns:a16="http://schemas.microsoft.com/office/drawing/2014/main" id="{E8C207B0-A834-37CC-BE13-06CC8D9DFE65}"/>
              </a:ext>
            </a:extLst>
          </p:cNvPr>
          <p:cNvSpPr>
            <a:spLocks noGrp="1"/>
          </p:cNvSpPr>
          <p:nvPr>
            <p:ph type="title"/>
          </p:nvPr>
        </p:nvSpPr>
        <p:spPr>
          <a:xfrm>
            <a:off x="586740" y="457200"/>
            <a:ext cx="11018520" cy="5539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a:r>
              <a:rPr lang="en-US" noProof="0"/>
              <a:t>Get started with AI and lead the transformation</a:t>
            </a:r>
          </a:p>
        </p:txBody>
      </p:sp>
      <p:grpSp>
        <p:nvGrpSpPr>
          <p:cNvPr id="106" name="Group 105" descr="Create a winning strategy &#10;">
            <a:extLst>
              <a:ext uri="{FF2B5EF4-FFF2-40B4-BE49-F238E27FC236}">
                <a16:creationId xmlns:a16="http://schemas.microsoft.com/office/drawing/2014/main" id="{F38C5DC0-0BDC-9B2D-FA06-292D5DC2261B}"/>
              </a:ext>
            </a:extLst>
          </p:cNvPr>
          <p:cNvGrpSpPr/>
          <p:nvPr/>
        </p:nvGrpSpPr>
        <p:grpSpPr>
          <a:xfrm>
            <a:off x="577533" y="1479746"/>
            <a:ext cx="2094568" cy="4408892"/>
            <a:chOff x="577533" y="1479746"/>
            <a:chExt cx="2094568" cy="4408892"/>
          </a:xfrm>
        </p:grpSpPr>
        <p:sp>
          <p:nvSpPr>
            <p:cNvPr id="55" name="Rectangle: Rounded Corners 54">
              <a:extLst>
                <a:ext uri="{FF2B5EF4-FFF2-40B4-BE49-F238E27FC236}">
                  <a16:creationId xmlns:a16="http://schemas.microsoft.com/office/drawing/2014/main" id="{B2F52F35-791C-50EF-99AD-45A8B9B58CBB}"/>
                </a:ext>
                <a:ext uri="{C183D7F6-B498-43B3-948B-1728B52AA6E4}">
                  <adec:decorative xmlns:adec="http://schemas.microsoft.com/office/drawing/2017/decorative" val="1"/>
                </a:ext>
              </a:extLst>
            </p:cNvPr>
            <p:cNvSpPr/>
            <p:nvPr/>
          </p:nvSpPr>
          <p:spPr bwMode="auto">
            <a:xfrm>
              <a:off x="577533" y="1479746"/>
              <a:ext cx="2094568" cy="4408892"/>
            </a:xfrm>
            <a:prstGeom prst="roundRect">
              <a:avLst>
                <a:gd name="adj" fmla="val 3781"/>
              </a:avLst>
            </a:prstGeom>
            <a:solidFill>
              <a:schemeClr val="bg1">
                <a:alpha val="92000"/>
              </a:schemeClr>
            </a:solidFill>
            <a:ln w="19050">
              <a:gradFill>
                <a:gsLst>
                  <a:gs pos="0">
                    <a:srgbClr val="0078D4"/>
                  </a:gs>
                  <a:gs pos="100000">
                    <a:srgbClr val="C03BC4"/>
                  </a:gs>
                </a:gsLst>
                <a:lin ang="5400000" scaled="1"/>
              </a:gra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365760" numCol="1" spcCol="0" rtlCol="0" fromWordArt="0" anchor="ctr" anchorCtr="0" forceAA="0" compatLnSpc="1">
              <a:prstTxWarp prst="textNoShape">
                <a:avLst/>
              </a:prstTxWarp>
              <a:noAutofit/>
            </a:bodyPr>
            <a:lstStyle/>
            <a:p>
              <a:pPr algn="ctr"/>
              <a:r>
                <a:rPr lang="en-US" sz="1600" b="1" kern="0">
                  <a:gradFill flip="none" rotWithShape="1">
                    <a:gsLst>
                      <a:gs pos="0">
                        <a:srgbClr val="0078D4"/>
                      </a:gs>
                      <a:gs pos="100000">
                        <a:srgbClr val="C03BC4"/>
                      </a:gs>
                    </a:gsLst>
                    <a:path path="circle">
                      <a:fillToRect r="100000" b="100000"/>
                    </a:path>
                    <a:tileRect l="-100000" t="-100000"/>
                  </a:gradFill>
                  <a:latin typeface="Segoe Sans Display Semibold" pitchFamily="2" charset="0"/>
                  <a:cs typeface="Segoe Sans Display Semibold" pitchFamily="2" charset="0"/>
                </a:rPr>
                <a:t>Create a winning strategy </a:t>
              </a:r>
            </a:p>
            <a:p>
              <a:pPr algn="ctr"/>
              <a:endParaRPr lang="en-US" sz="1600" kern="0">
                <a:solidFill>
                  <a:srgbClr val="000000"/>
                </a:solidFill>
                <a:latin typeface="Segoe Sans Display" pitchFamily="2" charset="0"/>
                <a:cs typeface="Segoe Sans Display" pitchFamily="2" charset="0"/>
              </a:endParaRPr>
            </a:p>
            <a:p>
              <a:pPr algn="ctr"/>
              <a:endParaRPr lang="en-US" sz="1600" kern="0">
                <a:solidFill>
                  <a:srgbClr val="000000"/>
                </a:solidFill>
                <a:latin typeface="Segoe Sans Display" pitchFamily="2" charset="0"/>
                <a:cs typeface="Segoe Sans Display" pitchFamily="2" charset="0"/>
              </a:endParaRPr>
            </a:p>
            <a:p>
              <a:pPr algn="ctr"/>
              <a:r>
                <a:rPr lang="en-US" sz="1300" kern="0">
                  <a:solidFill>
                    <a:srgbClr val="000000"/>
                  </a:solidFill>
                  <a:latin typeface="Segoe Sans Display" pitchFamily="2" charset="0"/>
                  <a:cs typeface="Segoe Sans Display" pitchFamily="2" charset="0"/>
                </a:rPr>
                <a:t>AI boosts productivity, but a winning strategy goes further. Use AI to play both offense and defense: drive growth and reduce costs.</a:t>
              </a:r>
            </a:p>
          </p:txBody>
        </p:sp>
        <p:cxnSp>
          <p:nvCxnSpPr>
            <p:cNvPr id="4" name="Straight Connector 3">
              <a:extLst>
                <a:ext uri="{FF2B5EF4-FFF2-40B4-BE49-F238E27FC236}">
                  <a16:creationId xmlns:a16="http://schemas.microsoft.com/office/drawing/2014/main" id="{C4F48CB7-DBFF-7CB4-9978-BCEDC23DB7C8}"/>
                </a:ext>
                <a:ext uri="{C183D7F6-B498-43B3-948B-1728B52AA6E4}">
                  <adec:decorative xmlns:adec="http://schemas.microsoft.com/office/drawing/2017/decorative" val="1"/>
                </a:ext>
              </a:extLst>
            </p:cNvPr>
            <p:cNvCxnSpPr>
              <a:cxnSpLocks/>
            </p:cNvCxnSpPr>
            <p:nvPr/>
          </p:nvCxnSpPr>
          <p:spPr>
            <a:xfrm>
              <a:off x="1025357" y="3496577"/>
              <a:ext cx="1198921" cy="0"/>
            </a:xfrm>
            <a:prstGeom prst="line">
              <a:avLst/>
            </a:prstGeom>
            <a:ln>
              <a:solidFill>
                <a:schemeClr val="bg1">
                  <a:lumMod val="8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2" name="Group 21">
              <a:extLst>
                <a:ext uri="{FF2B5EF4-FFF2-40B4-BE49-F238E27FC236}">
                  <a16:creationId xmlns:a16="http://schemas.microsoft.com/office/drawing/2014/main" id="{DCDD309A-998C-C50D-67C6-8347C20E55BC}"/>
                </a:ext>
              </a:extLst>
            </p:cNvPr>
            <p:cNvGrpSpPr/>
            <p:nvPr/>
          </p:nvGrpSpPr>
          <p:grpSpPr>
            <a:xfrm>
              <a:off x="1274198" y="1831669"/>
              <a:ext cx="701239" cy="701239"/>
              <a:chOff x="1252787" y="840865"/>
              <a:chExt cx="701239" cy="701239"/>
            </a:xfrm>
          </p:grpSpPr>
          <p:sp>
            <p:nvSpPr>
              <p:cNvPr id="7" name="Oval 6">
                <a:extLst>
                  <a:ext uri="{FF2B5EF4-FFF2-40B4-BE49-F238E27FC236}">
                    <a16:creationId xmlns:a16="http://schemas.microsoft.com/office/drawing/2014/main" id="{B84E4E8C-BD3F-C5CC-42F7-6E6774B30986}"/>
                  </a:ext>
                </a:extLst>
              </p:cNvPr>
              <p:cNvSpPr/>
              <p:nvPr/>
            </p:nvSpPr>
            <p:spPr bwMode="auto">
              <a:xfrm>
                <a:off x="1252787" y="840865"/>
                <a:ext cx="701239" cy="701239"/>
              </a:xfrm>
              <a:prstGeom prst="ellipse">
                <a:avLst/>
              </a:prstGeom>
              <a:gradFill>
                <a:gsLst>
                  <a:gs pos="100000">
                    <a:srgbClr val="C03BC4"/>
                  </a:gs>
                  <a:gs pos="0">
                    <a:srgbClr val="0078D4"/>
                  </a:gs>
                </a:gsLst>
                <a:lin ang="2700000" scaled="1"/>
              </a:gradFill>
              <a:ln w="12700">
                <a:no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err="1">
                  <a:solidFill>
                    <a:prstClr val="white"/>
                  </a:solidFill>
                  <a:latin typeface="Aptos" panose="02110004020202020204"/>
                </a:endParaRPr>
              </a:p>
            </p:txBody>
          </p:sp>
          <p:grpSp>
            <p:nvGrpSpPr>
              <p:cNvPr id="12" name="Group 4">
                <a:extLst>
                  <a:ext uri="{FF2B5EF4-FFF2-40B4-BE49-F238E27FC236}">
                    <a16:creationId xmlns:a16="http://schemas.microsoft.com/office/drawing/2014/main" id="{E8FD91EE-FAC3-429A-0FAD-747280F5334F}"/>
                  </a:ext>
                </a:extLst>
              </p:cNvPr>
              <p:cNvGrpSpPr>
                <a:grpSpLocks noChangeAspect="1"/>
              </p:cNvGrpSpPr>
              <p:nvPr/>
            </p:nvGrpSpPr>
            <p:grpSpPr bwMode="auto">
              <a:xfrm>
                <a:off x="1401927" y="1047649"/>
                <a:ext cx="402958" cy="282453"/>
                <a:chOff x="864" y="1064"/>
                <a:chExt cx="334" cy="246"/>
              </a:xfrm>
              <a:solidFill>
                <a:schemeClr val="bg1"/>
              </a:solidFill>
            </p:grpSpPr>
            <p:sp>
              <p:nvSpPr>
                <p:cNvPr id="13" name="Freeform 5">
                  <a:extLst>
                    <a:ext uri="{FF2B5EF4-FFF2-40B4-BE49-F238E27FC236}">
                      <a16:creationId xmlns:a16="http://schemas.microsoft.com/office/drawing/2014/main" id="{A183BBA5-C47C-6520-5092-583B0026E823}"/>
                    </a:ext>
                  </a:extLst>
                </p:cNvPr>
                <p:cNvSpPr>
                  <a:spLocks/>
                </p:cNvSpPr>
                <p:nvPr/>
              </p:nvSpPr>
              <p:spPr bwMode="auto">
                <a:xfrm>
                  <a:off x="984" y="1235"/>
                  <a:ext cx="95" cy="75"/>
                </a:xfrm>
                <a:custGeom>
                  <a:avLst/>
                  <a:gdLst>
                    <a:gd name="T0" fmla="*/ 5 w 104"/>
                    <a:gd name="T1" fmla="*/ 0 h 82"/>
                    <a:gd name="T2" fmla="*/ 5 w 104"/>
                    <a:gd name="T3" fmla="*/ 0 h 82"/>
                    <a:gd name="T4" fmla="*/ 0 w 104"/>
                    <a:gd name="T5" fmla="*/ 82 h 82"/>
                    <a:gd name="T6" fmla="*/ 104 w 104"/>
                    <a:gd name="T7" fmla="*/ 82 h 82"/>
                    <a:gd name="T8" fmla="*/ 99 w 104"/>
                    <a:gd name="T9" fmla="*/ 0 h 82"/>
                    <a:gd name="T10" fmla="*/ 5 w 104"/>
                    <a:gd name="T11" fmla="*/ 0 h 82"/>
                  </a:gdLst>
                  <a:ahLst/>
                  <a:cxnLst>
                    <a:cxn ang="0">
                      <a:pos x="T0" y="T1"/>
                    </a:cxn>
                    <a:cxn ang="0">
                      <a:pos x="T2" y="T3"/>
                    </a:cxn>
                    <a:cxn ang="0">
                      <a:pos x="T4" y="T5"/>
                    </a:cxn>
                    <a:cxn ang="0">
                      <a:pos x="T6" y="T7"/>
                    </a:cxn>
                    <a:cxn ang="0">
                      <a:pos x="T8" y="T9"/>
                    </a:cxn>
                    <a:cxn ang="0">
                      <a:pos x="T10" y="T11"/>
                    </a:cxn>
                  </a:cxnLst>
                  <a:rect l="0" t="0" r="r" b="b"/>
                  <a:pathLst>
                    <a:path w="104" h="82">
                      <a:moveTo>
                        <a:pt x="5" y="0"/>
                      </a:moveTo>
                      <a:lnTo>
                        <a:pt x="5" y="0"/>
                      </a:lnTo>
                      <a:lnTo>
                        <a:pt x="0" y="82"/>
                      </a:lnTo>
                      <a:lnTo>
                        <a:pt x="104" y="82"/>
                      </a:lnTo>
                      <a:lnTo>
                        <a:pt x="99"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E5803CA6-ABD6-81C5-5033-88D7051F73AB}"/>
                    </a:ext>
                  </a:extLst>
                </p:cNvPr>
                <p:cNvSpPr>
                  <a:spLocks/>
                </p:cNvSpPr>
                <p:nvPr/>
              </p:nvSpPr>
              <p:spPr bwMode="auto">
                <a:xfrm>
                  <a:off x="905" y="1064"/>
                  <a:ext cx="71" cy="50"/>
                </a:xfrm>
                <a:custGeom>
                  <a:avLst/>
                  <a:gdLst>
                    <a:gd name="T0" fmla="*/ 0 w 78"/>
                    <a:gd name="T1" fmla="*/ 55 h 55"/>
                    <a:gd name="T2" fmla="*/ 0 w 78"/>
                    <a:gd name="T3" fmla="*/ 55 h 55"/>
                    <a:gd name="T4" fmla="*/ 74 w 78"/>
                    <a:gd name="T5" fmla="*/ 55 h 55"/>
                    <a:gd name="T6" fmla="*/ 78 w 78"/>
                    <a:gd name="T7" fmla="*/ 0 h 55"/>
                    <a:gd name="T8" fmla="*/ 12 w 78"/>
                    <a:gd name="T9" fmla="*/ 0 h 55"/>
                    <a:gd name="T10" fmla="*/ 0 w 78"/>
                    <a:gd name="T11" fmla="*/ 55 h 55"/>
                  </a:gdLst>
                  <a:ahLst/>
                  <a:cxnLst>
                    <a:cxn ang="0">
                      <a:pos x="T0" y="T1"/>
                    </a:cxn>
                    <a:cxn ang="0">
                      <a:pos x="T2" y="T3"/>
                    </a:cxn>
                    <a:cxn ang="0">
                      <a:pos x="T4" y="T5"/>
                    </a:cxn>
                    <a:cxn ang="0">
                      <a:pos x="T6" y="T7"/>
                    </a:cxn>
                    <a:cxn ang="0">
                      <a:pos x="T8" y="T9"/>
                    </a:cxn>
                    <a:cxn ang="0">
                      <a:pos x="T10" y="T11"/>
                    </a:cxn>
                  </a:cxnLst>
                  <a:rect l="0" t="0" r="r" b="b"/>
                  <a:pathLst>
                    <a:path w="78" h="55">
                      <a:moveTo>
                        <a:pt x="0" y="55"/>
                      </a:moveTo>
                      <a:lnTo>
                        <a:pt x="0" y="55"/>
                      </a:lnTo>
                      <a:lnTo>
                        <a:pt x="74" y="55"/>
                      </a:lnTo>
                      <a:lnTo>
                        <a:pt x="78" y="0"/>
                      </a:lnTo>
                      <a:lnTo>
                        <a:pt x="12" y="0"/>
                      </a:lnTo>
                      <a:lnTo>
                        <a:pt x="0" y="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 name="Freeform 7">
                  <a:extLst>
                    <a:ext uri="{FF2B5EF4-FFF2-40B4-BE49-F238E27FC236}">
                      <a16:creationId xmlns:a16="http://schemas.microsoft.com/office/drawing/2014/main" id="{A5E63092-5977-1474-3B08-18D70F3CEC9E}"/>
                    </a:ext>
                  </a:extLst>
                </p:cNvPr>
                <p:cNvSpPr>
                  <a:spLocks/>
                </p:cNvSpPr>
                <p:nvPr/>
              </p:nvSpPr>
              <p:spPr bwMode="auto">
                <a:xfrm>
                  <a:off x="864" y="1235"/>
                  <a:ext cx="101" cy="75"/>
                </a:xfrm>
                <a:custGeom>
                  <a:avLst/>
                  <a:gdLst>
                    <a:gd name="T0" fmla="*/ 0 w 110"/>
                    <a:gd name="T1" fmla="*/ 82 h 82"/>
                    <a:gd name="T2" fmla="*/ 0 w 110"/>
                    <a:gd name="T3" fmla="*/ 82 h 82"/>
                    <a:gd name="T4" fmla="*/ 104 w 110"/>
                    <a:gd name="T5" fmla="*/ 82 h 82"/>
                    <a:gd name="T6" fmla="*/ 110 w 110"/>
                    <a:gd name="T7" fmla="*/ 0 h 82"/>
                    <a:gd name="T8" fmla="*/ 17 w 110"/>
                    <a:gd name="T9" fmla="*/ 0 h 82"/>
                    <a:gd name="T10" fmla="*/ 0 w 110"/>
                    <a:gd name="T11" fmla="*/ 82 h 82"/>
                  </a:gdLst>
                  <a:ahLst/>
                  <a:cxnLst>
                    <a:cxn ang="0">
                      <a:pos x="T0" y="T1"/>
                    </a:cxn>
                    <a:cxn ang="0">
                      <a:pos x="T2" y="T3"/>
                    </a:cxn>
                    <a:cxn ang="0">
                      <a:pos x="T4" y="T5"/>
                    </a:cxn>
                    <a:cxn ang="0">
                      <a:pos x="T6" y="T7"/>
                    </a:cxn>
                    <a:cxn ang="0">
                      <a:pos x="T8" y="T9"/>
                    </a:cxn>
                    <a:cxn ang="0">
                      <a:pos x="T10" y="T11"/>
                    </a:cxn>
                  </a:cxnLst>
                  <a:rect l="0" t="0" r="r" b="b"/>
                  <a:pathLst>
                    <a:path w="110" h="82">
                      <a:moveTo>
                        <a:pt x="0" y="82"/>
                      </a:moveTo>
                      <a:lnTo>
                        <a:pt x="0" y="82"/>
                      </a:lnTo>
                      <a:lnTo>
                        <a:pt x="104" y="82"/>
                      </a:lnTo>
                      <a:lnTo>
                        <a:pt x="110" y="0"/>
                      </a:lnTo>
                      <a:lnTo>
                        <a:pt x="17" y="0"/>
                      </a:lnTo>
                      <a:lnTo>
                        <a:pt x="0" y="8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 name="Freeform 8">
                  <a:extLst>
                    <a:ext uri="{FF2B5EF4-FFF2-40B4-BE49-F238E27FC236}">
                      <a16:creationId xmlns:a16="http://schemas.microsoft.com/office/drawing/2014/main" id="{B967969E-566B-3575-3CB5-15DBB2E8DCAD}"/>
                    </a:ext>
                  </a:extLst>
                </p:cNvPr>
                <p:cNvSpPr>
                  <a:spLocks/>
                </p:cNvSpPr>
                <p:nvPr/>
              </p:nvSpPr>
              <p:spPr bwMode="auto">
                <a:xfrm>
                  <a:off x="1097" y="1235"/>
                  <a:ext cx="101" cy="75"/>
                </a:xfrm>
                <a:custGeom>
                  <a:avLst/>
                  <a:gdLst>
                    <a:gd name="T0" fmla="*/ 93 w 110"/>
                    <a:gd name="T1" fmla="*/ 0 h 82"/>
                    <a:gd name="T2" fmla="*/ 93 w 110"/>
                    <a:gd name="T3" fmla="*/ 0 h 82"/>
                    <a:gd name="T4" fmla="*/ 0 w 110"/>
                    <a:gd name="T5" fmla="*/ 0 h 82"/>
                    <a:gd name="T6" fmla="*/ 6 w 110"/>
                    <a:gd name="T7" fmla="*/ 82 h 82"/>
                    <a:gd name="T8" fmla="*/ 110 w 110"/>
                    <a:gd name="T9" fmla="*/ 82 h 82"/>
                    <a:gd name="T10" fmla="*/ 93 w 110"/>
                    <a:gd name="T11" fmla="*/ 0 h 82"/>
                  </a:gdLst>
                  <a:ahLst/>
                  <a:cxnLst>
                    <a:cxn ang="0">
                      <a:pos x="T0" y="T1"/>
                    </a:cxn>
                    <a:cxn ang="0">
                      <a:pos x="T2" y="T3"/>
                    </a:cxn>
                    <a:cxn ang="0">
                      <a:pos x="T4" y="T5"/>
                    </a:cxn>
                    <a:cxn ang="0">
                      <a:pos x="T6" y="T7"/>
                    </a:cxn>
                    <a:cxn ang="0">
                      <a:pos x="T8" y="T9"/>
                    </a:cxn>
                    <a:cxn ang="0">
                      <a:pos x="T10" y="T11"/>
                    </a:cxn>
                  </a:cxnLst>
                  <a:rect l="0" t="0" r="r" b="b"/>
                  <a:pathLst>
                    <a:path w="110" h="82">
                      <a:moveTo>
                        <a:pt x="93" y="0"/>
                      </a:moveTo>
                      <a:lnTo>
                        <a:pt x="93" y="0"/>
                      </a:lnTo>
                      <a:lnTo>
                        <a:pt x="0" y="0"/>
                      </a:lnTo>
                      <a:lnTo>
                        <a:pt x="6" y="82"/>
                      </a:lnTo>
                      <a:lnTo>
                        <a:pt x="110" y="82"/>
                      </a:lnTo>
                      <a:lnTo>
                        <a:pt x="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9">
                  <a:extLst>
                    <a:ext uri="{FF2B5EF4-FFF2-40B4-BE49-F238E27FC236}">
                      <a16:creationId xmlns:a16="http://schemas.microsoft.com/office/drawing/2014/main" id="{C11A2A87-66DF-7156-EFE4-7FC2E5A13F03}"/>
                    </a:ext>
                  </a:extLst>
                </p:cNvPr>
                <p:cNvSpPr>
                  <a:spLocks/>
                </p:cNvSpPr>
                <p:nvPr/>
              </p:nvSpPr>
              <p:spPr bwMode="auto">
                <a:xfrm>
                  <a:off x="885" y="1137"/>
                  <a:ext cx="86" cy="74"/>
                </a:xfrm>
                <a:custGeom>
                  <a:avLst/>
                  <a:gdLst>
                    <a:gd name="T0" fmla="*/ 0 w 94"/>
                    <a:gd name="T1" fmla="*/ 81 h 81"/>
                    <a:gd name="T2" fmla="*/ 0 w 94"/>
                    <a:gd name="T3" fmla="*/ 81 h 81"/>
                    <a:gd name="T4" fmla="*/ 89 w 94"/>
                    <a:gd name="T5" fmla="*/ 81 h 81"/>
                    <a:gd name="T6" fmla="*/ 94 w 94"/>
                    <a:gd name="T7" fmla="*/ 0 h 81"/>
                    <a:gd name="T8" fmla="*/ 17 w 94"/>
                    <a:gd name="T9" fmla="*/ 0 h 81"/>
                    <a:gd name="T10" fmla="*/ 0 w 94"/>
                    <a:gd name="T11" fmla="*/ 81 h 81"/>
                  </a:gdLst>
                  <a:ahLst/>
                  <a:cxnLst>
                    <a:cxn ang="0">
                      <a:pos x="T0" y="T1"/>
                    </a:cxn>
                    <a:cxn ang="0">
                      <a:pos x="T2" y="T3"/>
                    </a:cxn>
                    <a:cxn ang="0">
                      <a:pos x="T4" y="T5"/>
                    </a:cxn>
                    <a:cxn ang="0">
                      <a:pos x="T6" y="T7"/>
                    </a:cxn>
                    <a:cxn ang="0">
                      <a:pos x="T8" y="T9"/>
                    </a:cxn>
                    <a:cxn ang="0">
                      <a:pos x="T10" y="T11"/>
                    </a:cxn>
                  </a:cxnLst>
                  <a:rect l="0" t="0" r="r" b="b"/>
                  <a:pathLst>
                    <a:path w="94" h="81">
                      <a:moveTo>
                        <a:pt x="0" y="81"/>
                      </a:moveTo>
                      <a:lnTo>
                        <a:pt x="0" y="81"/>
                      </a:lnTo>
                      <a:lnTo>
                        <a:pt x="89" y="81"/>
                      </a:lnTo>
                      <a:lnTo>
                        <a:pt x="94" y="0"/>
                      </a:lnTo>
                      <a:lnTo>
                        <a:pt x="17" y="0"/>
                      </a:lnTo>
                      <a:lnTo>
                        <a:pt x="0"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10">
                  <a:extLst>
                    <a:ext uri="{FF2B5EF4-FFF2-40B4-BE49-F238E27FC236}">
                      <a16:creationId xmlns:a16="http://schemas.microsoft.com/office/drawing/2014/main" id="{C14B8302-6F12-1C94-ABC8-086CD86062EF}"/>
                    </a:ext>
                  </a:extLst>
                </p:cNvPr>
                <p:cNvSpPr>
                  <a:spLocks/>
                </p:cNvSpPr>
                <p:nvPr/>
              </p:nvSpPr>
              <p:spPr bwMode="auto">
                <a:xfrm>
                  <a:off x="996" y="1064"/>
                  <a:ext cx="70" cy="50"/>
                </a:xfrm>
                <a:custGeom>
                  <a:avLst/>
                  <a:gdLst>
                    <a:gd name="T0" fmla="*/ 73 w 76"/>
                    <a:gd name="T1" fmla="*/ 0 h 55"/>
                    <a:gd name="T2" fmla="*/ 73 w 76"/>
                    <a:gd name="T3" fmla="*/ 0 h 55"/>
                    <a:gd name="T4" fmla="*/ 3 w 76"/>
                    <a:gd name="T5" fmla="*/ 0 h 55"/>
                    <a:gd name="T6" fmla="*/ 0 w 76"/>
                    <a:gd name="T7" fmla="*/ 55 h 55"/>
                    <a:gd name="T8" fmla="*/ 76 w 76"/>
                    <a:gd name="T9" fmla="*/ 55 h 55"/>
                    <a:gd name="T10" fmla="*/ 73 w 76"/>
                    <a:gd name="T11" fmla="*/ 0 h 55"/>
                  </a:gdLst>
                  <a:ahLst/>
                  <a:cxnLst>
                    <a:cxn ang="0">
                      <a:pos x="T0" y="T1"/>
                    </a:cxn>
                    <a:cxn ang="0">
                      <a:pos x="T2" y="T3"/>
                    </a:cxn>
                    <a:cxn ang="0">
                      <a:pos x="T4" y="T5"/>
                    </a:cxn>
                    <a:cxn ang="0">
                      <a:pos x="T6" y="T7"/>
                    </a:cxn>
                    <a:cxn ang="0">
                      <a:pos x="T8" y="T9"/>
                    </a:cxn>
                    <a:cxn ang="0">
                      <a:pos x="T10" y="T11"/>
                    </a:cxn>
                  </a:cxnLst>
                  <a:rect l="0" t="0" r="r" b="b"/>
                  <a:pathLst>
                    <a:path w="76" h="55">
                      <a:moveTo>
                        <a:pt x="73" y="0"/>
                      </a:moveTo>
                      <a:lnTo>
                        <a:pt x="73" y="0"/>
                      </a:lnTo>
                      <a:lnTo>
                        <a:pt x="3" y="0"/>
                      </a:lnTo>
                      <a:lnTo>
                        <a:pt x="0" y="55"/>
                      </a:lnTo>
                      <a:lnTo>
                        <a:pt x="76" y="55"/>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 name="Freeform 11">
                  <a:extLst>
                    <a:ext uri="{FF2B5EF4-FFF2-40B4-BE49-F238E27FC236}">
                      <a16:creationId xmlns:a16="http://schemas.microsoft.com/office/drawing/2014/main" id="{ABDC4370-096C-7E88-D183-8AA47EEE8CC3}"/>
                    </a:ext>
                  </a:extLst>
                </p:cNvPr>
                <p:cNvSpPr>
                  <a:spLocks/>
                </p:cNvSpPr>
                <p:nvPr/>
              </p:nvSpPr>
              <p:spPr bwMode="auto">
                <a:xfrm>
                  <a:off x="1091" y="1137"/>
                  <a:ext cx="87" cy="74"/>
                </a:xfrm>
                <a:custGeom>
                  <a:avLst/>
                  <a:gdLst>
                    <a:gd name="T0" fmla="*/ 78 w 95"/>
                    <a:gd name="T1" fmla="*/ 0 h 81"/>
                    <a:gd name="T2" fmla="*/ 78 w 95"/>
                    <a:gd name="T3" fmla="*/ 0 h 81"/>
                    <a:gd name="T4" fmla="*/ 0 w 95"/>
                    <a:gd name="T5" fmla="*/ 0 h 81"/>
                    <a:gd name="T6" fmla="*/ 6 w 95"/>
                    <a:gd name="T7" fmla="*/ 81 h 81"/>
                    <a:gd name="T8" fmla="*/ 95 w 95"/>
                    <a:gd name="T9" fmla="*/ 81 h 81"/>
                    <a:gd name="T10" fmla="*/ 78 w 95"/>
                    <a:gd name="T11" fmla="*/ 0 h 81"/>
                  </a:gdLst>
                  <a:ahLst/>
                  <a:cxnLst>
                    <a:cxn ang="0">
                      <a:pos x="T0" y="T1"/>
                    </a:cxn>
                    <a:cxn ang="0">
                      <a:pos x="T2" y="T3"/>
                    </a:cxn>
                    <a:cxn ang="0">
                      <a:pos x="T4" y="T5"/>
                    </a:cxn>
                    <a:cxn ang="0">
                      <a:pos x="T6" y="T7"/>
                    </a:cxn>
                    <a:cxn ang="0">
                      <a:pos x="T8" y="T9"/>
                    </a:cxn>
                    <a:cxn ang="0">
                      <a:pos x="T10" y="T11"/>
                    </a:cxn>
                  </a:cxnLst>
                  <a:rect l="0" t="0" r="r" b="b"/>
                  <a:pathLst>
                    <a:path w="95" h="81">
                      <a:moveTo>
                        <a:pt x="78" y="0"/>
                      </a:moveTo>
                      <a:lnTo>
                        <a:pt x="78" y="0"/>
                      </a:lnTo>
                      <a:lnTo>
                        <a:pt x="0" y="0"/>
                      </a:lnTo>
                      <a:lnTo>
                        <a:pt x="6" y="81"/>
                      </a:lnTo>
                      <a:lnTo>
                        <a:pt x="95" y="81"/>
                      </a:lnTo>
                      <a:lnTo>
                        <a:pt x="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12">
                  <a:extLst>
                    <a:ext uri="{FF2B5EF4-FFF2-40B4-BE49-F238E27FC236}">
                      <a16:creationId xmlns:a16="http://schemas.microsoft.com/office/drawing/2014/main" id="{7C85627B-1BEA-27EF-3A03-2ABD9E3A0A4E}"/>
                    </a:ext>
                  </a:extLst>
                </p:cNvPr>
                <p:cNvSpPr>
                  <a:spLocks/>
                </p:cNvSpPr>
                <p:nvPr/>
              </p:nvSpPr>
              <p:spPr bwMode="auto">
                <a:xfrm>
                  <a:off x="989" y="1137"/>
                  <a:ext cx="83" cy="74"/>
                </a:xfrm>
                <a:custGeom>
                  <a:avLst/>
                  <a:gdLst>
                    <a:gd name="T0" fmla="*/ 86 w 91"/>
                    <a:gd name="T1" fmla="*/ 0 h 81"/>
                    <a:gd name="T2" fmla="*/ 86 w 91"/>
                    <a:gd name="T3" fmla="*/ 0 h 81"/>
                    <a:gd name="T4" fmla="*/ 6 w 91"/>
                    <a:gd name="T5" fmla="*/ 0 h 81"/>
                    <a:gd name="T6" fmla="*/ 0 w 91"/>
                    <a:gd name="T7" fmla="*/ 81 h 81"/>
                    <a:gd name="T8" fmla="*/ 91 w 91"/>
                    <a:gd name="T9" fmla="*/ 81 h 81"/>
                    <a:gd name="T10" fmla="*/ 86 w 91"/>
                    <a:gd name="T11" fmla="*/ 0 h 81"/>
                  </a:gdLst>
                  <a:ahLst/>
                  <a:cxnLst>
                    <a:cxn ang="0">
                      <a:pos x="T0" y="T1"/>
                    </a:cxn>
                    <a:cxn ang="0">
                      <a:pos x="T2" y="T3"/>
                    </a:cxn>
                    <a:cxn ang="0">
                      <a:pos x="T4" y="T5"/>
                    </a:cxn>
                    <a:cxn ang="0">
                      <a:pos x="T6" y="T7"/>
                    </a:cxn>
                    <a:cxn ang="0">
                      <a:pos x="T8" y="T9"/>
                    </a:cxn>
                    <a:cxn ang="0">
                      <a:pos x="T10" y="T11"/>
                    </a:cxn>
                  </a:cxnLst>
                  <a:rect l="0" t="0" r="r" b="b"/>
                  <a:pathLst>
                    <a:path w="91" h="81">
                      <a:moveTo>
                        <a:pt x="86" y="0"/>
                      </a:moveTo>
                      <a:lnTo>
                        <a:pt x="86" y="0"/>
                      </a:lnTo>
                      <a:lnTo>
                        <a:pt x="6" y="0"/>
                      </a:lnTo>
                      <a:lnTo>
                        <a:pt x="0" y="81"/>
                      </a:lnTo>
                      <a:lnTo>
                        <a:pt x="91" y="81"/>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 name="Freeform 13">
                  <a:extLst>
                    <a:ext uri="{FF2B5EF4-FFF2-40B4-BE49-F238E27FC236}">
                      <a16:creationId xmlns:a16="http://schemas.microsoft.com/office/drawing/2014/main" id="{63876FB6-3F4D-3E42-4E4F-655F63286DD3}"/>
                    </a:ext>
                  </a:extLst>
                </p:cNvPr>
                <p:cNvSpPr>
                  <a:spLocks/>
                </p:cNvSpPr>
                <p:nvPr/>
              </p:nvSpPr>
              <p:spPr bwMode="auto">
                <a:xfrm>
                  <a:off x="1086" y="1064"/>
                  <a:ext cx="71" cy="50"/>
                </a:xfrm>
                <a:custGeom>
                  <a:avLst/>
                  <a:gdLst>
                    <a:gd name="T0" fmla="*/ 66 w 77"/>
                    <a:gd name="T1" fmla="*/ 0 h 55"/>
                    <a:gd name="T2" fmla="*/ 66 w 77"/>
                    <a:gd name="T3" fmla="*/ 0 h 55"/>
                    <a:gd name="T4" fmla="*/ 0 w 77"/>
                    <a:gd name="T5" fmla="*/ 0 h 55"/>
                    <a:gd name="T6" fmla="*/ 4 w 77"/>
                    <a:gd name="T7" fmla="*/ 55 h 55"/>
                    <a:gd name="T8" fmla="*/ 77 w 77"/>
                    <a:gd name="T9" fmla="*/ 55 h 55"/>
                    <a:gd name="T10" fmla="*/ 66 w 77"/>
                    <a:gd name="T11" fmla="*/ 0 h 55"/>
                  </a:gdLst>
                  <a:ahLst/>
                  <a:cxnLst>
                    <a:cxn ang="0">
                      <a:pos x="T0" y="T1"/>
                    </a:cxn>
                    <a:cxn ang="0">
                      <a:pos x="T2" y="T3"/>
                    </a:cxn>
                    <a:cxn ang="0">
                      <a:pos x="T4" y="T5"/>
                    </a:cxn>
                    <a:cxn ang="0">
                      <a:pos x="T6" y="T7"/>
                    </a:cxn>
                    <a:cxn ang="0">
                      <a:pos x="T8" y="T9"/>
                    </a:cxn>
                    <a:cxn ang="0">
                      <a:pos x="T10" y="T11"/>
                    </a:cxn>
                  </a:cxnLst>
                  <a:rect l="0" t="0" r="r" b="b"/>
                  <a:pathLst>
                    <a:path w="77" h="55">
                      <a:moveTo>
                        <a:pt x="66" y="0"/>
                      </a:moveTo>
                      <a:lnTo>
                        <a:pt x="66" y="0"/>
                      </a:lnTo>
                      <a:lnTo>
                        <a:pt x="0" y="0"/>
                      </a:lnTo>
                      <a:lnTo>
                        <a:pt x="4" y="55"/>
                      </a:lnTo>
                      <a:lnTo>
                        <a:pt x="77" y="55"/>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107" name="Group 106" descr="Find your biggest pain points&#10;">
            <a:extLst>
              <a:ext uri="{FF2B5EF4-FFF2-40B4-BE49-F238E27FC236}">
                <a16:creationId xmlns:a16="http://schemas.microsoft.com/office/drawing/2014/main" id="{C19A47B5-01D9-8F51-0C49-D922BA007E69}"/>
              </a:ext>
            </a:extLst>
          </p:cNvPr>
          <p:cNvGrpSpPr/>
          <p:nvPr/>
        </p:nvGrpSpPr>
        <p:grpSpPr>
          <a:xfrm>
            <a:off x="2808997" y="1479746"/>
            <a:ext cx="2094568" cy="4408892"/>
            <a:chOff x="2808997" y="1479746"/>
            <a:chExt cx="2094568" cy="4408892"/>
          </a:xfrm>
        </p:grpSpPr>
        <p:sp>
          <p:nvSpPr>
            <p:cNvPr id="56" name="Rectangle: Rounded Corners 55">
              <a:extLst>
                <a:ext uri="{FF2B5EF4-FFF2-40B4-BE49-F238E27FC236}">
                  <a16:creationId xmlns:a16="http://schemas.microsoft.com/office/drawing/2014/main" id="{E3F91F77-A3A4-E61E-372C-29F78523BD15}"/>
                </a:ext>
                <a:ext uri="{C183D7F6-B498-43B3-948B-1728B52AA6E4}">
                  <adec:decorative xmlns:adec="http://schemas.microsoft.com/office/drawing/2017/decorative" val="1"/>
                </a:ext>
              </a:extLst>
            </p:cNvPr>
            <p:cNvSpPr/>
            <p:nvPr/>
          </p:nvSpPr>
          <p:spPr bwMode="auto">
            <a:xfrm>
              <a:off x="2808997" y="1479746"/>
              <a:ext cx="2094568" cy="4408892"/>
            </a:xfrm>
            <a:prstGeom prst="roundRect">
              <a:avLst>
                <a:gd name="adj" fmla="val 3781"/>
              </a:avLst>
            </a:prstGeom>
            <a:solidFill>
              <a:schemeClr val="bg1">
                <a:alpha val="92000"/>
              </a:schemeClr>
            </a:solidFill>
            <a:ln w="19050">
              <a:gradFill>
                <a:gsLst>
                  <a:gs pos="0">
                    <a:srgbClr val="0078D4"/>
                  </a:gs>
                  <a:gs pos="100000">
                    <a:srgbClr val="C03BC4"/>
                  </a:gs>
                </a:gsLst>
                <a:lin ang="5400000" scaled="1"/>
              </a:gra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97280" rIns="182880" bIns="777240" numCol="1" spcCol="0" rtlCol="0" fromWordArt="0" anchor="ctr" anchorCtr="0" forceAA="0" compatLnSpc="1">
              <a:prstTxWarp prst="textNoShape">
                <a:avLst/>
              </a:prstTxWarp>
              <a:noAutofit/>
            </a:bodyPr>
            <a:lstStyle/>
            <a:p>
              <a:pPr algn="ctr"/>
              <a:r>
                <a:rPr lang="en-US" sz="1600" b="1" kern="0">
                  <a:gradFill flip="none" rotWithShape="1">
                    <a:gsLst>
                      <a:gs pos="0">
                        <a:srgbClr val="0078D4"/>
                      </a:gs>
                      <a:gs pos="100000">
                        <a:srgbClr val="C03BC4"/>
                      </a:gs>
                    </a:gsLst>
                    <a:path path="circle">
                      <a:fillToRect r="100000" b="100000"/>
                    </a:path>
                    <a:tileRect l="-100000" t="-100000"/>
                  </a:gradFill>
                  <a:latin typeface="Segoe Sans Display Semibold" pitchFamily="2" charset="0"/>
                  <a:cs typeface="Segoe Sans Display Semibold" pitchFamily="2" charset="0"/>
                </a:rPr>
                <a:t>Find your biggest pain points</a:t>
              </a:r>
            </a:p>
            <a:p>
              <a:pPr algn="ctr"/>
              <a:endParaRPr lang="en-US" sz="1600" kern="0">
                <a:solidFill>
                  <a:srgbClr val="000000"/>
                </a:solidFill>
                <a:latin typeface="Segoe Sans Display" pitchFamily="2" charset="0"/>
                <a:cs typeface="Segoe Sans Display" pitchFamily="2" charset="0"/>
              </a:endParaRPr>
            </a:p>
            <a:p>
              <a:pPr algn="ctr"/>
              <a:endParaRPr lang="en-US" sz="1600" kern="0">
                <a:solidFill>
                  <a:srgbClr val="000000"/>
                </a:solidFill>
                <a:latin typeface="Segoe Sans Display" pitchFamily="2" charset="0"/>
                <a:cs typeface="Segoe Sans Display" pitchFamily="2" charset="0"/>
              </a:endParaRPr>
            </a:p>
            <a:p>
              <a:pPr algn="ctr"/>
              <a:r>
                <a:rPr lang="en-US" sz="1300" kern="0">
                  <a:solidFill>
                    <a:schemeClr val="tx1"/>
                  </a:solidFill>
                  <a:latin typeface="Segoe Sans Display" pitchFamily="2" charset="0"/>
                  <a:cs typeface="Segoe Sans Display" pitchFamily="2" charset="0"/>
                </a:rPr>
                <a:t>What is that one process if—faster, cheaper, or </a:t>
              </a:r>
              <a:br>
                <a:rPr lang="en-US" sz="1300" kern="0">
                  <a:solidFill>
                    <a:schemeClr val="tx1"/>
                  </a:solidFill>
                  <a:latin typeface="Segoe Sans Display" pitchFamily="2" charset="0"/>
                  <a:cs typeface="Segoe Sans Display" pitchFamily="2" charset="0"/>
                </a:rPr>
              </a:br>
              <a:r>
                <a:rPr lang="en-US" sz="1300" kern="0">
                  <a:solidFill>
                    <a:schemeClr val="tx1"/>
                  </a:solidFill>
                  <a:latin typeface="Segoe Sans Display" pitchFamily="2" charset="0"/>
                  <a:cs typeface="Segoe Sans Display" pitchFamily="2" charset="0"/>
                </a:rPr>
                <a:t>smarter—could transform your business?</a:t>
              </a:r>
            </a:p>
          </p:txBody>
        </p:sp>
        <p:cxnSp>
          <p:nvCxnSpPr>
            <p:cNvPr id="6" name="Straight Connector 5">
              <a:extLst>
                <a:ext uri="{FF2B5EF4-FFF2-40B4-BE49-F238E27FC236}">
                  <a16:creationId xmlns:a16="http://schemas.microsoft.com/office/drawing/2014/main" id="{07528971-8893-6659-948B-591F51814D08}"/>
                </a:ext>
                <a:ext uri="{C183D7F6-B498-43B3-948B-1728B52AA6E4}">
                  <adec:decorative xmlns:adec="http://schemas.microsoft.com/office/drawing/2017/decorative" val="1"/>
                </a:ext>
              </a:extLst>
            </p:cNvPr>
            <p:cNvCxnSpPr>
              <a:cxnSpLocks/>
            </p:cNvCxnSpPr>
            <p:nvPr/>
          </p:nvCxnSpPr>
          <p:spPr>
            <a:xfrm>
              <a:off x="3256821" y="3496259"/>
              <a:ext cx="1198921" cy="0"/>
            </a:xfrm>
            <a:prstGeom prst="line">
              <a:avLst/>
            </a:prstGeom>
            <a:ln>
              <a:solidFill>
                <a:schemeClr val="bg1">
                  <a:lumMod val="8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02" name="Group 101">
              <a:extLst>
                <a:ext uri="{FF2B5EF4-FFF2-40B4-BE49-F238E27FC236}">
                  <a16:creationId xmlns:a16="http://schemas.microsoft.com/office/drawing/2014/main" id="{A46CED38-A747-7EF9-7579-7D8DE9BB6BA9}"/>
                </a:ext>
              </a:extLst>
            </p:cNvPr>
            <p:cNvGrpSpPr/>
            <p:nvPr/>
          </p:nvGrpSpPr>
          <p:grpSpPr>
            <a:xfrm>
              <a:off x="3505662" y="1831669"/>
              <a:ext cx="701239" cy="701239"/>
              <a:chOff x="3016853" y="1925775"/>
              <a:chExt cx="701239" cy="701239"/>
            </a:xfrm>
          </p:grpSpPr>
          <p:sp>
            <p:nvSpPr>
              <p:cNvPr id="24" name="Oval 23">
                <a:extLst>
                  <a:ext uri="{FF2B5EF4-FFF2-40B4-BE49-F238E27FC236}">
                    <a16:creationId xmlns:a16="http://schemas.microsoft.com/office/drawing/2014/main" id="{2F2A83D8-E6C6-430A-8505-35AA5FABB791}"/>
                  </a:ext>
                </a:extLst>
              </p:cNvPr>
              <p:cNvSpPr/>
              <p:nvPr/>
            </p:nvSpPr>
            <p:spPr bwMode="auto">
              <a:xfrm>
                <a:off x="3016853" y="1925775"/>
                <a:ext cx="701239" cy="701239"/>
              </a:xfrm>
              <a:prstGeom prst="ellipse">
                <a:avLst/>
              </a:prstGeom>
              <a:gradFill>
                <a:gsLst>
                  <a:gs pos="100000">
                    <a:srgbClr val="C03BC4"/>
                  </a:gs>
                  <a:gs pos="0">
                    <a:srgbClr val="0078D4"/>
                  </a:gs>
                </a:gsLst>
                <a:lin ang="2700000" scaled="1"/>
              </a:gradFill>
              <a:ln w="12700">
                <a:no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ptos" panose="02110004020202020204"/>
                </a:endParaRPr>
              </a:p>
            </p:txBody>
          </p:sp>
          <p:grpSp>
            <p:nvGrpSpPr>
              <p:cNvPr id="37" name="Group 16">
                <a:extLst>
                  <a:ext uri="{FF2B5EF4-FFF2-40B4-BE49-F238E27FC236}">
                    <a16:creationId xmlns:a16="http://schemas.microsoft.com/office/drawing/2014/main" id="{640CEA48-42B2-827C-6291-6D4E7199BF06}"/>
                  </a:ext>
                </a:extLst>
              </p:cNvPr>
              <p:cNvGrpSpPr>
                <a:grpSpLocks noChangeAspect="1"/>
              </p:cNvGrpSpPr>
              <p:nvPr/>
            </p:nvGrpSpPr>
            <p:grpSpPr bwMode="auto">
              <a:xfrm>
                <a:off x="3235185" y="2087792"/>
                <a:ext cx="264594" cy="377204"/>
                <a:chOff x="2314" y="1003"/>
                <a:chExt cx="245" cy="367"/>
              </a:xfrm>
              <a:solidFill>
                <a:schemeClr val="bg1"/>
              </a:solidFill>
            </p:grpSpPr>
            <p:sp>
              <p:nvSpPr>
                <p:cNvPr id="38" name="Freeform 17">
                  <a:extLst>
                    <a:ext uri="{FF2B5EF4-FFF2-40B4-BE49-F238E27FC236}">
                      <a16:creationId xmlns:a16="http://schemas.microsoft.com/office/drawing/2014/main" id="{9A8837FA-51C4-F7D4-0D2E-32A815034E10}"/>
                    </a:ext>
                  </a:extLst>
                </p:cNvPr>
                <p:cNvSpPr>
                  <a:spLocks/>
                </p:cNvSpPr>
                <p:nvPr/>
              </p:nvSpPr>
              <p:spPr bwMode="auto">
                <a:xfrm>
                  <a:off x="2342" y="1003"/>
                  <a:ext cx="189" cy="318"/>
                </a:xfrm>
                <a:custGeom>
                  <a:avLst/>
                  <a:gdLst>
                    <a:gd name="T0" fmla="*/ 20 w 206"/>
                    <a:gd name="T1" fmla="*/ 267 h 347"/>
                    <a:gd name="T2" fmla="*/ 20 w 206"/>
                    <a:gd name="T3" fmla="*/ 267 h 347"/>
                    <a:gd name="T4" fmla="*/ 0 w 206"/>
                    <a:gd name="T5" fmla="*/ 347 h 347"/>
                    <a:gd name="T6" fmla="*/ 206 w 206"/>
                    <a:gd name="T7" fmla="*/ 347 h 347"/>
                    <a:gd name="T8" fmla="*/ 119 w 206"/>
                    <a:gd name="T9" fmla="*/ 0 h 347"/>
                    <a:gd name="T10" fmla="*/ 87 w 206"/>
                    <a:gd name="T11" fmla="*/ 0 h 347"/>
                    <a:gd name="T12" fmla="*/ 47 w 206"/>
                    <a:gd name="T13" fmla="*/ 160 h 347"/>
                    <a:gd name="T14" fmla="*/ 133 w 206"/>
                    <a:gd name="T15" fmla="*/ 160 h 347"/>
                    <a:gd name="T16" fmla="*/ 140 w 206"/>
                    <a:gd name="T17" fmla="*/ 187 h 347"/>
                    <a:gd name="T18" fmla="*/ 40 w 206"/>
                    <a:gd name="T19" fmla="*/ 187 h 347"/>
                    <a:gd name="T20" fmla="*/ 27 w 206"/>
                    <a:gd name="T21" fmla="*/ 240 h 347"/>
                    <a:gd name="T22" fmla="*/ 153 w 206"/>
                    <a:gd name="T23" fmla="*/ 240 h 347"/>
                    <a:gd name="T24" fmla="*/ 160 w 206"/>
                    <a:gd name="T25" fmla="*/ 267 h 347"/>
                    <a:gd name="T26" fmla="*/ 20 w 206"/>
                    <a:gd name="T27" fmla="*/ 26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347">
                      <a:moveTo>
                        <a:pt x="20" y="267"/>
                      </a:moveTo>
                      <a:lnTo>
                        <a:pt x="20" y="267"/>
                      </a:lnTo>
                      <a:lnTo>
                        <a:pt x="0" y="347"/>
                      </a:lnTo>
                      <a:lnTo>
                        <a:pt x="206" y="347"/>
                      </a:lnTo>
                      <a:lnTo>
                        <a:pt x="119" y="0"/>
                      </a:lnTo>
                      <a:lnTo>
                        <a:pt x="87" y="0"/>
                      </a:lnTo>
                      <a:lnTo>
                        <a:pt x="47" y="160"/>
                      </a:lnTo>
                      <a:lnTo>
                        <a:pt x="133" y="160"/>
                      </a:lnTo>
                      <a:lnTo>
                        <a:pt x="140" y="187"/>
                      </a:lnTo>
                      <a:lnTo>
                        <a:pt x="40" y="187"/>
                      </a:lnTo>
                      <a:lnTo>
                        <a:pt x="27" y="240"/>
                      </a:lnTo>
                      <a:lnTo>
                        <a:pt x="153" y="240"/>
                      </a:lnTo>
                      <a:lnTo>
                        <a:pt x="160" y="267"/>
                      </a:lnTo>
                      <a:lnTo>
                        <a:pt x="20" y="2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9" name="Freeform 18">
                  <a:extLst>
                    <a:ext uri="{FF2B5EF4-FFF2-40B4-BE49-F238E27FC236}">
                      <a16:creationId xmlns:a16="http://schemas.microsoft.com/office/drawing/2014/main" id="{06304FAC-A584-7166-338A-7108D1C61546}"/>
                    </a:ext>
                  </a:extLst>
                </p:cNvPr>
                <p:cNvSpPr>
                  <a:spLocks/>
                </p:cNvSpPr>
                <p:nvPr/>
              </p:nvSpPr>
              <p:spPr bwMode="auto">
                <a:xfrm>
                  <a:off x="2314" y="1346"/>
                  <a:ext cx="245" cy="24"/>
                </a:xfrm>
                <a:custGeom>
                  <a:avLst/>
                  <a:gdLst>
                    <a:gd name="T0" fmla="*/ 267 w 267"/>
                    <a:gd name="T1" fmla="*/ 26 h 26"/>
                    <a:gd name="T2" fmla="*/ 267 w 267"/>
                    <a:gd name="T3" fmla="*/ 26 h 26"/>
                    <a:gd name="T4" fmla="*/ 0 w 267"/>
                    <a:gd name="T5" fmla="*/ 26 h 26"/>
                    <a:gd name="T6" fmla="*/ 0 w 267"/>
                    <a:gd name="T7" fmla="*/ 0 h 26"/>
                    <a:gd name="T8" fmla="*/ 267 w 267"/>
                    <a:gd name="T9" fmla="*/ 0 h 26"/>
                    <a:gd name="T10" fmla="*/ 267 w 267"/>
                    <a:gd name="T11" fmla="*/ 26 h 26"/>
                  </a:gdLst>
                  <a:ahLst/>
                  <a:cxnLst>
                    <a:cxn ang="0">
                      <a:pos x="T0" y="T1"/>
                    </a:cxn>
                    <a:cxn ang="0">
                      <a:pos x="T2" y="T3"/>
                    </a:cxn>
                    <a:cxn ang="0">
                      <a:pos x="T4" y="T5"/>
                    </a:cxn>
                    <a:cxn ang="0">
                      <a:pos x="T6" y="T7"/>
                    </a:cxn>
                    <a:cxn ang="0">
                      <a:pos x="T8" y="T9"/>
                    </a:cxn>
                    <a:cxn ang="0">
                      <a:pos x="T10" y="T11"/>
                    </a:cxn>
                  </a:cxnLst>
                  <a:rect l="0" t="0" r="r" b="b"/>
                  <a:pathLst>
                    <a:path w="267" h="26">
                      <a:moveTo>
                        <a:pt x="267" y="26"/>
                      </a:moveTo>
                      <a:lnTo>
                        <a:pt x="267" y="26"/>
                      </a:lnTo>
                      <a:lnTo>
                        <a:pt x="0" y="26"/>
                      </a:lnTo>
                      <a:lnTo>
                        <a:pt x="0" y="0"/>
                      </a:lnTo>
                      <a:lnTo>
                        <a:pt x="267" y="0"/>
                      </a:lnTo>
                      <a:lnTo>
                        <a:pt x="267"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108" name="Group 107" descr="Start with your data&#10;&#10;&#10;">
            <a:extLst>
              <a:ext uri="{FF2B5EF4-FFF2-40B4-BE49-F238E27FC236}">
                <a16:creationId xmlns:a16="http://schemas.microsoft.com/office/drawing/2014/main" id="{275A0677-B5DE-466D-8F0B-08E3D1912B3B}"/>
              </a:ext>
            </a:extLst>
          </p:cNvPr>
          <p:cNvGrpSpPr/>
          <p:nvPr/>
        </p:nvGrpSpPr>
        <p:grpSpPr>
          <a:xfrm>
            <a:off x="5040461" y="1479746"/>
            <a:ext cx="2094568" cy="4408892"/>
            <a:chOff x="5040461" y="1479746"/>
            <a:chExt cx="2094568" cy="4408892"/>
          </a:xfrm>
        </p:grpSpPr>
        <p:sp>
          <p:nvSpPr>
            <p:cNvPr id="57" name="Rectangle: Rounded Corners 56">
              <a:extLst>
                <a:ext uri="{FF2B5EF4-FFF2-40B4-BE49-F238E27FC236}">
                  <a16:creationId xmlns:a16="http://schemas.microsoft.com/office/drawing/2014/main" id="{95F4553F-90CE-8DED-73D3-D42ADE0EE1A6}"/>
                </a:ext>
                <a:ext uri="{C183D7F6-B498-43B3-948B-1728B52AA6E4}">
                  <adec:decorative xmlns:adec="http://schemas.microsoft.com/office/drawing/2017/decorative" val="1"/>
                </a:ext>
              </a:extLst>
            </p:cNvPr>
            <p:cNvSpPr/>
            <p:nvPr/>
          </p:nvSpPr>
          <p:spPr bwMode="auto">
            <a:xfrm>
              <a:off x="5040461" y="1479746"/>
              <a:ext cx="2094568" cy="4408892"/>
            </a:xfrm>
            <a:prstGeom prst="roundRect">
              <a:avLst>
                <a:gd name="adj" fmla="val 3781"/>
              </a:avLst>
            </a:prstGeom>
            <a:solidFill>
              <a:schemeClr val="bg1">
                <a:alpha val="92000"/>
              </a:schemeClr>
            </a:solidFill>
            <a:ln w="19050">
              <a:gradFill>
                <a:gsLst>
                  <a:gs pos="0">
                    <a:srgbClr val="0078D4"/>
                  </a:gs>
                  <a:gs pos="100000">
                    <a:srgbClr val="C03BC4"/>
                  </a:gs>
                </a:gsLst>
                <a:lin ang="5400000" scaled="1"/>
              </a:gra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flip="none" rotWithShape="1">
                    <a:gsLst>
                      <a:gs pos="0">
                        <a:srgbClr val="0078D4"/>
                      </a:gs>
                      <a:gs pos="100000">
                        <a:srgbClr val="C03BC4"/>
                      </a:gs>
                    </a:gsLst>
                    <a:path path="circle">
                      <a:fillToRect r="100000" b="100000"/>
                    </a:path>
                    <a:tileRect l="-100000" t="-100000"/>
                  </a:gradFill>
                  <a:effectLst/>
                  <a:uLnTx/>
                  <a:uFillTx/>
                  <a:latin typeface="Segoe Sans Display Semibold" pitchFamily="2" charset="0"/>
                  <a:ea typeface="+mn-ea"/>
                  <a:cs typeface="Segoe Sans Display Semibold" pitchFamily="2" charset="0"/>
                </a:rPr>
                <a:t>Start with your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Display" pitchFamily="2" charset="0"/>
                <a:ea typeface="+mn-ea"/>
                <a:cs typeface="Segoe Sans Display"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Display" pitchFamily="2" charset="0"/>
                <a:ea typeface="+mn-ea"/>
                <a:cs typeface="Segoe Sans Display"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rgbClr val="000000"/>
                  </a:solidFill>
                  <a:effectLst/>
                  <a:uLnTx/>
                  <a:uFillTx/>
                  <a:latin typeface="Segoe Sans Display" pitchFamily="2" charset="0"/>
                  <a:ea typeface="+mn-ea"/>
                  <a:cs typeface="Segoe Sans Display" pitchFamily="2" charset="0"/>
                </a:rPr>
                <a:t>As agents grow more autonomous, secure data grounding becomes even more essential, enabling agents to manage data and actions across disparate systems.</a:t>
              </a:r>
            </a:p>
          </p:txBody>
        </p:sp>
        <p:cxnSp>
          <p:nvCxnSpPr>
            <p:cNvPr id="40" name="Straight Connector 39">
              <a:extLst>
                <a:ext uri="{FF2B5EF4-FFF2-40B4-BE49-F238E27FC236}">
                  <a16:creationId xmlns:a16="http://schemas.microsoft.com/office/drawing/2014/main" id="{BCC8134E-C9D7-4942-9BA1-96AE523E5105}"/>
                </a:ext>
                <a:ext uri="{C183D7F6-B498-43B3-948B-1728B52AA6E4}">
                  <adec:decorative xmlns:adec="http://schemas.microsoft.com/office/drawing/2017/decorative" val="1"/>
                </a:ext>
              </a:extLst>
            </p:cNvPr>
            <p:cNvCxnSpPr>
              <a:cxnSpLocks/>
            </p:cNvCxnSpPr>
            <p:nvPr/>
          </p:nvCxnSpPr>
          <p:spPr>
            <a:xfrm>
              <a:off x="5488285" y="3496259"/>
              <a:ext cx="1198921" cy="0"/>
            </a:xfrm>
            <a:prstGeom prst="line">
              <a:avLst/>
            </a:prstGeom>
            <a:ln>
              <a:solidFill>
                <a:schemeClr val="bg1">
                  <a:lumMod val="8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03" name="Group 102">
              <a:extLst>
                <a:ext uri="{FF2B5EF4-FFF2-40B4-BE49-F238E27FC236}">
                  <a16:creationId xmlns:a16="http://schemas.microsoft.com/office/drawing/2014/main" id="{23583D18-4BE9-DD27-E29C-248969460193}"/>
                </a:ext>
              </a:extLst>
            </p:cNvPr>
            <p:cNvGrpSpPr/>
            <p:nvPr/>
          </p:nvGrpSpPr>
          <p:grpSpPr>
            <a:xfrm>
              <a:off x="5737126" y="1831669"/>
              <a:ext cx="701239" cy="701239"/>
              <a:chOff x="5247097" y="1925775"/>
              <a:chExt cx="701239" cy="701239"/>
            </a:xfrm>
          </p:grpSpPr>
          <p:sp>
            <p:nvSpPr>
              <p:cNvPr id="43" name="Oval 42">
                <a:extLst>
                  <a:ext uri="{FF2B5EF4-FFF2-40B4-BE49-F238E27FC236}">
                    <a16:creationId xmlns:a16="http://schemas.microsoft.com/office/drawing/2014/main" id="{44E4C613-DA7F-B7F3-3C38-B232A9FC1766}"/>
                  </a:ext>
                </a:extLst>
              </p:cNvPr>
              <p:cNvSpPr/>
              <p:nvPr/>
            </p:nvSpPr>
            <p:spPr bwMode="auto">
              <a:xfrm>
                <a:off x="5247097" y="1925775"/>
                <a:ext cx="701239" cy="701239"/>
              </a:xfrm>
              <a:prstGeom prst="ellipse">
                <a:avLst/>
              </a:prstGeom>
              <a:gradFill>
                <a:gsLst>
                  <a:gs pos="100000">
                    <a:srgbClr val="C03BC4"/>
                  </a:gs>
                  <a:gs pos="0">
                    <a:srgbClr val="0078D4"/>
                  </a:gs>
                </a:gsLst>
                <a:lin ang="2700000" scaled="1"/>
              </a:gradFill>
              <a:ln w="12700">
                <a:no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ptos" panose="02110004020202020204"/>
                </a:endParaRPr>
              </a:p>
            </p:txBody>
          </p:sp>
          <p:grpSp>
            <p:nvGrpSpPr>
              <p:cNvPr id="47" name="Group 21">
                <a:extLst>
                  <a:ext uri="{FF2B5EF4-FFF2-40B4-BE49-F238E27FC236}">
                    <a16:creationId xmlns:a16="http://schemas.microsoft.com/office/drawing/2014/main" id="{4F6E0685-0EE3-AC60-E856-ACC0AB182445}"/>
                  </a:ext>
                </a:extLst>
              </p:cNvPr>
              <p:cNvGrpSpPr>
                <a:grpSpLocks noChangeAspect="1"/>
              </p:cNvGrpSpPr>
              <p:nvPr/>
            </p:nvGrpSpPr>
            <p:grpSpPr bwMode="auto">
              <a:xfrm>
                <a:off x="5354773" y="2127967"/>
                <a:ext cx="485886" cy="281783"/>
                <a:chOff x="3650" y="1078"/>
                <a:chExt cx="384" cy="234"/>
              </a:xfrm>
              <a:solidFill>
                <a:schemeClr val="bg1"/>
              </a:solidFill>
            </p:grpSpPr>
            <p:sp>
              <p:nvSpPr>
                <p:cNvPr id="48" name="Freeform 22">
                  <a:extLst>
                    <a:ext uri="{FF2B5EF4-FFF2-40B4-BE49-F238E27FC236}">
                      <a16:creationId xmlns:a16="http://schemas.microsoft.com/office/drawing/2014/main" id="{C0DAEDFC-4AB9-2C6C-6DC2-91E46FCB163E}"/>
                    </a:ext>
                  </a:extLst>
                </p:cNvPr>
                <p:cNvSpPr>
                  <a:spLocks/>
                </p:cNvSpPr>
                <p:nvPr/>
              </p:nvSpPr>
              <p:spPr bwMode="auto">
                <a:xfrm>
                  <a:off x="3650" y="1078"/>
                  <a:ext cx="301" cy="216"/>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9" name="Freeform 23">
                  <a:extLst>
                    <a:ext uri="{FF2B5EF4-FFF2-40B4-BE49-F238E27FC236}">
                      <a16:creationId xmlns:a16="http://schemas.microsoft.com/office/drawing/2014/main" id="{0EF64AA6-1EC9-F6C6-64DC-4A99D1CC204E}"/>
                    </a:ext>
                  </a:extLst>
                </p:cNvPr>
                <p:cNvSpPr>
                  <a:spLocks/>
                </p:cNvSpPr>
                <p:nvPr/>
              </p:nvSpPr>
              <p:spPr bwMode="auto">
                <a:xfrm>
                  <a:off x="3747" y="1155"/>
                  <a:ext cx="287" cy="15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descr="Future-proof your work&#10;">
            <a:extLst>
              <a:ext uri="{FF2B5EF4-FFF2-40B4-BE49-F238E27FC236}">
                <a16:creationId xmlns:a16="http://schemas.microsoft.com/office/drawing/2014/main" id="{3C50E114-8DF4-F093-43A3-FB4ED2478599}"/>
              </a:ext>
            </a:extLst>
          </p:cNvPr>
          <p:cNvGrpSpPr/>
          <p:nvPr/>
        </p:nvGrpSpPr>
        <p:grpSpPr>
          <a:xfrm>
            <a:off x="7271925" y="1479746"/>
            <a:ext cx="2094568" cy="4408892"/>
            <a:chOff x="7271925" y="1479746"/>
            <a:chExt cx="2094568" cy="4408892"/>
          </a:xfrm>
        </p:grpSpPr>
        <p:sp>
          <p:nvSpPr>
            <p:cNvPr id="58" name="Rectangle: Rounded Corners 57">
              <a:extLst>
                <a:ext uri="{FF2B5EF4-FFF2-40B4-BE49-F238E27FC236}">
                  <a16:creationId xmlns:a16="http://schemas.microsoft.com/office/drawing/2014/main" id="{ADC942E7-0E09-A43B-DC72-9E1A15D62336}"/>
                </a:ext>
                <a:ext uri="{C183D7F6-B498-43B3-948B-1728B52AA6E4}">
                  <adec:decorative xmlns:adec="http://schemas.microsoft.com/office/drawing/2017/decorative" val="1"/>
                </a:ext>
              </a:extLst>
            </p:cNvPr>
            <p:cNvSpPr/>
            <p:nvPr/>
          </p:nvSpPr>
          <p:spPr bwMode="auto">
            <a:xfrm>
              <a:off x="7271925" y="1479746"/>
              <a:ext cx="2094568" cy="4408892"/>
            </a:xfrm>
            <a:prstGeom prst="roundRect">
              <a:avLst>
                <a:gd name="adj" fmla="val 3781"/>
              </a:avLst>
            </a:prstGeom>
            <a:solidFill>
              <a:schemeClr val="bg1">
                <a:alpha val="92000"/>
              </a:schemeClr>
            </a:solidFill>
            <a:ln w="19050">
              <a:gradFill>
                <a:gsLst>
                  <a:gs pos="0">
                    <a:srgbClr val="0078D4"/>
                  </a:gs>
                  <a:gs pos="100000">
                    <a:srgbClr val="C03BC4"/>
                  </a:gs>
                </a:gsLst>
                <a:lin ang="5400000" scaled="1"/>
              </a:gra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737360" rIns="182880" bIns="77724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1600" b="1" i="0" u="none" strike="noStrike" kern="0" cap="none" spc="0" normalizeH="0" baseline="0" noProof="0">
                  <a:ln>
                    <a:noFill/>
                  </a:ln>
                  <a:gradFill flip="none" rotWithShape="1">
                    <a:gsLst>
                      <a:gs pos="0">
                        <a:srgbClr val="0078D4"/>
                      </a:gs>
                      <a:gs pos="100000">
                        <a:srgbClr val="C03BC4"/>
                      </a:gs>
                    </a:gsLst>
                    <a:path path="circle">
                      <a:fillToRect r="100000" b="100000"/>
                    </a:path>
                    <a:tileRect l="-100000" t="-100000"/>
                  </a:gradFill>
                  <a:effectLst/>
                  <a:uLnTx/>
                  <a:uFillTx/>
                  <a:latin typeface="Segoe Sans Display Semibold" pitchFamily="2" charset="0"/>
                  <a:ea typeface="+mn-ea"/>
                  <a:cs typeface="Segoe Sans Display Semibold" pitchFamily="2" charset="0"/>
                </a:rPr>
                <a:t>Future-proof your work</a:t>
              </a:r>
            </a:p>
            <a:p>
              <a:pPr marL="0" marR="0" lvl="0" indent="0" algn="ctr" defTabSz="914400" rtl="0"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Display" pitchFamily="2" charset="0"/>
                <a:ea typeface="+mn-ea"/>
                <a:cs typeface="Segoe Sans Display" pitchFamily="2" charset="0"/>
              </a:endParaRPr>
            </a:p>
            <a:p>
              <a:pPr marL="0" marR="0" lvl="0" indent="0" algn="ctr" defTabSz="914400" rtl="0"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Display" pitchFamily="2" charset="0"/>
                <a:ea typeface="+mn-ea"/>
                <a:cs typeface="Segoe Sans Display" pitchFamily="2" charset="0"/>
              </a:endParaRPr>
            </a:p>
            <a:p>
              <a:pPr marL="0" marR="0" lvl="0" indent="0" algn="ctr" defTabSz="932472" rtl="0" eaLnBrk="1" fontAlgn="base" latinLnBrk="0" hangingPunct="1">
                <a:spcBef>
                  <a:spcPct val="0"/>
                </a:spcBef>
                <a:spcAft>
                  <a:spcPct val="0"/>
                </a:spcAft>
                <a:buClrTx/>
                <a:buSzTx/>
                <a:buFontTx/>
                <a:buNone/>
                <a:tabLst/>
                <a:defRPr/>
              </a:pPr>
              <a:r>
                <a:rPr kumimoji="0" lang="en-US" sz="1300" u="none" strike="noStrike" kern="0" cap="none" spc="0" normalizeH="0" baseline="0" noProof="0">
                  <a:ln>
                    <a:noFill/>
                  </a:ln>
                  <a:solidFill>
                    <a:srgbClr val="000000"/>
                  </a:solidFill>
                  <a:effectLst/>
                  <a:uLnTx/>
                  <a:uFillTx/>
                  <a:latin typeface="Segoe Sans Display" pitchFamily="2" charset="0"/>
                  <a:ea typeface="Segoe UI" pitchFamily="34" charset="0"/>
                  <a:cs typeface="Segoe Sans Display" pitchFamily="2" charset="0"/>
                </a:rPr>
                <a:t>Empower each employee with an AI assistant as the first step</a:t>
              </a:r>
              <a:r>
                <a:rPr kumimoji="0" lang="en-US" sz="1300" u="none" strike="noStrike" kern="1200" cap="none" spc="0" normalizeH="0" baseline="0" noProof="0">
                  <a:ln>
                    <a:noFill/>
                  </a:ln>
                  <a:solidFill>
                    <a:srgbClr val="000000"/>
                  </a:solidFill>
                  <a:effectLst/>
                  <a:uLnTx/>
                  <a:uFillTx/>
                  <a:latin typeface="Segoe Sans Display" pitchFamily="2" charset="0"/>
                  <a:cs typeface="Segoe Sans Display" pitchFamily="2" charset="0"/>
                </a:rPr>
                <a:t>—and, over time, manage a dynamic network of agents that automate, orchestrate, and scale work across your organization.</a:t>
              </a:r>
              <a:endParaRPr kumimoji="0" lang="en-US" sz="1300" u="none" strike="noStrike" kern="0" cap="none" spc="0" normalizeH="0" baseline="30000" noProof="0">
                <a:ln>
                  <a:noFill/>
                </a:ln>
                <a:solidFill>
                  <a:srgbClr val="000000"/>
                </a:solidFill>
                <a:effectLst/>
                <a:uLnTx/>
                <a:uFillTx/>
                <a:latin typeface="Segoe Sans Display" pitchFamily="2" charset="0"/>
                <a:ea typeface="Segoe UI" pitchFamily="34" charset="0"/>
                <a:cs typeface="Segoe Sans Display" pitchFamily="2" charset="0"/>
              </a:endParaRPr>
            </a:p>
          </p:txBody>
        </p:sp>
        <p:cxnSp>
          <p:nvCxnSpPr>
            <p:cNvPr id="50" name="Straight Connector 49">
              <a:extLst>
                <a:ext uri="{FF2B5EF4-FFF2-40B4-BE49-F238E27FC236}">
                  <a16:creationId xmlns:a16="http://schemas.microsoft.com/office/drawing/2014/main" id="{01ECEF64-0F78-64B3-D2FA-F0C482942F77}"/>
                </a:ext>
                <a:ext uri="{C183D7F6-B498-43B3-948B-1728B52AA6E4}">
                  <adec:decorative xmlns:adec="http://schemas.microsoft.com/office/drawing/2017/decorative" val="1"/>
                </a:ext>
              </a:extLst>
            </p:cNvPr>
            <p:cNvCxnSpPr>
              <a:cxnSpLocks/>
            </p:cNvCxnSpPr>
            <p:nvPr/>
          </p:nvCxnSpPr>
          <p:spPr>
            <a:xfrm>
              <a:off x="7719749" y="3496259"/>
              <a:ext cx="1198921" cy="0"/>
            </a:xfrm>
            <a:prstGeom prst="line">
              <a:avLst/>
            </a:prstGeom>
            <a:ln>
              <a:solidFill>
                <a:schemeClr val="bg1">
                  <a:lumMod val="8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04" name="Group 103">
              <a:extLst>
                <a:ext uri="{FF2B5EF4-FFF2-40B4-BE49-F238E27FC236}">
                  <a16:creationId xmlns:a16="http://schemas.microsoft.com/office/drawing/2014/main" id="{3676D133-5742-F659-0801-79478200C41A}"/>
                </a:ext>
              </a:extLst>
            </p:cNvPr>
            <p:cNvGrpSpPr/>
            <p:nvPr/>
          </p:nvGrpSpPr>
          <p:grpSpPr>
            <a:xfrm>
              <a:off x="7968590" y="1831669"/>
              <a:ext cx="701239" cy="701239"/>
              <a:chOff x="7499643" y="1925775"/>
              <a:chExt cx="701239" cy="701239"/>
            </a:xfrm>
          </p:grpSpPr>
          <p:sp>
            <p:nvSpPr>
              <p:cNvPr id="54" name="Oval 53">
                <a:extLst>
                  <a:ext uri="{FF2B5EF4-FFF2-40B4-BE49-F238E27FC236}">
                    <a16:creationId xmlns:a16="http://schemas.microsoft.com/office/drawing/2014/main" id="{27B448D2-22A4-76D6-AD67-0E72AFF57352}"/>
                  </a:ext>
                </a:extLst>
              </p:cNvPr>
              <p:cNvSpPr/>
              <p:nvPr/>
            </p:nvSpPr>
            <p:spPr bwMode="auto">
              <a:xfrm>
                <a:off x="7499643" y="1925775"/>
                <a:ext cx="701239" cy="701239"/>
              </a:xfrm>
              <a:prstGeom prst="ellipse">
                <a:avLst/>
              </a:prstGeom>
              <a:gradFill>
                <a:gsLst>
                  <a:gs pos="100000">
                    <a:srgbClr val="C03BC4"/>
                  </a:gs>
                  <a:gs pos="0">
                    <a:srgbClr val="0078D4"/>
                  </a:gs>
                </a:gsLst>
                <a:lin ang="2700000" scaled="1"/>
              </a:gradFill>
              <a:ln w="12700">
                <a:no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ptos" panose="02110004020202020204"/>
                </a:endParaRPr>
              </a:p>
            </p:txBody>
          </p:sp>
          <p:grpSp>
            <p:nvGrpSpPr>
              <p:cNvPr id="60" name="Group 26">
                <a:extLst>
                  <a:ext uri="{FF2B5EF4-FFF2-40B4-BE49-F238E27FC236}">
                    <a16:creationId xmlns:a16="http://schemas.microsoft.com/office/drawing/2014/main" id="{BA1ECB4A-32F9-3E16-7086-4C2F1C0446A6}"/>
                  </a:ext>
                </a:extLst>
              </p:cNvPr>
              <p:cNvGrpSpPr>
                <a:grpSpLocks noChangeAspect="1"/>
              </p:cNvGrpSpPr>
              <p:nvPr/>
            </p:nvGrpSpPr>
            <p:grpSpPr bwMode="auto">
              <a:xfrm>
                <a:off x="7670431" y="2048723"/>
                <a:ext cx="359661" cy="406667"/>
                <a:chOff x="5088" y="997"/>
                <a:chExt cx="319" cy="379"/>
              </a:xfrm>
              <a:solidFill>
                <a:schemeClr val="tx1"/>
              </a:solidFill>
            </p:grpSpPr>
            <p:sp>
              <p:nvSpPr>
                <p:cNvPr id="74" name="Freeform 27">
                  <a:extLst>
                    <a:ext uri="{FF2B5EF4-FFF2-40B4-BE49-F238E27FC236}">
                      <a16:creationId xmlns:a16="http://schemas.microsoft.com/office/drawing/2014/main" id="{25D72F21-5446-6DFF-F26A-730773663069}"/>
                    </a:ext>
                  </a:extLst>
                </p:cNvPr>
                <p:cNvSpPr>
                  <a:spLocks noEditPoints="1"/>
                </p:cNvSpPr>
                <p:nvPr/>
              </p:nvSpPr>
              <p:spPr bwMode="auto">
                <a:xfrm>
                  <a:off x="5088" y="998"/>
                  <a:ext cx="319" cy="378"/>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281AD5BD-B086-472A-04E1-B27D9B55410B}"/>
                    </a:ext>
                  </a:extLst>
                </p:cNvPr>
                <p:cNvSpPr>
                  <a:spLocks/>
                </p:cNvSpPr>
                <p:nvPr/>
              </p:nvSpPr>
              <p:spPr bwMode="auto">
                <a:xfrm>
                  <a:off x="5193" y="1132"/>
                  <a:ext cx="24" cy="24"/>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gradFill>
                  <a:gsLst>
                    <a:gs pos="100000">
                      <a:srgbClr val="C03BC4"/>
                    </a:gs>
                    <a:gs pos="0">
                      <a:srgbClr val="0078D4"/>
                    </a:gs>
                  </a:gsLst>
                  <a:lin ang="2700000" scaled="1"/>
                </a:gra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2" name="Freeform 30">
                  <a:extLst>
                    <a:ext uri="{FF2B5EF4-FFF2-40B4-BE49-F238E27FC236}">
                      <a16:creationId xmlns:a16="http://schemas.microsoft.com/office/drawing/2014/main" id="{54CE728A-D879-799E-F44E-16B41805643B}"/>
                    </a:ext>
                  </a:extLst>
                </p:cNvPr>
                <p:cNvSpPr>
                  <a:spLocks/>
                </p:cNvSpPr>
                <p:nvPr/>
              </p:nvSpPr>
              <p:spPr bwMode="auto">
                <a:xfrm>
                  <a:off x="5278" y="1132"/>
                  <a:ext cx="25" cy="24"/>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gradFill>
                  <a:gsLst>
                    <a:gs pos="100000">
                      <a:srgbClr val="C03BC4"/>
                    </a:gs>
                    <a:gs pos="0">
                      <a:srgbClr val="0078D4"/>
                    </a:gs>
                  </a:gsLst>
                  <a:lin ang="2700000" scaled="1"/>
                </a:gra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3" name="Freeform 31">
                  <a:extLst>
                    <a:ext uri="{FF2B5EF4-FFF2-40B4-BE49-F238E27FC236}">
                      <a16:creationId xmlns:a16="http://schemas.microsoft.com/office/drawing/2014/main" id="{B8380C2E-C51C-2D24-364A-03B14E1BBFEC}"/>
                    </a:ext>
                  </a:extLst>
                </p:cNvPr>
                <p:cNvSpPr>
                  <a:spLocks/>
                </p:cNvSpPr>
                <p:nvPr/>
              </p:nvSpPr>
              <p:spPr bwMode="auto">
                <a:xfrm>
                  <a:off x="5223" y="997"/>
                  <a:ext cx="50" cy="49"/>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110" name="Group 109" descr="Innovate&#10;with AI&#10;&#10;&#10;">
            <a:extLst>
              <a:ext uri="{FF2B5EF4-FFF2-40B4-BE49-F238E27FC236}">
                <a16:creationId xmlns:a16="http://schemas.microsoft.com/office/drawing/2014/main" id="{E97B94CF-1638-3866-8D04-06113D8054A3}"/>
              </a:ext>
            </a:extLst>
          </p:cNvPr>
          <p:cNvGrpSpPr/>
          <p:nvPr/>
        </p:nvGrpSpPr>
        <p:grpSpPr>
          <a:xfrm>
            <a:off x="9503390" y="1479746"/>
            <a:ext cx="2094568" cy="4408892"/>
            <a:chOff x="9503390" y="1479746"/>
            <a:chExt cx="2094568" cy="4408892"/>
          </a:xfrm>
        </p:grpSpPr>
        <p:sp>
          <p:nvSpPr>
            <p:cNvPr id="59" name="Rectangle: Rounded Corners 58">
              <a:extLst>
                <a:ext uri="{FF2B5EF4-FFF2-40B4-BE49-F238E27FC236}">
                  <a16:creationId xmlns:a16="http://schemas.microsoft.com/office/drawing/2014/main" id="{F1DA7AE0-86AE-0000-2F97-0B81D92CF538}"/>
                </a:ext>
                <a:ext uri="{C183D7F6-B498-43B3-948B-1728B52AA6E4}">
                  <adec:decorative xmlns:adec="http://schemas.microsoft.com/office/drawing/2017/decorative" val="1"/>
                </a:ext>
              </a:extLst>
            </p:cNvPr>
            <p:cNvSpPr/>
            <p:nvPr/>
          </p:nvSpPr>
          <p:spPr bwMode="auto">
            <a:xfrm>
              <a:off x="9503390" y="1479746"/>
              <a:ext cx="2094568" cy="4408892"/>
            </a:xfrm>
            <a:prstGeom prst="roundRect">
              <a:avLst>
                <a:gd name="adj" fmla="val 3781"/>
              </a:avLst>
            </a:prstGeom>
            <a:solidFill>
              <a:schemeClr val="bg1">
                <a:alpha val="92000"/>
              </a:schemeClr>
            </a:solidFill>
            <a:ln w="19050">
              <a:gradFill>
                <a:gsLst>
                  <a:gs pos="0">
                    <a:srgbClr val="0078D4"/>
                  </a:gs>
                  <a:gs pos="100000">
                    <a:srgbClr val="C03BC4"/>
                  </a:gs>
                </a:gsLst>
                <a:lin ang="5400000" scaled="1"/>
              </a:gra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25880" rIns="182880" bIns="77724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1600" b="1" i="0" u="none" strike="noStrike" kern="0" cap="none" spc="0" normalizeH="0" baseline="0" noProof="0">
                  <a:ln>
                    <a:noFill/>
                  </a:ln>
                  <a:gradFill flip="none" rotWithShape="1">
                    <a:gsLst>
                      <a:gs pos="0">
                        <a:srgbClr val="0078D4"/>
                      </a:gs>
                      <a:gs pos="100000">
                        <a:srgbClr val="C03BC4"/>
                      </a:gs>
                    </a:gsLst>
                    <a:path path="circle">
                      <a:fillToRect r="100000" b="100000"/>
                    </a:path>
                    <a:tileRect l="-100000" t="-100000"/>
                  </a:gradFill>
                  <a:effectLst/>
                  <a:uLnTx/>
                  <a:uFillTx/>
                  <a:latin typeface="Segoe Sans Display Semibold" pitchFamily="2" charset="0"/>
                  <a:ea typeface="+mn-ea"/>
                  <a:cs typeface="Segoe Sans Display Semibold" pitchFamily="2" charset="0"/>
                </a:rPr>
                <a:t>Innovate</a:t>
              </a:r>
            </a:p>
            <a:p>
              <a:pPr marL="0" marR="0" lvl="0" indent="0" algn="ctr" defTabSz="914400" rtl="0" eaLnBrk="1" fontAlgn="auto" latinLnBrk="0" hangingPunct="1">
                <a:spcBef>
                  <a:spcPts val="0"/>
                </a:spcBef>
                <a:spcAft>
                  <a:spcPts val="0"/>
                </a:spcAft>
                <a:buClrTx/>
                <a:buSzTx/>
                <a:buFontTx/>
                <a:buNone/>
                <a:tabLst/>
                <a:defRPr/>
              </a:pPr>
              <a:r>
                <a:rPr kumimoji="0" lang="en-US" sz="1600" b="1" i="0" u="none" strike="noStrike" kern="0" cap="none" spc="0" normalizeH="0" baseline="0" noProof="0">
                  <a:ln>
                    <a:noFill/>
                  </a:ln>
                  <a:gradFill flip="none" rotWithShape="1">
                    <a:gsLst>
                      <a:gs pos="0">
                        <a:srgbClr val="0078D4"/>
                      </a:gs>
                      <a:gs pos="100000">
                        <a:srgbClr val="C03BC4"/>
                      </a:gs>
                    </a:gsLst>
                    <a:path path="circle">
                      <a:fillToRect r="100000" b="100000"/>
                    </a:path>
                    <a:tileRect l="-100000" t="-100000"/>
                  </a:gradFill>
                  <a:effectLst/>
                  <a:uLnTx/>
                  <a:uFillTx/>
                  <a:latin typeface="Segoe Sans Display Semibold" pitchFamily="2" charset="0"/>
                  <a:ea typeface="+mn-ea"/>
                  <a:cs typeface="Segoe Sans Display Semibold" pitchFamily="2" charset="0"/>
                </a:rPr>
                <a:t>with AI</a:t>
              </a:r>
            </a:p>
            <a:p>
              <a:pPr marL="0" marR="0" lvl="0" indent="0" algn="ctr" defTabSz="914400" rtl="0"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Display" pitchFamily="2" charset="0"/>
                <a:ea typeface="+mn-ea"/>
                <a:cs typeface="Segoe Sans Display" pitchFamily="2" charset="0"/>
              </a:endParaRPr>
            </a:p>
            <a:p>
              <a:pPr marL="0" marR="0" lvl="0" indent="0" algn="ctr" defTabSz="914400" rtl="0" eaLnBrk="1" fontAlgn="auto" latinLnBrk="0" hangingPunct="1">
                <a:spcBef>
                  <a:spcPts val="0"/>
                </a:spcBef>
                <a:spcAft>
                  <a:spcPts val="0"/>
                </a:spcAft>
                <a:buClrTx/>
                <a:buSzTx/>
                <a:buFontTx/>
                <a:buNone/>
                <a:tabLst/>
                <a:defRPr/>
              </a:pPr>
              <a:endParaRPr kumimoji="0" lang="en-US" sz="1600" u="none" strike="noStrike" kern="0" cap="none" spc="0" normalizeH="0" baseline="0" noProof="0">
                <a:ln>
                  <a:noFill/>
                </a:ln>
                <a:solidFill>
                  <a:srgbClr val="000000"/>
                </a:solidFill>
                <a:effectLst/>
                <a:uLnTx/>
                <a:uFillTx/>
                <a:latin typeface="Segoe Sans Display" pitchFamily="2" charset="0"/>
                <a:cs typeface="Segoe Sans Display" pitchFamily="2" charset="0"/>
              </a:endParaRPr>
            </a:p>
            <a:p>
              <a:pPr lvl="0" algn="ctr" defTabSz="932472" fontAlgn="base">
                <a:spcBef>
                  <a:spcPct val="0"/>
                </a:spcBef>
                <a:spcAft>
                  <a:spcPct val="0"/>
                </a:spcAft>
                <a:defRPr/>
              </a:pPr>
              <a:r>
                <a:rPr lang="en-US" sz="1300" kern="0">
                  <a:solidFill>
                    <a:srgbClr val="000000"/>
                  </a:solidFill>
                  <a:latin typeface="Segoe Sans Display" pitchFamily="2" charset="0"/>
                  <a:ea typeface="Segoe UI" pitchFamily="34" charset="0"/>
                  <a:cs typeface="Segoe Sans Display" pitchFamily="2" charset="0"/>
                </a:rPr>
                <a:t>Build an AI strategy that empowers people to amplify and scale their impacts, and to start focusing on the work that only humans can do. </a:t>
              </a:r>
              <a:endParaRPr lang="en-US" sz="1300" kern="0" baseline="30000">
                <a:solidFill>
                  <a:srgbClr val="000000"/>
                </a:solidFill>
                <a:latin typeface="Segoe Sans Display" pitchFamily="2" charset="0"/>
                <a:ea typeface="Segoe UI" pitchFamily="34" charset="0"/>
                <a:cs typeface="Segoe Sans Display" pitchFamily="2" charset="0"/>
              </a:endParaRPr>
            </a:p>
          </p:txBody>
        </p:sp>
        <p:cxnSp>
          <p:nvCxnSpPr>
            <p:cNvPr id="53" name="Straight Connector 52">
              <a:extLst>
                <a:ext uri="{FF2B5EF4-FFF2-40B4-BE49-F238E27FC236}">
                  <a16:creationId xmlns:a16="http://schemas.microsoft.com/office/drawing/2014/main" id="{34EC2EF8-CB7D-544D-ED0C-9119DA543E25}"/>
                </a:ext>
                <a:ext uri="{C183D7F6-B498-43B3-948B-1728B52AA6E4}">
                  <adec:decorative xmlns:adec="http://schemas.microsoft.com/office/drawing/2017/decorative" val="1"/>
                </a:ext>
              </a:extLst>
            </p:cNvPr>
            <p:cNvCxnSpPr>
              <a:cxnSpLocks/>
            </p:cNvCxnSpPr>
            <p:nvPr/>
          </p:nvCxnSpPr>
          <p:spPr>
            <a:xfrm>
              <a:off x="9951214" y="3496259"/>
              <a:ext cx="1198921" cy="0"/>
            </a:xfrm>
            <a:prstGeom prst="line">
              <a:avLst/>
            </a:prstGeom>
            <a:ln>
              <a:solidFill>
                <a:schemeClr val="bg1">
                  <a:lumMod val="8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105" name="Group 104">
              <a:extLst>
                <a:ext uri="{FF2B5EF4-FFF2-40B4-BE49-F238E27FC236}">
                  <a16:creationId xmlns:a16="http://schemas.microsoft.com/office/drawing/2014/main" id="{FE5770D2-17BA-3379-1959-E6D43094863D}"/>
                </a:ext>
              </a:extLst>
            </p:cNvPr>
            <p:cNvGrpSpPr/>
            <p:nvPr/>
          </p:nvGrpSpPr>
          <p:grpSpPr>
            <a:xfrm>
              <a:off x="10200055" y="1831669"/>
              <a:ext cx="701239" cy="701239"/>
              <a:chOff x="9724683" y="1925775"/>
              <a:chExt cx="701239" cy="701239"/>
            </a:xfrm>
          </p:grpSpPr>
          <p:sp>
            <p:nvSpPr>
              <p:cNvPr id="94" name="Oval 93">
                <a:extLst>
                  <a:ext uri="{FF2B5EF4-FFF2-40B4-BE49-F238E27FC236}">
                    <a16:creationId xmlns:a16="http://schemas.microsoft.com/office/drawing/2014/main" id="{83455129-BBD9-5C87-7C91-898AB9E9EDBD}"/>
                  </a:ext>
                </a:extLst>
              </p:cNvPr>
              <p:cNvSpPr/>
              <p:nvPr/>
            </p:nvSpPr>
            <p:spPr bwMode="auto">
              <a:xfrm>
                <a:off x="9724683" y="1925775"/>
                <a:ext cx="701239" cy="701239"/>
              </a:xfrm>
              <a:prstGeom prst="ellipse">
                <a:avLst/>
              </a:prstGeom>
              <a:gradFill>
                <a:gsLst>
                  <a:gs pos="100000">
                    <a:srgbClr val="C03BC4"/>
                  </a:gs>
                  <a:gs pos="0">
                    <a:srgbClr val="0078D4"/>
                  </a:gs>
                </a:gsLst>
                <a:lin ang="2700000" scaled="1"/>
              </a:gradFill>
              <a:ln w="12700">
                <a:no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ptos" panose="02110004020202020204"/>
                </a:endParaRPr>
              </a:p>
            </p:txBody>
          </p:sp>
          <p:grpSp>
            <p:nvGrpSpPr>
              <p:cNvPr id="95" name="Group 34">
                <a:extLst>
                  <a:ext uri="{FF2B5EF4-FFF2-40B4-BE49-F238E27FC236}">
                    <a16:creationId xmlns:a16="http://schemas.microsoft.com/office/drawing/2014/main" id="{86037B7C-6ADF-71EC-0818-900CA2437B3D}"/>
                  </a:ext>
                </a:extLst>
              </p:cNvPr>
              <p:cNvGrpSpPr>
                <a:grpSpLocks noChangeAspect="1"/>
              </p:cNvGrpSpPr>
              <p:nvPr/>
            </p:nvGrpSpPr>
            <p:grpSpPr bwMode="auto">
              <a:xfrm>
                <a:off x="9862045" y="2076809"/>
                <a:ext cx="426513" cy="419490"/>
                <a:chOff x="6518" y="1060"/>
                <a:chExt cx="269" cy="278"/>
              </a:xfrm>
              <a:solidFill>
                <a:schemeClr val="bg1"/>
              </a:solidFill>
            </p:grpSpPr>
            <p:sp>
              <p:nvSpPr>
                <p:cNvPr id="96" name="Freeform 35">
                  <a:extLst>
                    <a:ext uri="{FF2B5EF4-FFF2-40B4-BE49-F238E27FC236}">
                      <a16:creationId xmlns:a16="http://schemas.microsoft.com/office/drawing/2014/main" id="{4FFED9CB-D347-BEC9-CB57-1B883D0471A4}"/>
                    </a:ext>
                  </a:extLst>
                </p:cNvPr>
                <p:cNvSpPr>
                  <a:spLocks/>
                </p:cNvSpPr>
                <p:nvPr/>
              </p:nvSpPr>
              <p:spPr bwMode="auto">
                <a:xfrm>
                  <a:off x="6628" y="1060"/>
                  <a:ext cx="49" cy="49"/>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1"/>
                        <a:pt x="12" y="53"/>
                        <a:pt x="27" y="53"/>
                      </a:cubicBezTo>
                      <a:cubicBezTo>
                        <a:pt x="42" y="53"/>
                        <a:pt x="54" y="41"/>
                        <a:pt x="54" y="27"/>
                      </a:cubicBezTo>
                      <a:cubicBezTo>
                        <a:pt x="54" y="12"/>
                        <a:pt x="42" y="0"/>
                        <a:pt x="27" y="0"/>
                      </a:cubicBezTo>
                      <a:cubicBezTo>
                        <a:pt x="12" y="0"/>
                        <a:pt x="0" y="12"/>
                        <a:pt x="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36">
                  <a:extLst>
                    <a:ext uri="{FF2B5EF4-FFF2-40B4-BE49-F238E27FC236}">
                      <a16:creationId xmlns:a16="http://schemas.microsoft.com/office/drawing/2014/main" id="{2FFB1FF1-0C17-867E-6D39-804617CEE31D}"/>
                    </a:ext>
                  </a:extLst>
                </p:cNvPr>
                <p:cNvSpPr>
                  <a:spLocks/>
                </p:cNvSpPr>
                <p:nvPr/>
              </p:nvSpPr>
              <p:spPr bwMode="auto">
                <a:xfrm>
                  <a:off x="6727" y="1219"/>
                  <a:ext cx="48" cy="4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1"/>
                        <a:pt x="12" y="53"/>
                        <a:pt x="26" y="53"/>
                      </a:cubicBezTo>
                      <a:cubicBezTo>
                        <a:pt x="41" y="53"/>
                        <a:pt x="53" y="41"/>
                        <a:pt x="53" y="27"/>
                      </a:cubicBezTo>
                      <a:cubicBezTo>
                        <a:pt x="53" y="12"/>
                        <a:pt x="41"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37">
                  <a:extLst>
                    <a:ext uri="{FF2B5EF4-FFF2-40B4-BE49-F238E27FC236}">
                      <a16:creationId xmlns:a16="http://schemas.microsoft.com/office/drawing/2014/main" id="{5214C148-7C65-2338-9B94-377F2E4622E2}"/>
                    </a:ext>
                  </a:extLst>
                </p:cNvPr>
                <p:cNvSpPr>
                  <a:spLocks/>
                </p:cNvSpPr>
                <p:nvPr/>
              </p:nvSpPr>
              <p:spPr bwMode="auto">
                <a:xfrm>
                  <a:off x="6531" y="1219"/>
                  <a:ext cx="49" cy="4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1"/>
                        <a:pt x="12" y="53"/>
                        <a:pt x="26" y="53"/>
                      </a:cubicBezTo>
                      <a:cubicBezTo>
                        <a:pt x="41" y="53"/>
                        <a:pt x="53" y="41"/>
                        <a:pt x="53" y="27"/>
                      </a:cubicBezTo>
                      <a:cubicBezTo>
                        <a:pt x="53" y="12"/>
                        <a:pt x="41"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38">
                  <a:extLst>
                    <a:ext uri="{FF2B5EF4-FFF2-40B4-BE49-F238E27FC236}">
                      <a16:creationId xmlns:a16="http://schemas.microsoft.com/office/drawing/2014/main" id="{66454DD4-BF6B-DB56-3209-8580D5E019AB}"/>
                    </a:ext>
                  </a:extLst>
                </p:cNvPr>
                <p:cNvSpPr>
                  <a:spLocks/>
                </p:cNvSpPr>
                <p:nvPr/>
              </p:nvSpPr>
              <p:spPr bwMode="auto">
                <a:xfrm>
                  <a:off x="6616" y="1265"/>
                  <a:ext cx="73" cy="73"/>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0" name="Freeform 39">
                  <a:extLst>
                    <a:ext uri="{FF2B5EF4-FFF2-40B4-BE49-F238E27FC236}">
                      <a16:creationId xmlns:a16="http://schemas.microsoft.com/office/drawing/2014/main" id="{6DCC37F8-4622-3FBA-B0EA-70BC0E2338BC}"/>
                    </a:ext>
                  </a:extLst>
                </p:cNvPr>
                <p:cNvSpPr>
                  <a:spLocks/>
                </p:cNvSpPr>
                <p:nvPr/>
              </p:nvSpPr>
              <p:spPr bwMode="auto">
                <a:xfrm>
                  <a:off x="6714" y="1106"/>
                  <a:ext cx="73" cy="73"/>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1" name="Freeform 40">
                  <a:extLst>
                    <a:ext uri="{FF2B5EF4-FFF2-40B4-BE49-F238E27FC236}">
                      <a16:creationId xmlns:a16="http://schemas.microsoft.com/office/drawing/2014/main" id="{3AF97FF2-D9D5-7700-83A6-43359E02D742}"/>
                    </a:ext>
                  </a:extLst>
                </p:cNvPr>
                <p:cNvSpPr>
                  <a:spLocks/>
                </p:cNvSpPr>
                <p:nvPr/>
              </p:nvSpPr>
              <p:spPr bwMode="auto">
                <a:xfrm>
                  <a:off x="6518" y="1106"/>
                  <a:ext cx="74" cy="73"/>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sp>
        <p:nvSpPr>
          <p:cNvPr id="111" name="TextBox 110">
            <a:extLst>
              <a:ext uri="{FF2B5EF4-FFF2-40B4-BE49-F238E27FC236}">
                <a16:creationId xmlns:a16="http://schemas.microsoft.com/office/drawing/2014/main" id="{29FED736-0CAA-205E-49E1-7B9CAFFE4CEF}"/>
              </a:ext>
            </a:extLst>
          </p:cNvPr>
          <p:cNvSpPr txBox="1"/>
          <p:nvPr/>
        </p:nvSpPr>
        <p:spPr>
          <a:xfrm>
            <a:off x="579438" y="6117683"/>
            <a:ext cx="2624116"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Source: </a:t>
            </a:r>
            <a:r>
              <a:rPr kumimoji="0" lang="en-US" sz="800" b="0" i="0" u="none" strike="noStrike" kern="1200" cap="none" spc="0" normalizeH="0" baseline="0" noProof="0">
                <a:ln>
                  <a:noFill/>
                </a:ln>
                <a:solidFill>
                  <a:srgbClr val="00000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AI is Already Changing Work – Microsoft Included</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61699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anim calcmode="lin" valueType="num">
                                      <p:cBhvr>
                                        <p:cTn id="8" dur="500" fill="hold"/>
                                        <p:tgtEl>
                                          <p:spTgt spid="106"/>
                                        </p:tgtEl>
                                        <p:attrNameLst>
                                          <p:attrName>ppt_x</p:attrName>
                                        </p:attrNameLst>
                                      </p:cBhvr>
                                      <p:tavLst>
                                        <p:tav tm="0">
                                          <p:val>
                                            <p:strVal val="#ppt_x"/>
                                          </p:val>
                                        </p:tav>
                                        <p:tav tm="100000">
                                          <p:val>
                                            <p:strVal val="#ppt_x"/>
                                          </p:val>
                                        </p:tav>
                                      </p:tavLst>
                                    </p:anim>
                                    <p:anim calcmode="lin" valueType="num">
                                      <p:cBhvr>
                                        <p:cTn id="9" dur="500" fill="hold"/>
                                        <p:tgtEl>
                                          <p:spTgt spid="10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anim calcmode="lin" valueType="num">
                                      <p:cBhvr>
                                        <p:cTn id="13" dur="500" fill="hold"/>
                                        <p:tgtEl>
                                          <p:spTgt spid="107"/>
                                        </p:tgtEl>
                                        <p:attrNameLst>
                                          <p:attrName>ppt_x</p:attrName>
                                        </p:attrNameLst>
                                      </p:cBhvr>
                                      <p:tavLst>
                                        <p:tav tm="0">
                                          <p:val>
                                            <p:strVal val="#ppt_x"/>
                                          </p:val>
                                        </p:tav>
                                        <p:tav tm="100000">
                                          <p:val>
                                            <p:strVal val="#ppt_x"/>
                                          </p:val>
                                        </p:tav>
                                      </p:tavLst>
                                    </p:anim>
                                    <p:anim calcmode="lin" valueType="num">
                                      <p:cBhvr>
                                        <p:cTn id="14" dur="500" fill="hold"/>
                                        <p:tgtEl>
                                          <p:spTgt spid="1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anim calcmode="lin" valueType="num">
                                      <p:cBhvr>
                                        <p:cTn id="18" dur="500" fill="hold"/>
                                        <p:tgtEl>
                                          <p:spTgt spid="108"/>
                                        </p:tgtEl>
                                        <p:attrNameLst>
                                          <p:attrName>ppt_x</p:attrName>
                                        </p:attrNameLst>
                                      </p:cBhvr>
                                      <p:tavLst>
                                        <p:tav tm="0">
                                          <p:val>
                                            <p:strVal val="#ppt_x"/>
                                          </p:val>
                                        </p:tav>
                                        <p:tav tm="100000">
                                          <p:val>
                                            <p:strVal val="#ppt_x"/>
                                          </p:val>
                                        </p:tav>
                                      </p:tavLst>
                                    </p:anim>
                                    <p:anim calcmode="lin" valueType="num">
                                      <p:cBhvr>
                                        <p:cTn id="19" dur="500" fill="hold"/>
                                        <p:tgtEl>
                                          <p:spTgt spid="10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anim calcmode="lin" valueType="num">
                                      <p:cBhvr>
                                        <p:cTn id="23" dur="500" fill="hold"/>
                                        <p:tgtEl>
                                          <p:spTgt spid="109"/>
                                        </p:tgtEl>
                                        <p:attrNameLst>
                                          <p:attrName>ppt_x</p:attrName>
                                        </p:attrNameLst>
                                      </p:cBhvr>
                                      <p:tavLst>
                                        <p:tav tm="0">
                                          <p:val>
                                            <p:strVal val="#ppt_x"/>
                                          </p:val>
                                        </p:tav>
                                        <p:tav tm="100000">
                                          <p:val>
                                            <p:strVal val="#ppt_x"/>
                                          </p:val>
                                        </p:tav>
                                      </p:tavLst>
                                    </p:anim>
                                    <p:anim calcmode="lin" valueType="num">
                                      <p:cBhvr>
                                        <p:cTn id="24" dur="500" fill="hold"/>
                                        <p:tgtEl>
                                          <p:spTgt spid="10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anim calcmode="lin" valueType="num">
                                      <p:cBhvr>
                                        <p:cTn id="28" dur="500" fill="hold"/>
                                        <p:tgtEl>
                                          <p:spTgt spid="110"/>
                                        </p:tgtEl>
                                        <p:attrNameLst>
                                          <p:attrName>ppt_x</p:attrName>
                                        </p:attrNameLst>
                                      </p:cBhvr>
                                      <p:tavLst>
                                        <p:tav tm="0">
                                          <p:val>
                                            <p:strVal val="#ppt_x"/>
                                          </p:val>
                                        </p:tav>
                                        <p:tav tm="100000">
                                          <p:val>
                                            <p:strVal val="#ppt_x"/>
                                          </p:val>
                                        </p:tav>
                                      </p:tavLst>
                                    </p:anim>
                                    <p:anim calcmode="lin" valueType="num">
                                      <p:cBhvr>
                                        <p:cTn id="29" dur="500" fill="hold"/>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7AB567-0623-1296-C630-847C314BAAE8}"/>
              </a:ext>
              <a:ext uri="{C183D7F6-B498-43B3-948B-1728B52AA6E4}">
                <adec:decorative xmlns:adec="http://schemas.microsoft.com/office/drawing/2017/decorative" val="1"/>
              </a:ext>
            </a:extLst>
          </p:cNvPr>
          <p:cNvSpPr>
            <a:spLocks noGrp="1"/>
          </p:cNvSpPr>
          <p:nvPr>
            <p:ph type="sldNum" sz="quarter" idx="4294967295"/>
          </p:nvPr>
        </p:nvSpPr>
        <p:spPr>
          <a:xfrm>
            <a:off x="9448800" y="6513513"/>
            <a:ext cx="2743200" cy="20796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7C475-CBC6-4A3E-B3C8-4036003ACAC9}" type="slidenum">
              <a:rPr kumimoji="0" lang="en-US" sz="889" b="0" i="0" u="none" strike="noStrike" kern="1200" cap="none" spc="0" normalizeH="0" baseline="0" noProof="0" smtClean="0">
                <a:ln>
                  <a:noFill/>
                </a:ln>
                <a:solidFill>
                  <a:srgbClr val="000000">
                    <a:lumMod val="75000"/>
                    <a:lumOff val="2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89" b="0" i="0" u="none" strike="noStrike" kern="1200" cap="none" spc="0" normalizeH="0" baseline="0" noProof="0">
              <a:ln>
                <a:noFill/>
              </a:ln>
              <a:solidFill>
                <a:srgbClr val="000000">
                  <a:lumMod val="75000"/>
                  <a:lumOff val="25000"/>
                </a:srgbClr>
              </a:solidFill>
              <a:effectLst/>
              <a:uLnTx/>
              <a:uFillTx/>
              <a:latin typeface="Segoe UI"/>
              <a:ea typeface="+mn-ea"/>
              <a:cs typeface="+mn-cs"/>
            </a:endParaRPr>
          </a:p>
        </p:txBody>
      </p:sp>
      <p:sp>
        <p:nvSpPr>
          <p:cNvPr id="2" name="Title 1">
            <a:extLst>
              <a:ext uri="{FF2B5EF4-FFF2-40B4-BE49-F238E27FC236}">
                <a16:creationId xmlns:a16="http://schemas.microsoft.com/office/drawing/2014/main" id="{32A21969-BA7E-74C7-D343-0795153AF1C7}"/>
              </a:ext>
            </a:extLst>
          </p:cNvPr>
          <p:cNvSpPr txBox="1">
            <a:spLocks noGrp="1"/>
          </p:cNvSpPr>
          <p:nvPr>
            <p:ph type="title" idx="4294967295"/>
          </p:nvPr>
        </p:nvSpPr>
        <p:spPr>
          <a:xfrm>
            <a:off x="585217" y="3091336"/>
            <a:ext cx="9144000" cy="443070"/>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828948" rtl="0" eaLnBrk="1" latinLnBrk="0" hangingPunct="1">
              <a:lnSpc>
                <a:spcPct val="90000"/>
              </a:lnSpc>
              <a:spcBef>
                <a:spcPct val="0"/>
              </a:spcBef>
              <a:buNone/>
              <a:defRPr lang="en-US" sz="3199" b="0" kern="1200" cap="none" spc="-44" baseline="0" dirty="0">
                <a:ln w="3175">
                  <a:noFill/>
                </a:ln>
                <a:gradFill flip="none" rotWithShape="1">
                  <a:gsLst>
                    <a:gs pos="0">
                      <a:srgbClr val="8661C5"/>
                    </a:gs>
                    <a:gs pos="80000">
                      <a:schemeClr val="accent2"/>
                    </a:gs>
                  </a:gsLst>
                  <a:lin ang="2700000" scaled="1"/>
                  <a:tileRect/>
                </a:gradFill>
                <a:effectLst/>
                <a:latin typeface="+mj-lt"/>
                <a:ea typeface="+mn-ea"/>
                <a:cs typeface="Segoe UI" pitchFamily="34" charset="0"/>
              </a:defRPr>
            </a:lvl1pPr>
          </a:lstStyle>
          <a:p>
            <a:pPr marL="0" marR="0" lvl="0" indent="0" algn="l" defTabSz="828948" rtl="0" eaLnBrk="1" fontAlgn="auto" latinLnBrk="0" hangingPunct="1">
              <a:lnSpc>
                <a:spcPct val="90000"/>
              </a:lnSpc>
              <a:spcBef>
                <a:spcPct val="0"/>
              </a:spcBef>
              <a:spcAft>
                <a:spcPts val="0"/>
              </a:spcAft>
              <a:buClrTx/>
              <a:buSzTx/>
              <a:buFontTx/>
              <a:buNone/>
              <a:tabLst/>
              <a:defRPr/>
            </a:pPr>
            <a:r>
              <a:rPr kumimoji="0" lang="en-US" sz="3199" b="1" i="0" u="none" strike="noStrike" kern="1200" cap="none" spc="-44" normalizeH="0" baseline="0" noProof="0">
                <a:ln w="3175">
                  <a:noFill/>
                </a:ln>
                <a:gradFill flip="none" rotWithShape="1">
                  <a:gsLst>
                    <a:gs pos="0">
                      <a:srgbClr val="0078D4"/>
                    </a:gs>
                    <a:gs pos="80000">
                      <a:srgbClr val="C03BC4"/>
                    </a:gs>
                  </a:gsLst>
                  <a:lin ang="2700000" scaled="1"/>
                  <a:tileRect/>
                </a:gradFill>
                <a:effectLst/>
                <a:uLnTx/>
                <a:uFillTx/>
                <a:latin typeface="Segoe Sans Display Semibold" pitchFamily="2" charset="0"/>
                <a:ea typeface="+mn-ea"/>
                <a:cs typeface="Segoe Sans Display Semibold" pitchFamily="2" charset="0"/>
              </a:rPr>
              <a:t>Thank you</a:t>
            </a:r>
          </a:p>
        </p:txBody>
      </p:sp>
      <p:pic>
        <p:nvPicPr>
          <p:cNvPr id="3" name="Picture 2">
            <a:extLst>
              <a:ext uri="{FF2B5EF4-FFF2-40B4-BE49-F238E27FC236}">
                <a16:creationId xmlns:a16="http://schemas.microsoft.com/office/drawing/2014/main" id="{34C3F9CE-2582-0159-1F54-0AC7D2D2B60F}"/>
              </a:ext>
              <a:ext uri="{C183D7F6-B498-43B3-948B-1728B52AA6E4}">
                <adec:decorative xmlns:adec="http://schemas.microsoft.com/office/drawing/2017/decorative" val="1"/>
              </a:ext>
            </a:extLst>
          </p:cNvPr>
          <p:cNvPicPr>
            <a:picLocks noChangeAspect="1"/>
          </p:cNvPicPr>
          <p:nvPr/>
        </p:nvPicPr>
        <p:blipFill>
          <a:blip r:embed="rId3" cstate="screen">
            <a:alphaModFix/>
            <a:extLst>
              <a:ext uri="{28A0092B-C50C-407E-A947-70E740481C1C}">
                <a14:useLocalDpi xmlns:a14="http://schemas.microsoft.com/office/drawing/2010/main"/>
              </a:ext>
            </a:extLst>
          </a:blip>
          <a:srcRect/>
          <a:stretch/>
        </p:blipFill>
        <p:spPr>
          <a:xfrm>
            <a:off x="8089282" y="0"/>
            <a:ext cx="4102718" cy="6858001"/>
          </a:xfrm>
          <a:prstGeom prst="rect">
            <a:avLst/>
          </a:prstGeom>
        </p:spPr>
      </p:pic>
    </p:spTree>
    <p:extLst>
      <p:ext uri="{BB962C8B-B14F-4D97-AF65-F5344CB8AC3E}">
        <p14:creationId xmlns:p14="http://schemas.microsoft.com/office/powerpoint/2010/main" val="7766179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0D6DEE-CC8D-BA60-DE4F-323A98BA44FB}"/>
              </a:ext>
              <a:ext uri="{C183D7F6-B498-43B3-948B-1728B52AA6E4}">
                <adec:decorative xmlns:adec="http://schemas.microsoft.com/office/drawing/2017/decorative" val="1"/>
              </a:ext>
            </a:extLst>
          </p:cNvPr>
          <p:cNvPicPr>
            <a:picLocks noChangeAspect="1"/>
          </p:cNvPicPr>
          <p:nvPr/>
        </p:nvPicPr>
        <p:blipFill>
          <a:blip r:embed="rId3" cstate="screen">
            <a:alphaModFix/>
            <a:extLst>
              <a:ext uri="{28A0092B-C50C-407E-A947-70E740481C1C}">
                <a14:useLocalDpi xmlns:a14="http://schemas.microsoft.com/office/drawing/2010/main"/>
              </a:ext>
            </a:extLst>
          </a:blip>
          <a:srcRect/>
          <a:stretch/>
        </p:blipFill>
        <p:spPr>
          <a:xfrm>
            <a:off x="8078681" y="2"/>
            <a:ext cx="4102718" cy="6858001"/>
          </a:xfrm>
          <a:prstGeom prst="rect">
            <a:avLst/>
          </a:prstGeom>
        </p:spPr>
      </p:pic>
      <p:sp>
        <p:nvSpPr>
          <p:cNvPr id="9" name="Title 1">
            <a:extLst>
              <a:ext uri="{FF2B5EF4-FFF2-40B4-BE49-F238E27FC236}">
                <a16:creationId xmlns:a16="http://schemas.microsoft.com/office/drawing/2014/main" id="{AD176FB1-0786-25F5-81DA-FE3FDDD4E34A}"/>
              </a:ext>
            </a:extLst>
          </p:cNvPr>
          <p:cNvSpPr txBox="1">
            <a:spLocks noGrp="1"/>
          </p:cNvSpPr>
          <p:nvPr>
            <p:ph type="title" idx="4294967295"/>
          </p:nvPr>
        </p:nvSpPr>
        <p:spPr>
          <a:xfrm>
            <a:off x="562532" y="2936686"/>
            <a:ext cx="7019233" cy="492314"/>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828948" rtl="0" eaLnBrk="1" latinLnBrk="0" hangingPunct="1">
              <a:lnSpc>
                <a:spcPct val="100000"/>
              </a:lnSpc>
              <a:spcBef>
                <a:spcPct val="0"/>
              </a:spcBef>
              <a:buNone/>
              <a:defRPr lang="en-US" sz="3199" b="0" kern="1200" cap="none" spc="-44" baseline="0">
                <a:ln w="3175">
                  <a:noFill/>
                </a:ln>
                <a:gradFill flip="none" rotWithShape="1">
                  <a:gsLst>
                    <a:gs pos="0">
                      <a:srgbClr val="8661C5"/>
                    </a:gs>
                    <a:gs pos="80000">
                      <a:schemeClr val="accent2"/>
                    </a:gs>
                  </a:gsLst>
                  <a:lin ang="2700000" scaled="1"/>
                  <a:tileRect/>
                </a:gradFill>
                <a:effectLst/>
                <a:latin typeface="+mj-lt"/>
                <a:ea typeface="+mn-ea"/>
                <a:cs typeface="Segoe UI" panose="020B0502040204020203" pitchFamily="34" charset="0"/>
              </a:defRPr>
            </a:lvl1pPr>
          </a:lstStyle>
          <a:p>
            <a:pPr marL="0" marR="0" lvl="0" indent="0" algn="l" defTabSz="828948" rtl="0" eaLnBrk="1" fontAlgn="auto" latinLnBrk="0" hangingPunct="1">
              <a:lnSpc>
                <a:spcPct val="100000"/>
              </a:lnSpc>
              <a:spcBef>
                <a:spcPct val="0"/>
              </a:spcBef>
              <a:spcAft>
                <a:spcPts val="0"/>
              </a:spcAft>
              <a:buClrTx/>
              <a:buSzTx/>
              <a:buFontTx/>
              <a:buNone/>
              <a:tabLst/>
              <a:defRPr/>
            </a:pPr>
            <a:r>
              <a:rPr kumimoji="0" lang="en-US" sz="3199" b="0" i="0" u="none" strike="noStrike" kern="1200" cap="none" spc="-44" normalizeH="0" baseline="0" noProof="0">
                <a:ln w="3175">
                  <a:noFill/>
                </a:ln>
                <a:gradFill flip="none" rotWithShape="1">
                  <a:gsLst>
                    <a:gs pos="0">
                      <a:srgbClr val="8661C5"/>
                    </a:gs>
                    <a:gs pos="80000">
                      <a:srgbClr val="0078D4"/>
                    </a:gs>
                  </a:gsLst>
                  <a:lin ang="2700000" scaled="1"/>
                  <a:tileRect/>
                </a:gradFill>
                <a:effectLst/>
                <a:uLnTx/>
                <a:uFillTx/>
                <a:latin typeface="Segoe UI Semibold"/>
                <a:ea typeface="+mn-ea"/>
                <a:cs typeface="Segoe UI" panose="020B0502040204020203" pitchFamily="34" charset="0"/>
              </a:rPr>
              <a:t>Innovate with AI Apps and Agents</a:t>
            </a:r>
          </a:p>
        </p:txBody>
      </p:sp>
      <p:pic>
        <p:nvPicPr>
          <p:cNvPr id="11" name="MS logo gray - EMF" descr="Microsoft logo, gray text version">
            <a:extLst>
              <a:ext uri="{FF2B5EF4-FFF2-40B4-BE49-F238E27FC236}">
                <a16:creationId xmlns:a16="http://schemas.microsoft.com/office/drawing/2014/main" id="{89F3E334-24B9-7A20-31B0-953EF320AF7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62532" y="585788"/>
            <a:ext cx="1366440" cy="292608"/>
          </a:xfrm>
          <a:prstGeom prst="rect">
            <a:avLst/>
          </a:prstGeom>
        </p:spPr>
      </p:pic>
    </p:spTree>
    <p:extLst>
      <p:ext uri="{BB962C8B-B14F-4D97-AF65-F5344CB8AC3E}">
        <p14:creationId xmlns:p14="http://schemas.microsoft.com/office/powerpoint/2010/main" val="3118020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Rounded Corners 9">
            <a:extLst>
              <a:ext uri="{FF2B5EF4-FFF2-40B4-BE49-F238E27FC236}">
                <a16:creationId xmlns:a16="http://schemas.microsoft.com/office/drawing/2014/main" id="{E7436C29-D01B-A7F9-0628-622AC4327E65}"/>
              </a:ext>
              <a:ext uri="{C183D7F6-B498-43B3-948B-1728B52AA6E4}">
                <adec:decorative xmlns:adec="http://schemas.microsoft.com/office/drawing/2017/decorative" val="1"/>
              </a:ext>
            </a:extLst>
          </p:cNvPr>
          <p:cNvSpPr>
            <a:spLocks/>
          </p:cNvSpPr>
          <p:nvPr/>
        </p:nvSpPr>
        <p:spPr>
          <a:xfrm>
            <a:off x="571500" y="2576323"/>
            <a:ext cx="11049000" cy="3692715"/>
          </a:xfrm>
          <a:prstGeom prst="roundRect">
            <a:avLst>
              <a:gd name="adj" fmla="val 5080"/>
            </a:avLst>
          </a:prstGeom>
          <a:solidFill>
            <a:srgbClr val="FFFFFF"/>
          </a:solidFill>
          <a:ln w="25400">
            <a:gradFill flip="none" rotWithShape="1">
              <a:gsLst>
                <a:gs pos="0">
                  <a:srgbClr val="2897CE"/>
                </a:gs>
                <a:gs pos="100000">
                  <a:srgbClr val="8678D6"/>
                </a:gs>
              </a:gsLst>
              <a:lin ang="2700000" scaled="1"/>
              <a:tileRect/>
            </a:gra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100000">
                    <a:srgbClr val="8678D6"/>
                  </a:gs>
                  <a:gs pos="971">
                    <a:srgbClr val="2897CE"/>
                  </a:gs>
                </a:gsLst>
                <a:lin ang="2700000" scaled="0"/>
              </a:gradFill>
              <a:effectLst/>
              <a:uLnTx/>
              <a:uFillTx/>
              <a:latin typeface="Segoe Sans Display"/>
              <a:ea typeface="+mn-ea"/>
              <a:cs typeface="Segoe UI" pitchFamily="34" charset="0"/>
            </a:endParaRPr>
          </a:p>
        </p:txBody>
      </p:sp>
      <p:sp>
        <p:nvSpPr>
          <p:cNvPr id="2" name="Title 1">
            <a:extLst>
              <a:ext uri="{FF2B5EF4-FFF2-40B4-BE49-F238E27FC236}">
                <a16:creationId xmlns:a16="http://schemas.microsoft.com/office/drawing/2014/main" id="{E46A0FEC-65FA-012A-1C57-0CD4FCB9BE0A}"/>
              </a:ext>
            </a:extLst>
          </p:cNvPr>
          <p:cNvSpPr>
            <a:spLocks noGrp="1"/>
          </p:cNvSpPr>
          <p:nvPr>
            <p:ph type="title"/>
          </p:nvPr>
        </p:nvSpPr>
        <p:spPr/>
        <p:txBody>
          <a:bodyPr/>
          <a:lstStyle/>
          <a:p>
            <a:r>
              <a:rPr lang="en-US"/>
              <a:t>PACE for Power Platform </a:t>
            </a:r>
          </a:p>
        </p:txBody>
      </p:sp>
      <p:grpSp>
        <p:nvGrpSpPr>
          <p:cNvPr id="13" name="Group 12">
            <a:extLst>
              <a:ext uri="{FF2B5EF4-FFF2-40B4-BE49-F238E27FC236}">
                <a16:creationId xmlns:a16="http://schemas.microsoft.com/office/drawing/2014/main" id="{703719F3-9B1C-E752-2B55-078FE20A4608}"/>
              </a:ext>
              <a:ext uri="{C183D7F6-B498-43B3-948B-1728B52AA6E4}">
                <adec:decorative xmlns:adec="http://schemas.microsoft.com/office/drawing/2017/decorative" val="1"/>
              </a:ext>
            </a:extLst>
          </p:cNvPr>
          <p:cNvGrpSpPr/>
          <p:nvPr/>
        </p:nvGrpSpPr>
        <p:grpSpPr>
          <a:xfrm>
            <a:off x="9537038" y="-693186"/>
            <a:ext cx="2299055" cy="1331843"/>
            <a:chOff x="9125266" y="-785192"/>
            <a:chExt cx="2710828" cy="1570383"/>
          </a:xfrm>
        </p:grpSpPr>
        <p:sp>
          <p:nvSpPr>
            <p:cNvPr id="3" name="Rectangle: Rounded Corners 2">
              <a:extLst>
                <a:ext uri="{FF2B5EF4-FFF2-40B4-BE49-F238E27FC236}">
                  <a16:creationId xmlns:a16="http://schemas.microsoft.com/office/drawing/2014/main" id="{C751DEF6-0FCA-3925-5444-212947038268}"/>
                </a:ext>
              </a:extLst>
            </p:cNvPr>
            <p:cNvSpPr/>
            <p:nvPr/>
          </p:nvSpPr>
          <p:spPr bwMode="auto">
            <a:xfrm>
              <a:off x="9125266" y="-785192"/>
              <a:ext cx="2710828" cy="1570383"/>
            </a:xfrm>
            <a:prstGeom prst="roundRect">
              <a:avLst>
                <a:gd name="adj" fmla="val 1793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pic>
          <p:nvPicPr>
            <p:cNvPr id="4" name="Picture 3" descr="Microsoft Unified Logo">
              <a:extLst>
                <a:ext uri="{FF2B5EF4-FFF2-40B4-BE49-F238E27FC236}">
                  <a16:creationId xmlns:a16="http://schemas.microsoft.com/office/drawing/2014/main" id="{7917B1FF-012D-8164-0DEC-6062B7F013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373744" y="233126"/>
              <a:ext cx="2208684" cy="293647"/>
            </a:xfrm>
            <a:prstGeom prst="rect">
              <a:avLst/>
            </a:prstGeom>
          </p:spPr>
        </p:pic>
      </p:grpSp>
      <p:pic>
        <p:nvPicPr>
          <p:cNvPr id="6" name="Picture 5">
            <a:extLst>
              <a:ext uri="{FF2B5EF4-FFF2-40B4-BE49-F238E27FC236}">
                <a16:creationId xmlns:a16="http://schemas.microsoft.com/office/drawing/2014/main" id="{91A56C50-B88F-6CFC-7EFD-4755015464A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879208" y="3003309"/>
            <a:ext cx="7432904" cy="2959397"/>
          </a:xfrm>
          <a:prstGeom prst="rect">
            <a:avLst/>
          </a:prstGeom>
        </p:spPr>
      </p:pic>
      <p:sp>
        <p:nvSpPr>
          <p:cNvPr id="12" name="TextBox 11">
            <a:extLst>
              <a:ext uri="{FF2B5EF4-FFF2-40B4-BE49-F238E27FC236}">
                <a16:creationId xmlns:a16="http://schemas.microsoft.com/office/drawing/2014/main" id="{D5C1257B-C1D9-6121-F80A-54418BE379A6}"/>
              </a:ext>
            </a:extLst>
          </p:cNvPr>
          <p:cNvSpPr txBox="1"/>
          <p:nvPr/>
        </p:nvSpPr>
        <p:spPr>
          <a:xfrm>
            <a:off x="544166" y="1221894"/>
            <a:ext cx="11421136" cy="1036181"/>
          </a:xfrm>
          <a:prstGeom prst="rect">
            <a:avLst/>
          </a:prstGeom>
          <a:noFill/>
        </p:spPr>
        <p:txBody>
          <a:bodyPr wrap="square">
            <a:spAutoFit/>
          </a:bodyPr>
          <a:lstStyle/>
          <a:p>
            <a:pPr marL="0" marR="0" lvl="0" indent="0" algn="l" defTabSz="878390" rtl="0" eaLnBrk="1" fontAlgn="auto" latinLnBrk="0" hangingPunct="1">
              <a:lnSpc>
                <a:spcPct val="100000"/>
              </a:lnSpc>
              <a:spcBef>
                <a:spcPts val="0"/>
              </a:spcBef>
              <a:spcAft>
                <a:spcPts val="800"/>
              </a:spcAft>
              <a:buClrTx/>
              <a:buSzTx/>
              <a:buFontTx/>
              <a:buNone/>
              <a:tabLst>
                <a:tab pos="228600" algn="l"/>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Build enterprise-wide capability and skills with guidance from our experts</a:t>
            </a:r>
          </a:p>
          <a:p>
            <a:pPr marL="0" marR="0" lvl="0" indent="0" algn="l" defTabSz="878390" rtl="0" eaLnBrk="1" fontAlgn="auto" latinLnBrk="0" hangingPunct="1">
              <a:lnSpc>
                <a:spcPct val="100000"/>
              </a:lnSpc>
              <a:spcBef>
                <a:spcPts val="0"/>
              </a:spcBef>
              <a:spcAft>
                <a:spcPts val="800"/>
              </a:spcAft>
              <a:buClrTx/>
              <a:buSzTx/>
              <a:buFontTx/>
              <a:buNone/>
              <a:tabLst>
                <a:tab pos="228600" algn="l"/>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Rapidly innovate and transform business processes with apps and agents with knowledge transfer and best practices</a:t>
            </a:r>
          </a:p>
          <a:p>
            <a:pPr marL="0" marR="0" lvl="0" indent="0" algn="l" defTabSz="878390" rtl="0" eaLnBrk="1" fontAlgn="auto" latinLnBrk="0" hangingPunct="1">
              <a:lnSpc>
                <a:spcPct val="100000"/>
              </a:lnSpc>
              <a:spcBef>
                <a:spcPts val="0"/>
              </a:spcBef>
              <a:spcAft>
                <a:spcPts val="800"/>
              </a:spcAft>
              <a:buClrTx/>
              <a:buSzTx/>
              <a:buFontTx/>
              <a:buNone/>
              <a:tabLst>
                <a:tab pos="228600" algn="l"/>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Secure the enterprise with governance and security guidance</a:t>
            </a:r>
          </a:p>
        </p:txBody>
      </p:sp>
      <p:sp>
        <p:nvSpPr>
          <p:cNvPr id="9" name="Rectangle 8">
            <a:extLst>
              <a:ext uri="{FF2B5EF4-FFF2-40B4-BE49-F238E27FC236}">
                <a16:creationId xmlns:a16="http://schemas.microsoft.com/office/drawing/2014/main" id="{2A2BD896-8B22-CA8F-704F-829479E5E3B6}"/>
              </a:ext>
            </a:extLst>
          </p:cNvPr>
          <p:cNvSpPr/>
          <p:nvPr/>
        </p:nvSpPr>
        <p:spPr bwMode="auto">
          <a:xfrm>
            <a:off x="871695" y="3679913"/>
            <a:ext cx="2703712" cy="1551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90000"/>
              </a:lnSpc>
              <a:spcBef>
                <a:spcPct val="0"/>
              </a:spcBef>
              <a:spcAft>
                <a:spcPts val="1200"/>
              </a:spcAft>
              <a:buClrTx/>
              <a:buSzTx/>
              <a:buFontTx/>
              <a:buNone/>
              <a:tabLst/>
              <a:defRPr/>
            </a:pPr>
            <a:r>
              <a:rPr kumimoji="0" lang="en-US" sz="2800" b="1" i="0" u="none" strike="noStrike" kern="1200" cap="none" spc="-50" normalizeH="0" baseline="0" noProof="0">
                <a:ln w="3175">
                  <a:noFill/>
                </a:ln>
                <a:gradFill>
                  <a:gsLst>
                    <a:gs pos="0">
                      <a:srgbClr val="0078D4"/>
                    </a:gs>
                    <a:gs pos="50000">
                      <a:srgbClr val="8661C5"/>
                    </a:gs>
                    <a:gs pos="100000">
                      <a:srgbClr val="C73ECC"/>
                    </a:gs>
                  </a:gsLst>
                  <a:lin ang="2700000" scaled="1"/>
                </a:gradFill>
                <a:effectLst/>
                <a:uLnTx/>
                <a:uFillTx/>
                <a:latin typeface="Segoe Sans Display Semibold" pitchFamily="2" charset="0"/>
                <a:ea typeface="+mn-ea"/>
                <a:cs typeface="Segoe Sans Display Semibold" pitchFamily="2" charset="0"/>
              </a:rPr>
              <a:t>Create business value with Value Acceleration Services</a:t>
            </a:r>
          </a:p>
        </p:txBody>
      </p:sp>
      <p:sp>
        <p:nvSpPr>
          <p:cNvPr id="5" name="TextBox 4">
            <a:extLst>
              <a:ext uri="{FF2B5EF4-FFF2-40B4-BE49-F238E27FC236}">
                <a16:creationId xmlns:a16="http://schemas.microsoft.com/office/drawing/2014/main" id="{BB82079E-EDCD-CBEE-67DD-6E461E6F34EA}"/>
              </a:ext>
            </a:extLst>
          </p:cNvPr>
          <p:cNvSpPr txBox="1"/>
          <p:nvPr/>
        </p:nvSpPr>
        <p:spPr>
          <a:xfrm>
            <a:off x="4346571" y="6439978"/>
            <a:ext cx="7325139" cy="153888"/>
          </a:xfrm>
          <a:prstGeom prst="rect">
            <a:avLst/>
          </a:prstGeom>
          <a:noFill/>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rgbClr val="000000"/>
                </a:solidFill>
                <a:effectLst/>
                <a:uLnTx/>
                <a:uFillTx/>
                <a:latin typeface="Segoe UI"/>
                <a:ea typeface="+mn-ea"/>
                <a:cs typeface="+mn-cs"/>
              </a:rPr>
              <a:t>1</a:t>
            </a:r>
            <a:r>
              <a:rPr kumimoji="0" lang="en-US" sz="1000" b="0" i="0" u="none" strike="noStrike" kern="1200" cap="none" spc="0" normalizeH="0" baseline="0" noProof="0">
                <a:ln>
                  <a:noFill/>
                </a:ln>
                <a:solidFill>
                  <a:srgbClr val="000000"/>
                </a:solidFill>
                <a:effectLst/>
                <a:uLnTx/>
                <a:uFillTx/>
                <a:latin typeface="Segoe UI"/>
                <a:ea typeface="+mn-ea"/>
                <a:cs typeface="+mn-cs"/>
              </a:rPr>
              <a:t>Source: </a:t>
            </a:r>
            <a:r>
              <a:rPr kumimoji="0" lang="en-US" sz="1000" b="0" i="0" u="none" strike="noStrike" kern="1200" cap="none" spc="0" normalizeH="0" baseline="0" noProof="0">
                <a:ln>
                  <a:noFill/>
                </a:ln>
                <a:solidFill>
                  <a:srgbClr val="0078D4"/>
                </a:solidFill>
                <a:effectLst/>
                <a:uLnTx/>
                <a:uFillTx/>
                <a:latin typeface="Segoe UI"/>
                <a:ea typeface="+mn-ea"/>
                <a:cs typeface="+mn-cs"/>
                <a:hlinkClick r:id="rId5"/>
              </a:rPr>
              <a:t>The Total Economic </a:t>
            </a:r>
            <a:r>
              <a:rPr kumimoji="0" lang="en-US" sz="1000" b="0" i="0" u="none" strike="noStrike" kern="1200" cap="none" spc="0" normalizeH="0" baseline="0" noProof="0" err="1">
                <a:ln>
                  <a:noFill/>
                </a:ln>
                <a:solidFill>
                  <a:srgbClr val="0078D4"/>
                </a:solidFill>
                <a:effectLst/>
                <a:uLnTx/>
                <a:uFillTx/>
                <a:latin typeface="Segoe UI"/>
                <a:ea typeface="+mn-ea"/>
                <a:cs typeface="+mn-cs"/>
                <a:hlinkClick r:id="rId5"/>
              </a:rPr>
              <a:t>Impact</a:t>
            </a:r>
            <a:r>
              <a:rPr kumimoji="0" lang="en-US" sz="1000" b="0" i="0" u="none" strike="noStrike" kern="1200" cap="none" spc="0" normalizeH="0" baseline="30000" noProof="0" err="1">
                <a:ln>
                  <a:noFill/>
                </a:ln>
                <a:solidFill>
                  <a:srgbClr val="0078D4"/>
                </a:solidFill>
                <a:effectLst/>
                <a:uLnTx/>
                <a:uFillTx/>
                <a:latin typeface="Segoe UI"/>
                <a:ea typeface="+mn-ea"/>
                <a:cs typeface="+mn-cs"/>
                <a:hlinkClick r:id="rId5"/>
              </a:rPr>
              <a:t>TM</a:t>
            </a:r>
            <a:r>
              <a:rPr kumimoji="0" lang="en-US" sz="1000" b="0" i="0" u="none" strike="noStrike" kern="1200" cap="none" spc="0" normalizeH="0" baseline="0" noProof="0">
                <a:ln>
                  <a:noFill/>
                </a:ln>
                <a:solidFill>
                  <a:srgbClr val="0078D4"/>
                </a:solidFill>
                <a:effectLst/>
                <a:uLnTx/>
                <a:uFillTx/>
                <a:latin typeface="Segoe UI"/>
                <a:ea typeface="+mn-ea"/>
                <a:cs typeface="+mn-cs"/>
                <a:hlinkClick r:id="rId5"/>
              </a:rPr>
              <a:t> of Microsoft Unified March 2025</a:t>
            </a:r>
            <a:r>
              <a:rPr kumimoji="0" lang="en-US" sz="1000" b="0" i="0" u="none" strike="noStrike" kern="1200" cap="none" spc="0" normalizeH="0" baseline="0" noProof="0">
                <a:ln>
                  <a:noFill/>
                </a:ln>
                <a:solidFill>
                  <a:srgbClr val="000000"/>
                </a:solidFill>
                <a:effectLst/>
                <a:uLnTx/>
                <a:uFillTx/>
                <a:latin typeface="Segoe UI"/>
                <a:ea typeface="+mn-ea"/>
                <a:cs typeface="+mn-cs"/>
              </a:rPr>
              <a:t>: A commissioned study conducted by Forrester Consulting</a:t>
            </a:r>
          </a:p>
        </p:txBody>
      </p:sp>
    </p:spTree>
    <p:extLst>
      <p:ext uri="{BB962C8B-B14F-4D97-AF65-F5344CB8AC3E}">
        <p14:creationId xmlns:p14="http://schemas.microsoft.com/office/powerpoint/2010/main" val="38517559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7180A-D085-07B5-4BFA-417ACA4C0ACB}"/>
            </a:ext>
          </a:extLst>
        </p:cNvPr>
        <p:cNvGrpSpPr/>
        <p:nvPr/>
      </p:nvGrpSpPr>
      <p:grpSpPr>
        <a:xfrm>
          <a:off x="0" y="0"/>
          <a:ext cx="0" cy="0"/>
          <a:chOff x="0" y="0"/>
          <a:chExt cx="0" cy="0"/>
        </a:xfrm>
      </p:grpSpPr>
      <p:sp useBgFill="1">
        <p:nvSpPr>
          <p:cNvPr id="10" name="Rectangle: Rounded Corners 9">
            <a:extLst>
              <a:ext uri="{FF2B5EF4-FFF2-40B4-BE49-F238E27FC236}">
                <a16:creationId xmlns:a16="http://schemas.microsoft.com/office/drawing/2014/main" id="{1AB7D64A-568C-CEAE-75B1-D70A70C1E72F}"/>
              </a:ext>
              <a:ext uri="{C183D7F6-B498-43B3-948B-1728B52AA6E4}">
                <adec:decorative xmlns:adec="http://schemas.microsoft.com/office/drawing/2017/decorative" val="1"/>
              </a:ext>
            </a:extLst>
          </p:cNvPr>
          <p:cNvSpPr>
            <a:spLocks/>
          </p:cNvSpPr>
          <p:nvPr/>
        </p:nvSpPr>
        <p:spPr>
          <a:xfrm>
            <a:off x="571500" y="2576323"/>
            <a:ext cx="11049000" cy="3692715"/>
          </a:xfrm>
          <a:prstGeom prst="roundRect">
            <a:avLst>
              <a:gd name="adj" fmla="val 5080"/>
            </a:avLst>
          </a:prstGeom>
          <a:solidFill>
            <a:srgbClr val="FFFFFF"/>
          </a:solidFill>
          <a:ln w="25400">
            <a:gradFill flip="none" rotWithShape="1">
              <a:gsLst>
                <a:gs pos="0">
                  <a:srgbClr val="2897CE"/>
                </a:gs>
                <a:gs pos="100000">
                  <a:srgbClr val="8678D6"/>
                </a:gs>
              </a:gsLst>
              <a:lin ang="2700000" scaled="1"/>
              <a:tileRect/>
            </a:gra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100000">
                    <a:srgbClr val="8678D6"/>
                  </a:gs>
                  <a:gs pos="971">
                    <a:srgbClr val="2897CE"/>
                  </a:gs>
                </a:gsLst>
                <a:lin ang="2700000" scaled="0"/>
              </a:gradFill>
              <a:effectLst/>
              <a:uLnTx/>
              <a:uFillTx/>
              <a:latin typeface="Segoe Sans Display"/>
              <a:ea typeface="+mn-ea"/>
              <a:cs typeface="Segoe UI" pitchFamily="34" charset="0"/>
            </a:endParaRPr>
          </a:p>
        </p:txBody>
      </p:sp>
      <p:sp>
        <p:nvSpPr>
          <p:cNvPr id="2" name="Title 1">
            <a:extLst>
              <a:ext uri="{FF2B5EF4-FFF2-40B4-BE49-F238E27FC236}">
                <a16:creationId xmlns:a16="http://schemas.microsoft.com/office/drawing/2014/main" id="{11EA455D-D2FD-4414-644F-CF1E54BBA708}"/>
              </a:ext>
            </a:extLst>
          </p:cNvPr>
          <p:cNvSpPr>
            <a:spLocks noGrp="1"/>
          </p:cNvSpPr>
          <p:nvPr>
            <p:ph type="title"/>
          </p:nvPr>
        </p:nvSpPr>
        <p:spPr/>
        <p:txBody>
          <a:bodyPr/>
          <a:lstStyle/>
          <a:p>
            <a:r>
              <a:rPr lang="en-US"/>
              <a:t>Deployment Success Program (DSP) </a:t>
            </a:r>
          </a:p>
        </p:txBody>
      </p:sp>
      <p:sp>
        <p:nvSpPr>
          <p:cNvPr id="12" name="TextBox 11">
            <a:extLst>
              <a:ext uri="{FF2B5EF4-FFF2-40B4-BE49-F238E27FC236}">
                <a16:creationId xmlns:a16="http://schemas.microsoft.com/office/drawing/2014/main" id="{555FA298-63B3-2ACE-56E7-98CB577B0A60}"/>
              </a:ext>
            </a:extLst>
          </p:cNvPr>
          <p:cNvSpPr txBox="1"/>
          <p:nvPr/>
        </p:nvSpPr>
        <p:spPr>
          <a:xfrm>
            <a:off x="544166" y="1221894"/>
            <a:ext cx="11421136" cy="1036181"/>
          </a:xfrm>
          <a:prstGeom prst="rect">
            <a:avLst/>
          </a:prstGeom>
          <a:noFill/>
        </p:spPr>
        <p:txBody>
          <a:bodyPr wrap="square">
            <a:spAutoFit/>
          </a:bodyPr>
          <a:lstStyle/>
          <a:p>
            <a:pPr marL="0" marR="0" lvl="0" indent="0" algn="l" defTabSz="878390" rtl="0" eaLnBrk="1" fontAlgn="auto" latinLnBrk="0" hangingPunct="1">
              <a:lnSpc>
                <a:spcPct val="100000"/>
              </a:lnSpc>
              <a:spcBef>
                <a:spcPts val="0"/>
              </a:spcBef>
              <a:spcAft>
                <a:spcPts val="800"/>
              </a:spcAft>
              <a:buClrTx/>
              <a:buSzTx/>
              <a:buFontTx/>
              <a:buNone/>
              <a:tabLst>
                <a:tab pos="228600" algn="l"/>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deployment with a team of subject matter experts</a:t>
            </a:r>
          </a:p>
          <a:p>
            <a:pPr marL="0" marR="0" lvl="0" indent="0" algn="l" defTabSz="878390" rtl="0" eaLnBrk="1" fontAlgn="auto" latinLnBrk="0" hangingPunct="1">
              <a:lnSpc>
                <a:spcPct val="100000"/>
              </a:lnSpc>
              <a:spcBef>
                <a:spcPts val="0"/>
              </a:spcBef>
              <a:spcAft>
                <a:spcPts val="800"/>
              </a:spcAft>
              <a:buClrTx/>
              <a:buSzTx/>
              <a:buFontTx/>
              <a:buNone/>
              <a:tabLst>
                <a:tab pos="228600" algn="l"/>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Increase the likelihood of project success with solution architecture design validation and development processes </a:t>
            </a:r>
          </a:p>
          <a:p>
            <a:pPr marL="0" marR="0" lvl="0" indent="0" algn="l" defTabSz="878390" rtl="0" eaLnBrk="1" fontAlgn="auto" latinLnBrk="0" hangingPunct="1">
              <a:lnSpc>
                <a:spcPct val="100000"/>
              </a:lnSpc>
              <a:spcBef>
                <a:spcPts val="0"/>
              </a:spcBef>
              <a:spcAft>
                <a:spcPts val="800"/>
              </a:spcAft>
              <a:buClrTx/>
              <a:buSzTx/>
              <a:buFontTx/>
              <a:buNone/>
              <a:tabLst>
                <a:tab pos="228600" algn="l"/>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Lay a solid foundation to support future deployments</a:t>
            </a:r>
          </a:p>
        </p:txBody>
      </p:sp>
      <p:grpSp>
        <p:nvGrpSpPr>
          <p:cNvPr id="13" name="Group 12">
            <a:extLst>
              <a:ext uri="{FF2B5EF4-FFF2-40B4-BE49-F238E27FC236}">
                <a16:creationId xmlns:a16="http://schemas.microsoft.com/office/drawing/2014/main" id="{1FFB10F1-3889-80F4-4383-B7B6845A6AB1}"/>
              </a:ext>
              <a:ext uri="{C183D7F6-B498-43B3-948B-1728B52AA6E4}">
                <adec:decorative xmlns:adec="http://schemas.microsoft.com/office/drawing/2017/decorative" val="1"/>
              </a:ext>
            </a:extLst>
          </p:cNvPr>
          <p:cNvGrpSpPr/>
          <p:nvPr/>
        </p:nvGrpSpPr>
        <p:grpSpPr>
          <a:xfrm>
            <a:off x="9537038" y="-693186"/>
            <a:ext cx="2299055" cy="1331843"/>
            <a:chOff x="9125266" y="-785192"/>
            <a:chExt cx="2710828" cy="1570383"/>
          </a:xfrm>
        </p:grpSpPr>
        <p:sp>
          <p:nvSpPr>
            <p:cNvPr id="3" name="Rectangle: Rounded Corners 2">
              <a:extLst>
                <a:ext uri="{FF2B5EF4-FFF2-40B4-BE49-F238E27FC236}">
                  <a16:creationId xmlns:a16="http://schemas.microsoft.com/office/drawing/2014/main" id="{AC880C79-BD6C-4D98-BC13-F8EC9A4E0976}"/>
                </a:ext>
              </a:extLst>
            </p:cNvPr>
            <p:cNvSpPr/>
            <p:nvPr/>
          </p:nvSpPr>
          <p:spPr bwMode="auto">
            <a:xfrm>
              <a:off x="9125266" y="-785192"/>
              <a:ext cx="2710828" cy="1570383"/>
            </a:xfrm>
            <a:prstGeom prst="roundRect">
              <a:avLst>
                <a:gd name="adj" fmla="val 1793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pic>
          <p:nvPicPr>
            <p:cNvPr id="4" name="Picture 3" descr="Microsoft Unified Logo">
              <a:extLst>
                <a:ext uri="{FF2B5EF4-FFF2-40B4-BE49-F238E27FC236}">
                  <a16:creationId xmlns:a16="http://schemas.microsoft.com/office/drawing/2014/main" id="{F34365D0-1295-47A4-52D8-3C96E8C525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373744" y="233126"/>
              <a:ext cx="2208684" cy="293647"/>
            </a:xfrm>
            <a:prstGeom prst="rect">
              <a:avLst/>
            </a:prstGeom>
          </p:spPr>
        </p:pic>
      </p:grpSp>
      <p:sp>
        <p:nvSpPr>
          <p:cNvPr id="9" name="Rectangle 8">
            <a:extLst>
              <a:ext uri="{FF2B5EF4-FFF2-40B4-BE49-F238E27FC236}">
                <a16:creationId xmlns:a16="http://schemas.microsoft.com/office/drawing/2014/main" id="{9A3136AA-E0BD-4715-3747-3D1F4792B125}"/>
              </a:ext>
            </a:extLst>
          </p:cNvPr>
          <p:cNvSpPr/>
          <p:nvPr/>
        </p:nvSpPr>
        <p:spPr bwMode="auto">
          <a:xfrm>
            <a:off x="871695" y="3679913"/>
            <a:ext cx="2703712" cy="1551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90000"/>
              </a:lnSpc>
              <a:spcBef>
                <a:spcPct val="0"/>
              </a:spcBef>
              <a:spcAft>
                <a:spcPts val="1200"/>
              </a:spcAft>
              <a:buClrTx/>
              <a:buSzTx/>
              <a:buFontTx/>
              <a:buNone/>
              <a:tabLst/>
              <a:defRPr/>
            </a:pPr>
            <a:r>
              <a:rPr kumimoji="0" lang="en-US" sz="2800" b="1" i="0" u="none" strike="noStrike" kern="1200" cap="none" spc="-50" normalizeH="0" baseline="0" noProof="0">
                <a:ln w="3175">
                  <a:noFill/>
                </a:ln>
                <a:gradFill>
                  <a:gsLst>
                    <a:gs pos="0">
                      <a:srgbClr val="0078D4"/>
                    </a:gs>
                    <a:gs pos="50000">
                      <a:srgbClr val="8661C5"/>
                    </a:gs>
                    <a:gs pos="100000">
                      <a:srgbClr val="C73ECC"/>
                    </a:gs>
                  </a:gsLst>
                  <a:lin ang="2700000" scaled="1"/>
                </a:gradFill>
                <a:effectLst/>
                <a:uLnTx/>
                <a:uFillTx/>
                <a:latin typeface="Segoe Sans Display Semibold" pitchFamily="2" charset="0"/>
                <a:ea typeface="+mn-ea"/>
                <a:cs typeface="Segoe Sans Display Semibold" pitchFamily="2" charset="0"/>
              </a:rPr>
              <a:t>Create business value with Value Acceleration Services</a:t>
            </a:r>
          </a:p>
        </p:txBody>
      </p:sp>
      <p:sp>
        <p:nvSpPr>
          <p:cNvPr id="5" name="TextBox 4">
            <a:extLst>
              <a:ext uri="{FF2B5EF4-FFF2-40B4-BE49-F238E27FC236}">
                <a16:creationId xmlns:a16="http://schemas.microsoft.com/office/drawing/2014/main" id="{0FB9B9E9-7E51-8903-6820-6710F181AD5C}"/>
              </a:ext>
            </a:extLst>
          </p:cNvPr>
          <p:cNvSpPr txBox="1"/>
          <p:nvPr/>
        </p:nvSpPr>
        <p:spPr>
          <a:xfrm>
            <a:off x="4346571" y="6439978"/>
            <a:ext cx="7325139" cy="153888"/>
          </a:xfrm>
          <a:prstGeom prst="rect">
            <a:avLst/>
          </a:prstGeom>
          <a:noFill/>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rgbClr val="000000"/>
                </a:solidFill>
                <a:effectLst/>
                <a:uLnTx/>
                <a:uFillTx/>
                <a:latin typeface="Segoe UI"/>
                <a:ea typeface="+mn-ea"/>
                <a:cs typeface="+mn-cs"/>
              </a:rPr>
              <a:t>1</a:t>
            </a:r>
            <a:r>
              <a:rPr kumimoji="0" lang="en-US" sz="1000" b="0" i="0" u="none" strike="noStrike" kern="1200" cap="none" spc="0" normalizeH="0" baseline="0" noProof="0">
                <a:ln>
                  <a:noFill/>
                </a:ln>
                <a:solidFill>
                  <a:srgbClr val="000000"/>
                </a:solidFill>
                <a:effectLst/>
                <a:uLnTx/>
                <a:uFillTx/>
                <a:latin typeface="Segoe UI"/>
                <a:ea typeface="+mn-ea"/>
                <a:cs typeface="+mn-cs"/>
              </a:rPr>
              <a:t>Source: </a:t>
            </a:r>
            <a:r>
              <a:rPr kumimoji="0" lang="en-US" sz="1000" b="0" i="0" u="none" strike="noStrike" kern="1200" cap="none" spc="0" normalizeH="0" baseline="0" noProof="0">
                <a:ln>
                  <a:noFill/>
                </a:ln>
                <a:solidFill>
                  <a:srgbClr val="0078D4"/>
                </a:solidFill>
                <a:effectLst/>
                <a:uLnTx/>
                <a:uFillTx/>
                <a:latin typeface="Segoe UI"/>
                <a:ea typeface="+mn-ea"/>
                <a:cs typeface="+mn-cs"/>
                <a:hlinkClick r:id="rId4"/>
              </a:rPr>
              <a:t>The Total Economic </a:t>
            </a:r>
            <a:r>
              <a:rPr kumimoji="0" lang="en-US" sz="1000" b="0" i="0" u="none" strike="noStrike" kern="1200" cap="none" spc="0" normalizeH="0" baseline="0" noProof="0" err="1">
                <a:ln>
                  <a:noFill/>
                </a:ln>
                <a:solidFill>
                  <a:srgbClr val="0078D4"/>
                </a:solidFill>
                <a:effectLst/>
                <a:uLnTx/>
                <a:uFillTx/>
                <a:latin typeface="Segoe UI"/>
                <a:ea typeface="+mn-ea"/>
                <a:cs typeface="+mn-cs"/>
                <a:hlinkClick r:id="rId4"/>
              </a:rPr>
              <a:t>Impact</a:t>
            </a:r>
            <a:r>
              <a:rPr kumimoji="0" lang="en-US" sz="1000" b="0" i="0" u="none" strike="noStrike" kern="1200" cap="none" spc="0" normalizeH="0" baseline="30000" noProof="0" err="1">
                <a:ln>
                  <a:noFill/>
                </a:ln>
                <a:solidFill>
                  <a:srgbClr val="0078D4"/>
                </a:solidFill>
                <a:effectLst/>
                <a:uLnTx/>
                <a:uFillTx/>
                <a:latin typeface="Segoe UI"/>
                <a:ea typeface="+mn-ea"/>
                <a:cs typeface="+mn-cs"/>
                <a:hlinkClick r:id="rId4"/>
              </a:rPr>
              <a:t>TM</a:t>
            </a:r>
            <a:r>
              <a:rPr kumimoji="0" lang="en-US" sz="1000" b="0" i="0" u="none" strike="noStrike" kern="1200" cap="none" spc="0" normalizeH="0" baseline="0" noProof="0">
                <a:ln>
                  <a:noFill/>
                </a:ln>
                <a:solidFill>
                  <a:srgbClr val="0078D4"/>
                </a:solidFill>
                <a:effectLst/>
                <a:uLnTx/>
                <a:uFillTx/>
                <a:latin typeface="Segoe UI"/>
                <a:ea typeface="+mn-ea"/>
                <a:cs typeface="+mn-cs"/>
                <a:hlinkClick r:id="rId4"/>
              </a:rPr>
              <a:t> of Microsoft Unified March 2025</a:t>
            </a:r>
            <a:r>
              <a:rPr kumimoji="0" lang="en-US" sz="1000" b="0" i="0" u="none" strike="noStrike" kern="1200" cap="none" spc="0" normalizeH="0" baseline="0" noProof="0">
                <a:ln>
                  <a:noFill/>
                </a:ln>
                <a:solidFill>
                  <a:srgbClr val="000000"/>
                </a:solidFill>
                <a:effectLst/>
                <a:uLnTx/>
                <a:uFillTx/>
                <a:latin typeface="Segoe UI"/>
                <a:ea typeface="+mn-ea"/>
                <a:cs typeface="+mn-cs"/>
              </a:rPr>
              <a:t>: A commissioned study conducted by Forrester Consulting</a:t>
            </a:r>
          </a:p>
        </p:txBody>
      </p:sp>
      <p:pic>
        <p:nvPicPr>
          <p:cNvPr id="6" name="Picture 5">
            <a:extLst>
              <a:ext uri="{FF2B5EF4-FFF2-40B4-BE49-F238E27FC236}">
                <a16:creationId xmlns:a16="http://schemas.microsoft.com/office/drawing/2014/main" id="{33FB4004-BE16-17FA-D8EE-4BA081CC001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879208" y="3003309"/>
            <a:ext cx="7432904" cy="2959397"/>
          </a:xfrm>
          <a:prstGeom prst="rect">
            <a:avLst/>
          </a:prstGeom>
        </p:spPr>
      </p:pic>
    </p:spTree>
    <p:extLst>
      <p:ext uri="{BB962C8B-B14F-4D97-AF65-F5344CB8AC3E}">
        <p14:creationId xmlns:p14="http://schemas.microsoft.com/office/powerpoint/2010/main" val="32288377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CD2DE-0961-C075-D29D-5B34A8048BF9}"/>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A41AE54E-50E3-FCBA-6B81-92BD7273DCC2}"/>
              </a:ext>
            </a:extLst>
          </p:cNvPr>
          <p:cNvSpPr txBox="1">
            <a:spLocks/>
          </p:cNvSpPr>
          <p:nvPr/>
        </p:nvSpPr>
        <p:spPr>
          <a:xfrm>
            <a:off x="4672894" y="3145145"/>
            <a:ext cx="3151465" cy="576250"/>
          </a:xfrm>
          <a:prstGeom prst="rect">
            <a:avLst/>
          </a:prstGeom>
        </p:spPr>
        <p:txBody>
          <a:bodyPr lIns="0" tIns="0" rIns="0" bIns="0" anchor="t"/>
          <a:lstStyle>
            <a:lvl1pPr marL="0" indent="0" algn="l" defTabSz="914400" rtl="0" eaLnBrk="1" latinLnBrk="0" hangingPunct="1">
              <a:lnSpc>
                <a:spcPct val="90000"/>
              </a:lnSpc>
              <a:spcBef>
                <a:spcPts val="1000"/>
              </a:spcBef>
              <a:buFont typeface="Arial" panose="020B0604020202020204" pitchFamily="34" charset="0"/>
              <a:buNone/>
              <a:defRPr sz="4000" b="1" i="0" kern="1200" spc="-50" baseline="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5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technology</a:t>
            </a:r>
          </a:p>
        </p:txBody>
      </p:sp>
      <p:sp>
        <p:nvSpPr>
          <p:cNvPr id="3" name="Text Placeholder 2">
            <a:extLst>
              <a:ext uri="{FF2B5EF4-FFF2-40B4-BE49-F238E27FC236}">
                <a16:creationId xmlns:a16="http://schemas.microsoft.com/office/drawing/2014/main" id="{FDC4EA86-77CB-B0FF-532E-01B3C9CEBD5C}"/>
              </a:ext>
            </a:extLst>
          </p:cNvPr>
          <p:cNvSpPr>
            <a:spLocks noGrp="1"/>
          </p:cNvSpPr>
          <p:nvPr>
            <p:ph type="title" idx="4294967295"/>
          </p:nvPr>
        </p:nvSpPr>
        <p:spPr>
          <a:xfrm>
            <a:off x="571500" y="3141663"/>
            <a:ext cx="4110038" cy="5746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5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AI is transforming</a:t>
            </a:r>
          </a:p>
        </p:txBody>
      </p:sp>
      <p:sp>
        <p:nvSpPr>
          <p:cNvPr id="4" name="Text Placeholder 3">
            <a:extLst>
              <a:ext uri="{FF2B5EF4-FFF2-40B4-BE49-F238E27FC236}">
                <a16:creationId xmlns:a16="http://schemas.microsoft.com/office/drawing/2014/main" id="{7D9F4876-20E8-2BA8-A182-3593D69EA003}"/>
              </a:ext>
            </a:extLst>
          </p:cNvPr>
          <p:cNvSpPr>
            <a:spLocks noGrp="1"/>
          </p:cNvSpPr>
          <p:nvPr>
            <p:ph type="body" sz="quarter" idx="4294967295"/>
          </p:nvPr>
        </p:nvSpPr>
        <p:spPr>
          <a:xfrm>
            <a:off x="4651366" y="3076575"/>
            <a:ext cx="5357812" cy="615553"/>
          </a:xfrm>
          <a:prstGeom prst="rect">
            <a:avLst/>
          </a:prstGeom>
        </p:spPr>
        <p:txBody>
          <a:bodyPr/>
          <a:lstStyle/>
          <a:p>
            <a:pPr marL="0" indent="0">
              <a:spcBef>
                <a:spcPts val="0"/>
              </a:spcBef>
              <a:spcAft>
                <a:spcPts val="200"/>
              </a:spcAft>
              <a:buSzTx/>
              <a:buNone/>
              <a:defRPr/>
            </a:pPr>
            <a:r>
              <a:rPr lang="en-US" sz="4000" b="1">
                <a:gradFill>
                  <a:gsLst>
                    <a:gs pos="0">
                      <a:srgbClr val="0078D4"/>
                    </a:gs>
                    <a:gs pos="50000">
                      <a:srgbClr val="8661C5"/>
                    </a:gs>
                    <a:gs pos="100000">
                      <a:srgbClr val="C73ECC"/>
                    </a:gs>
                  </a:gsLst>
                  <a:lin ang="2700000" scaled="1"/>
                </a:gradFill>
                <a:latin typeface="Segoe Sans Display Semibold" pitchFamily="2" charset="0"/>
                <a:cs typeface="Segoe Sans Display Semibold" pitchFamily="2" charset="0"/>
              </a:rPr>
              <a:t>how work gets done</a:t>
            </a:r>
          </a:p>
        </p:txBody>
      </p:sp>
      <p:cxnSp>
        <p:nvCxnSpPr>
          <p:cNvPr id="2" name="Straight Connector 1">
            <a:extLst>
              <a:ext uri="{FF2B5EF4-FFF2-40B4-BE49-F238E27FC236}">
                <a16:creationId xmlns:a16="http://schemas.microsoft.com/office/drawing/2014/main" id="{647F1E9F-9EBE-A2D7-1422-41B025D5C0D7}"/>
              </a:ext>
              <a:ext uri="{C183D7F6-B498-43B3-948B-1728B52AA6E4}">
                <adec:decorative xmlns:adec="http://schemas.microsoft.com/office/drawing/2017/decorative" val="1"/>
              </a:ext>
            </a:extLst>
          </p:cNvPr>
          <p:cNvCxnSpPr>
            <a:cxnSpLocks/>
          </p:cNvCxnSpPr>
          <p:nvPr/>
        </p:nvCxnSpPr>
        <p:spPr>
          <a:xfrm flipV="1">
            <a:off x="4651366" y="3434501"/>
            <a:ext cx="2598040" cy="253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04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22" presetClass="exit" presetSubtype="8" fill="hold" nodeType="withEffect">
                                  <p:stCondLst>
                                    <p:cond delay="0"/>
                                  </p:stCondLst>
                                  <p:childTnLst>
                                    <p:animEffect transition="out" filter="wipe(left)">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22" presetClass="entr" presetSubtype="8" fill="hold" grpId="0" nodeType="withEffect">
                                  <p:stCondLst>
                                    <p:cond delay="5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D9DC3392-F0AB-A99D-30C1-AFB72B77584C}"/>
            </a:ext>
          </a:extLst>
        </p:cNvPr>
        <p:cNvGrpSpPr/>
        <p:nvPr/>
      </p:nvGrpSpPr>
      <p:grpSpPr>
        <a:xfrm>
          <a:off x="0" y="0"/>
          <a:ext cx="0" cy="0"/>
          <a:chOff x="0" y="0"/>
          <a:chExt cx="0" cy="0"/>
        </a:xfrm>
      </p:grpSpPr>
      <p:sp>
        <p:nvSpPr>
          <p:cNvPr id="30" name="Rectangle: Rounded Corners 83">
            <a:extLst>
              <a:ext uri="{FF2B5EF4-FFF2-40B4-BE49-F238E27FC236}">
                <a16:creationId xmlns:a16="http://schemas.microsoft.com/office/drawing/2014/main" id="{83755EAC-BCFC-240B-D409-CD0A78F1B244}"/>
              </a:ext>
              <a:ext uri="{C183D7F6-B498-43B3-948B-1728B52AA6E4}">
                <adec:decorative xmlns:adec="http://schemas.microsoft.com/office/drawing/2017/decorative" val="1"/>
              </a:ext>
            </a:extLst>
          </p:cNvPr>
          <p:cNvSpPr/>
          <p:nvPr/>
        </p:nvSpPr>
        <p:spPr bwMode="auto">
          <a:xfrm>
            <a:off x="633926" y="1503711"/>
            <a:ext cx="10971665" cy="4543192"/>
          </a:xfrm>
          <a:prstGeom prst="roundRect">
            <a:avLst>
              <a:gd name="adj" fmla="val 6008"/>
            </a:avLst>
          </a:prstGeom>
          <a:solidFill>
            <a:srgbClr val="FFFFFF"/>
          </a:solidFill>
          <a:ln w="19050" cap="flat" cmpd="sng" algn="ctr">
            <a:gradFill flip="none" rotWithShape="1">
              <a:gsLst>
                <a:gs pos="0">
                  <a:srgbClr val="0078D4"/>
                </a:gs>
                <a:gs pos="100000">
                  <a:srgbClr val="C03BC4"/>
                </a:gs>
              </a:gsLst>
              <a:lin ang="2700000" scaled="1"/>
              <a:tileRect/>
            </a:gradFill>
            <a:prstDash val="solid"/>
          </a:ln>
          <a:effectLst>
            <a:outerShdw blurRad="127000" dist="63500" dir="5400000" algn="t"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00000">
                    <a:srgbClr val="8678D6"/>
                  </a:gs>
                  <a:gs pos="971">
                    <a:srgbClr val="2897CE"/>
                  </a:gs>
                </a:gsLst>
                <a:lin ang="2700000" scaled="0"/>
              </a:gradFill>
              <a:effectLst/>
              <a:uLnTx/>
              <a:uFillTx/>
              <a:latin typeface="Segoe Sans Display"/>
              <a:ea typeface="+mn-ea"/>
              <a:cs typeface="Segoe UI" pitchFamily="34" charset="0"/>
            </a:endParaRPr>
          </a:p>
        </p:txBody>
      </p:sp>
      <p:cxnSp>
        <p:nvCxnSpPr>
          <p:cNvPr id="3" name="Straight Connector 2">
            <a:extLst>
              <a:ext uri="{FF2B5EF4-FFF2-40B4-BE49-F238E27FC236}">
                <a16:creationId xmlns:a16="http://schemas.microsoft.com/office/drawing/2014/main" id="{F1CCC4E8-8BAB-B58D-4A5F-F2D1C9323FE2}"/>
              </a:ext>
              <a:ext uri="{C183D7F6-B498-43B3-948B-1728B52AA6E4}">
                <adec:decorative xmlns:adec="http://schemas.microsoft.com/office/drawing/2017/decorative" val="1"/>
              </a:ext>
            </a:extLst>
          </p:cNvPr>
          <p:cNvCxnSpPr>
            <a:cxnSpLocks/>
          </p:cNvCxnSpPr>
          <p:nvPr/>
        </p:nvCxnSpPr>
        <p:spPr>
          <a:xfrm>
            <a:off x="4317625" y="1723483"/>
            <a:ext cx="0" cy="4103649"/>
          </a:xfrm>
          <a:prstGeom prst="line">
            <a:avLst/>
          </a:prstGeom>
          <a:ln>
            <a:solidFill>
              <a:schemeClr val="tx1">
                <a:alpha val="20209"/>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3">
            <a:extLst>
              <a:ext uri="{FF2B5EF4-FFF2-40B4-BE49-F238E27FC236}">
                <a16:creationId xmlns:a16="http://schemas.microsoft.com/office/drawing/2014/main" id="{7059178A-7BA5-F80E-D696-209EA3E7AA5C}"/>
              </a:ext>
            </a:extLst>
          </p:cNvPr>
          <p:cNvSpPr>
            <a:spLocks noGrp="1"/>
          </p:cNvSpPr>
          <p:nvPr>
            <p:ph type="title"/>
          </p:nvPr>
        </p:nvSpPr>
        <p:spPr>
          <a:xfrm>
            <a:off x="590200" y="585216"/>
            <a:ext cx="11011600" cy="553998"/>
          </a:xfrm>
        </p:spPr>
        <p:txBody>
          <a:bodyPr/>
          <a:lstStyle/>
          <a:p>
            <a:pPr algn="ctr"/>
            <a:r>
              <a:rPr lang="en-US" sz="3600" b="1">
                <a:latin typeface="Segoe Sans Display Semibold" pitchFamily="2" charset="0"/>
                <a:cs typeface="Segoe Sans Display Semibold" pitchFamily="2" charset="0"/>
              </a:rPr>
              <a:t>Work is evolving—and so is teamwork.</a:t>
            </a:r>
          </a:p>
        </p:txBody>
      </p:sp>
      <p:sp>
        <p:nvSpPr>
          <p:cNvPr id="5" name="Text Placeholder 2">
            <a:extLst>
              <a:ext uri="{FF2B5EF4-FFF2-40B4-BE49-F238E27FC236}">
                <a16:creationId xmlns:a16="http://schemas.microsoft.com/office/drawing/2014/main" id="{A6606032-1A66-DCB0-9F6F-E3E30DFE0731}"/>
              </a:ext>
            </a:extLst>
          </p:cNvPr>
          <p:cNvSpPr txBox="1">
            <a:spLocks/>
          </p:cNvSpPr>
          <p:nvPr/>
        </p:nvSpPr>
        <p:spPr>
          <a:xfrm>
            <a:off x="1559328" y="2017491"/>
            <a:ext cx="1785929" cy="402306"/>
          </a:xfrm>
          <a:prstGeom prst="roundRect">
            <a:avLst>
              <a:gd name="adj" fmla="val 50000"/>
            </a:avLst>
          </a:prstGeom>
          <a:gradFill>
            <a:gsLst>
              <a:gs pos="3000">
                <a:srgbClr val="0078D4"/>
              </a:gs>
              <a:gs pos="94000">
                <a:srgbClr val="D660FF"/>
              </a:gs>
            </a:gsLst>
            <a:lin ang="0" scaled="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b="1" i="0" u="none" strike="noStrike" cap="none" spc="0" normalizeH="0" baseline="0">
                <a:ln>
                  <a:noFill/>
                </a:ln>
                <a:solidFill>
                  <a:srgbClr val="FFFFFF"/>
                </a:solidFill>
                <a:effectLst/>
                <a:uLnTx/>
                <a:uFillTx/>
                <a:latin typeface="Segoe Sans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Phase 1</a:t>
            </a:r>
          </a:p>
        </p:txBody>
      </p:sp>
      <p:sp>
        <p:nvSpPr>
          <p:cNvPr id="41" name="Text Placeholder 2">
            <a:extLst>
              <a:ext uri="{FF2B5EF4-FFF2-40B4-BE49-F238E27FC236}">
                <a16:creationId xmlns:a16="http://schemas.microsoft.com/office/drawing/2014/main" id="{FD578A43-66A6-7CF7-64FE-4B97B8F310DC}"/>
              </a:ext>
            </a:extLst>
          </p:cNvPr>
          <p:cNvSpPr txBox="1">
            <a:spLocks/>
          </p:cNvSpPr>
          <p:nvPr/>
        </p:nvSpPr>
        <p:spPr>
          <a:xfrm>
            <a:off x="806373" y="2773753"/>
            <a:ext cx="32918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b="1" i="0" u="none" strike="noStrike" cap="none" spc="0" normalizeH="0" baseline="0">
                <a:ln>
                  <a:noFill/>
                </a:ln>
                <a:solidFill>
                  <a:srgbClr val="FFFFFF"/>
                </a:solidFill>
                <a:effectLst/>
                <a:uLnTx/>
                <a:uFillTx/>
                <a:latin typeface="Segoe Sans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Human with</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rPr>
              <a:t>a</a:t>
            </a:r>
            <a:r>
              <a:rPr kumimoji="0" lang="en-US" sz="2000" b="1"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gent assistant</a:t>
            </a:r>
          </a:p>
        </p:txBody>
      </p:sp>
      <p:sp>
        <p:nvSpPr>
          <p:cNvPr id="42" name="Text Placeholder 2">
            <a:extLst>
              <a:ext uri="{FF2B5EF4-FFF2-40B4-BE49-F238E27FC236}">
                <a16:creationId xmlns:a16="http://schemas.microsoft.com/office/drawing/2014/main" id="{E3312606-4ED4-0197-FE52-648647A8AB29}"/>
              </a:ext>
            </a:extLst>
          </p:cNvPr>
          <p:cNvSpPr txBox="1">
            <a:spLocks/>
          </p:cNvSpPr>
          <p:nvPr/>
        </p:nvSpPr>
        <p:spPr>
          <a:xfrm>
            <a:off x="4512837" y="2773753"/>
            <a:ext cx="32918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b="1" i="0" u="none" strike="noStrike" cap="none" spc="0" normalizeH="0" baseline="0">
                <a:ln>
                  <a:noFill/>
                </a:ln>
                <a:solidFill>
                  <a:srgbClr val="FFFFFF"/>
                </a:solidFill>
                <a:effectLst/>
                <a:uLnTx/>
                <a:uFillTx/>
                <a:latin typeface="Segoe Sans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Human-led</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rPr>
              <a:t>a</a:t>
            </a:r>
            <a:r>
              <a:rPr kumimoji="0" lang="en-US" sz="2000" b="1"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gent</a:t>
            </a:r>
            <a:r>
              <a:rPr kumimoji="0" lang="en-US" sz="2000" b="1" i="0" u="none" strike="noStrike" kern="1200" cap="none" spc="0" normalizeH="0" noProof="0">
                <a:ln>
                  <a:noFill/>
                </a:ln>
                <a:solidFill>
                  <a:srgbClr val="000000"/>
                </a:solidFill>
                <a:effectLst/>
                <a:uLnTx/>
                <a:uFillTx/>
                <a:latin typeface="Segoe Sans Display Semibold" pitchFamily="2" charset="0"/>
                <a:ea typeface="+mn-ea"/>
                <a:cs typeface="Segoe Sans Display Semibold" pitchFamily="2" charset="0"/>
              </a:rPr>
              <a:t> teams</a:t>
            </a:r>
            <a:endParaRPr kumimoji="0" lang="en-US" sz="2000" b="1"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43" name="Text Placeholder 2">
            <a:extLst>
              <a:ext uri="{FF2B5EF4-FFF2-40B4-BE49-F238E27FC236}">
                <a16:creationId xmlns:a16="http://schemas.microsoft.com/office/drawing/2014/main" id="{1A7FF7F1-FEAD-8C22-EB62-3ECF904854AA}"/>
              </a:ext>
            </a:extLst>
          </p:cNvPr>
          <p:cNvSpPr txBox="1">
            <a:spLocks/>
          </p:cNvSpPr>
          <p:nvPr/>
        </p:nvSpPr>
        <p:spPr>
          <a:xfrm>
            <a:off x="8158543" y="2774451"/>
            <a:ext cx="32918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b="1" i="0" u="none" strike="noStrike" cap="none" spc="0" normalizeH="0" baseline="0">
                <a:ln>
                  <a:noFill/>
                </a:ln>
                <a:solidFill>
                  <a:srgbClr val="FFFFFF"/>
                </a:solidFill>
                <a:effectLst/>
                <a:uLnTx/>
                <a:uFillTx/>
                <a:latin typeface="Segoe Sans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Human-led,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agent-operated</a:t>
            </a:r>
          </a:p>
        </p:txBody>
      </p:sp>
      <p:sp>
        <p:nvSpPr>
          <p:cNvPr id="20" name="Text Placeholder 2">
            <a:extLst>
              <a:ext uri="{FF2B5EF4-FFF2-40B4-BE49-F238E27FC236}">
                <a16:creationId xmlns:a16="http://schemas.microsoft.com/office/drawing/2014/main" id="{6EC2FB78-3F73-E78E-B43C-3EE99DA635E3}"/>
              </a:ext>
            </a:extLst>
          </p:cNvPr>
          <p:cNvSpPr txBox="1">
            <a:spLocks/>
          </p:cNvSpPr>
          <p:nvPr/>
        </p:nvSpPr>
        <p:spPr>
          <a:xfrm>
            <a:off x="5226794" y="2017491"/>
            <a:ext cx="1785929" cy="402306"/>
          </a:xfrm>
          <a:prstGeom prst="roundRect">
            <a:avLst>
              <a:gd name="adj" fmla="val 50000"/>
            </a:avLst>
          </a:prstGeom>
          <a:gradFill>
            <a:gsLst>
              <a:gs pos="3000">
                <a:srgbClr val="0078D4"/>
              </a:gs>
              <a:gs pos="94000">
                <a:srgbClr val="D660FF"/>
              </a:gs>
            </a:gsLst>
            <a:lin ang="0" scaled="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b="1" i="0" u="none" strike="noStrike" cap="none" spc="0" normalizeH="0" baseline="0">
                <a:ln>
                  <a:noFill/>
                </a:ln>
                <a:solidFill>
                  <a:srgbClr val="FFFFFF"/>
                </a:solidFill>
                <a:effectLst/>
                <a:uLnTx/>
                <a:uFillTx/>
                <a:latin typeface="Segoe Sans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Phase 2</a:t>
            </a:r>
          </a:p>
        </p:txBody>
      </p:sp>
      <p:sp>
        <p:nvSpPr>
          <p:cNvPr id="21" name="Text Placeholder 2">
            <a:extLst>
              <a:ext uri="{FF2B5EF4-FFF2-40B4-BE49-F238E27FC236}">
                <a16:creationId xmlns:a16="http://schemas.microsoft.com/office/drawing/2014/main" id="{949B8F42-0F5A-10CA-D7DC-77A6224956A7}"/>
              </a:ext>
            </a:extLst>
          </p:cNvPr>
          <p:cNvSpPr txBox="1">
            <a:spLocks/>
          </p:cNvSpPr>
          <p:nvPr/>
        </p:nvSpPr>
        <p:spPr>
          <a:xfrm>
            <a:off x="8911498" y="2017491"/>
            <a:ext cx="1785929" cy="402306"/>
          </a:xfrm>
          <a:prstGeom prst="roundRect">
            <a:avLst>
              <a:gd name="adj" fmla="val 50000"/>
            </a:avLst>
          </a:prstGeom>
          <a:gradFill>
            <a:gsLst>
              <a:gs pos="3000">
                <a:srgbClr val="0078D4"/>
              </a:gs>
              <a:gs pos="94000">
                <a:srgbClr val="D660FF"/>
              </a:gs>
            </a:gsLst>
            <a:lin ang="0" scaled="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b="1" i="0" u="none" strike="noStrike" cap="none" spc="0" normalizeH="0" baseline="0">
                <a:ln>
                  <a:noFill/>
                </a:ln>
                <a:solidFill>
                  <a:srgbClr val="FFFFFF"/>
                </a:solidFill>
                <a:effectLst/>
                <a:uLnTx/>
                <a:uFillTx/>
                <a:latin typeface="Segoe Sans Display Semibold" pitchFamily="2" charset="0"/>
                <a:cs typeface="Segoe Sans Display Semibold"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Phase 3</a:t>
            </a:r>
          </a:p>
        </p:txBody>
      </p:sp>
      <p:cxnSp>
        <p:nvCxnSpPr>
          <p:cNvPr id="34" name="Straight Connector 33">
            <a:extLst>
              <a:ext uri="{FF2B5EF4-FFF2-40B4-BE49-F238E27FC236}">
                <a16:creationId xmlns:a16="http://schemas.microsoft.com/office/drawing/2014/main" id="{6414F75C-C71A-E55E-5253-54B5112C1F3F}"/>
              </a:ext>
              <a:ext uri="{C183D7F6-B498-43B3-948B-1728B52AA6E4}">
                <adec:decorative xmlns:adec="http://schemas.microsoft.com/office/drawing/2017/decorative" val="1"/>
              </a:ext>
            </a:extLst>
          </p:cNvPr>
          <p:cNvCxnSpPr>
            <a:cxnSpLocks/>
          </p:cNvCxnSpPr>
          <p:nvPr/>
        </p:nvCxnSpPr>
        <p:spPr>
          <a:xfrm>
            <a:off x="7932981" y="1723483"/>
            <a:ext cx="0" cy="4103649"/>
          </a:xfrm>
          <a:prstGeom prst="line">
            <a:avLst/>
          </a:prstGeom>
          <a:ln>
            <a:solidFill>
              <a:schemeClr val="tx1">
                <a:alpha val="20209"/>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80D0266-3B80-9E0D-2208-973142A47941}"/>
              </a:ext>
              <a:ext uri="{C183D7F6-B498-43B3-948B-1728B52AA6E4}">
                <adec:decorative xmlns:adec="http://schemas.microsoft.com/office/drawing/2017/decorative" val="1"/>
              </a:ext>
            </a:extLst>
          </p:cNvPr>
          <p:cNvGrpSpPr/>
          <p:nvPr/>
        </p:nvGrpSpPr>
        <p:grpSpPr>
          <a:xfrm>
            <a:off x="4923297" y="3713034"/>
            <a:ext cx="2416825" cy="1457255"/>
            <a:chOff x="4923297" y="3713034"/>
            <a:chExt cx="2416825" cy="1457255"/>
          </a:xfrm>
        </p:grpSpPr>
        <p:grpSp>
          <p:nvGrpSpPr>
            <p:cNvPr id="77" name="Group 76">
              <a:extLst>
                <a:ext uri="{FF2B5EF4-FFF2-40B4-BE49-F238E27FC236}">
                  <a16:creationId xmlns:a16="http://schemas.microsoft.com/office/drawing/2014/main" id="{22825101-5849-FF89-4A3D-7129AE8E94EB}"/>
                </a:ext>
              </a:extLst>
            </p:cNvPr>
            <p:cNvGrpSpPr/>
            <p:nvPr/>
          </p:nvGrpSpPr>
          <p:grpSpPr>
            <a:xfrm>
              <a:off x="5841388" y="3713034"/>
              <a:ext cx="580643" cy="580643"/>
              <a:chOff x="5807349" y="3543270"/>
              <a:chExt cx="580643" cy="580643"/>
            </a:xfrm>
          </p:grpSpPr>
          <p:sp>
            <p:nvSpPr>
              <p:cNvPr id="23" name="Freeform: Shape 214">
                <a:extLst>
                  <a:ext uri="{FF2B5EF4-FFF2-40B4-BE49-F238E27FC236}">
                    <a16:creationId xmlns:a16="http://schemas.microsoft.com/office/drawing/2014/main" id="{CAF84530-477A-6279-E3A8-EF51D93D69B4}"/>
                  </a:ext>
                </a:extLst>
              </p:cNvPr>
              <p:cNvSpPr/>
              <p:nvPr/>
            </p:nvSpPr>
            <p:spPr>
              <a:xfrm>
                <a:off x="5807349" y="3543270"/>
                <a:ext cx="580643" cy="580643"/>
              </a:xfrm>
              <a:custGeom>
                <a:avLst/>
                <a:gdLst>
                  <a:gd name="connsiteX0" fmla="*/ 580644 w 580643"/>
                  <a:gd name="connsiteY0" fmla="*/ 290322 h 580643"/>
                  <a:gd name="connsiteX1" fmla="*/ 290322 w 580643"/>
                  <a:gd name="connsiteY1" fmla="*/ 580644 h 580643"/>
                  <a:gd name="connsiteX2" fmla="*/ 0 w 580643"/>
                  <a:gd name="connsiteY2" fmla="*/ 290322 h 580643"/>
                  <a:gd name="connsiteX3" fmla="*/ 290322 w 580643"/>
                  <a:gd name="connsiteY3" fmla="*/ 0 h 580643"/>
                  <a:gd name="connsiteX4" fmla="*/ 580644 w 580643"/>
                  <a:gd name="connsiteY4" fmla="*/ 290322 h 58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643" h="580643">
                    <a:moveTo>
                      <a:pt x="580644" y="290322"/>
                    </a:moveTo>
                    <a:cubicBezTo>
                      <a:pt x="580644" y="450662"/>
                      <a:pt x="450662" y="580644"/>
                      <a:pt x="290322" y="580644"/>
                    </a:cubicBezTo>
                    <a:cubicBezTo>
                      <a:pt x="129982" y="580644"/>
                      <a:pt x="0" y="450662"/>
                      <a:pt x="0" y="290322"/>
                    </a:cubicBezTo>
                    <a:cubicBezTo>
                      <a:pt x="0" y="129982"/>
                      <a:pt x="129982" y="0"/>
                      <a:pt x="290322" y="0"/>
                    </a:cubicBezTo>
                    <a:cubicBezTo>
                      <a:pt x="450662" y="0"/>
                      <a:pt x="580644" y="129982"/>
                      <a:pt x="580644" y="290322"/>
                    </a:cubicBezTo>
                    <a:close/>
                  </a:path>
                </a:pathLst>
              </a:custGeom>
              <a:noFill/>
              <a:ln w="19050" cap="flat">
                <a:gradFill>
                  <a:gsLst>
                    <a:gs pos="0">
                      <a:srgbClr val="0478D5"/>
                    </a:gs>
                    <a:gs pos="100000">
                      <a:srgbClr val="D660FF"/>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E846202F-D145-EA19-FB3B-494617A43CCB}"/>
                  </a:ext>
                </a:extLst>
              </p:cNvPr>
              <p:cNvGrpSpPr/>
              <p:nvPr/>
            </p:nvGrpSpPr>
            <p:grpSpPr>
              <a:xfrm>
                <a:off x="5861879" y="3653683"/>
                <a:ext cx="471582" cy="469161"/>
                <a:chOff x="5861881" y="3431570"/>
                <a:chExt cx="471582" cy="469161"/>
              </a:xfrm>
              <a:gradFill flip="none" rotWithShape="1">
                <a:gsLst>
                  <a:gs pos="4000">
                    <a:srgbClr val="0078D4"/>
                  </a:gs>
                  <a:gs pos="100000">
                    <a:srgbClr val="D660FF"/>
                  </a:gs>
                </a:gsLst>
                <a:lin ang="2700000" scaled="1"/>
                <a:tileRect/>
              </a:gradFill>
            </p:grpSpPr>
            <p:sp>
              <p:nvSpPr>
                <p:cNvPr id="24" name="Oval 23">
                  <a:extLst>
                    <a:ext uri="{FF2B5EF4-FFF2-40B4-BE49-F238E27FC236}">
                      <a16:creationId xmlns:a16="http://schemas.microsoft.com/office/drawing/2014/main" id="{458E90D6-E60F-F4D2-46AE-1C91C3666A29}"/>
                    </a:ext>
                  </a:extLst>
                </p:cNvPr>
                <p:cNvSpPr/>
                <p:nvPr/>
              </p:nvSpPr>
              <p:spPr bwMode="auto">
                <a:xfrm>
                  <a:off x="5984562" y="3431570"/>
                  <a:ext cx="226218" cy="226218"/>
                </a:xfrm>
                <a:prstGeom prst="ellipse">
                  <a:avLst/>
                </a:prstGeom>
                <a:grp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FFFFFF"/>
                    </a:solidFill>
                    <a:effectLst/>
                    <a:uLnTx/>
                    <a:uFillTx/>
                    <a:latin typeface="Segoe Sans Display Semibold" pitchFamily="2" charset="0"/>
                    <a:ea typeface="+mn-ea"/>
                    <a:cs typeface="Segoe Sans Display Semibold" pitchFamily="2" charset="0"/>
                  </a:endParaRPr>
                </a:p>
              </p:txBody>
            </p:sp>
            <p:sp>
              <p:nvSpPr>
                <p:cNvPr id="25" name="Freeform: Shape 216">
                  <a:extLst>
                    <a:ext uri="{FF2B5EF4-FFF2-40B4-BE49-F238E27FC236}">
                      <a16:creationId xmlns:a16="http://schemas.microsoft.com/office/drawing/2014/main" id="{BC30F535-D828-1F58-F912-4D3D77935306}"/>
                    </a:ext>
                  </a:extLst>
                </p:cNvPr>
                <p:cNvSpPr/>
                <p:nvPr/>
              </p:nvSpPr>
              <p:spPr bwMode="auto">
                <a:xfrm>
                  <a:off x="5861881" y="3682251"/>
                  <a:ext cx="471582" cy="218480"/>
                </a:xfrm>
                <a:custGeom>
                  <a:avLst/>
                  <a:gdLst>
                    <a:gd name="connsiteX0" fmla="*/ 235791 w 471582"/>
                    <a:gd name="connsiteY0" fmla="*/ 0 h 218480"/>
                    <a:gd name="connsiteX1" fmla="*/ 445653 w 471582"/>
                    <a:gd name="connsiteY1" fmla="*/ 64104 h 218480"/>
                    <a:gd name="connsiteX2" fmla="*/ 471582 w 471582"/>
                    <a:gd name="connsiteY2" fmla="*/ 85497 h 218480"/>
                    <a:gd name="connsiteX3" fmla="*/ 465772 w 471582"/>
                    <a:gd name="connsiteY3" fmla="*/ 96201 h 218480"/>
                    <a:gd name="connsiteX4" fmla="*/ 235791 w 471582"/>
                    <a:gd name="connsiteY4" fmla="*/ 218480 h 218480"/>
                    <a:gd name="connsiteX5" fmla="*/ 5810 w 471582"/>
                    <a:gd name="connsiteY5" fmla="*/ 96201 h 218480"/>
                    <a:gd name="connsiteX6" fmla="*/ 0 w 471582"/>
                    <a:gd name="connsiteY6" fmla="*/ 85498 h 218480"/>
                    <a:gd name="connsiteX7" fmla="*/ 25929 w 471582"/>
                    <a:gd name="connsiteY7" fmla="*/ 64104 h 218480"/>
                    <a:gd name="connsiteX8" fmla="*/ 235791 w 471582"/>
                    <a:gd name="connsiteY8" fmla="*/ 0 h 21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582" h="218480">
                      <a:moveTo>
                        <a:pt x="235791" y="0"/>
                      </a:moveTo>
                      <a:cubicBezTo>
                        <a:pt x="313528" y="0"/>
                        <a:pt x="385746" y="23632"/>
                        <a:pt x="445653" y="64104"/>
                      </a:cubicBezTo>
                      <a:lnTo>
                        <a:pt x="471582" y="85497"/>
                      </a:lnTo>
                      <a:lnTo>
                        <a:pt x="465772" y="96201"/>
                      </a:lnTo>
                      <a:cubicBezTo>
                        <a:pt x="415930" y="169976"/>
                        <a:pt x="331525" y="218480"/>
                        <a:pt x="235791" y="218480"/>
                      </a:cubicBezTo>
                      <a:cubicBezTo>
                        <a:pt x="140057" y="218480"/>
                        <a:pt x="55652" y="169976"/>
                        <a:pt x="5810" y="96201"/>
                      </a:cubicBezTo>
                      <a:lnTo>
                        <a:pt x="0" y="85498"/>
                      </a:lnTo>
                      <a:lnTo>
                        <a:pt x="25929" y="64104"/>
                      </a:lnTo>
                      <a:cubicBezTo>
                        <a:pt x="85836" y="23632"/>
                        <a:pt x="158054" y="0"/>
                        <a:pt x="235791" y="0"/>
                      </a:cubicBezTo>
                      <a:close/>
                    </a:path>
                  </a:pathLst>
                </a:custGeom>
                <a:grp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FFFFFF"/>
                    </a:solidFill>
                    <a:effectLst/>
                    <a:uLnTx/>
                    <a:uFillTx/>
                    <a:latin typeface="Segoe Sans Display Semibold" pitchFamily="2" charset="0"/>
                    <a:ea typeface="+mn-ea"/>
                    <a:cs typeface="Segoe Sans Display Semibold" pitchFamily="2" charset="0"/>
                  </a:endParaRPr>
                </a:p>
              </p:txBody>
            </p:sp>
          </p:grpSp>
        </p:grpSp>
        <p:grpSp>
          <p:nvGrpSpPr>
            <p:cNvPr id="45" name="Group 44">
              <a:extLst>
                <a:ext uri="{FF2B5EF4-FFF2-40B4-BE49-F238E27FC236}">
                  <a16:creationId xmlns:a16="http://schemas.microsoft.com/office/drawing/2014/main" id="{ED9C3213-44F6-4BDF-1722-5683DA2054FD}"/>
                </a:ext>
              </a:extLst>
            </p:cNvPr>
            <p:cNvGrpSpPr/>
            <p:nvPr/>
          </p:nvGrpSpPr>
          <p:grpSpPr>
            <a:xfrm>
              <a:off x="6752097" y="4580226"/>
              <a:ext cx="588025" cy="588025"/>
              <a:chOff x="6438111" y="3681439"/>
              <a:chExt cx="553933" cy="553933"/>
            </a:xfrm>
          </p:grpSpPr>
          <p:sp>
            <p:nvSpPr>
              <p:cNvPr id="22" name="Freeform: Shape 72">
                <a:extLst>
                  <a:ext uri="{FF2B5EF4-FFF2-40B4-BE49-F238E27FC236}">
                    <a16:creationId xmlns:a16="http://schemas.microsoft.com/office/drawing/2014/main" id="{18A1D687-0AE5-C148-1D36-89CCE6A1E89A}"/>
                  </a:ext>
                </a:extLst>
              </p:cNvPr>
              <p:cNvSpPr>
                <a:spLocks/>
              </p:cNvSpPr>
              <p:nvPr/>
            </p:nvSpPr>
            <p:spPr>
              <a:xfrm>
                <a:off x="6438111" y="3681439"/>
                <a:ext cx="553933" cy="553933"/>
              </a:xfrm>
              <a:prstGeom prst="ellipse">
                <a:avLst/>
              </a:prstGeom>
              <a:gradFill flip="none" rotWithShape="1">
                <a:gsLst>
                  <a:gs pos="3000">
                    <a:srgbClr val="0078D4"/>
                  </a:gs>
                  <a:gs pos="94000">
                    <a:srgbClr val="D660FF"/>
                  </a:gs>
                </a:gsLst>
                <a:path path="circle">
                  <a:fillToRect r="100000" b="100000"/>
                </a:path>
                <a:tileRect l="-100000" t="-10000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pic>
            <p:nvPicPr>
              <p:cNvPr id="44" name="Graphic 43">
                <a:extLst>
                  <a:ext uri="{FF2B5EF4-FFF2-40B4-BE49-F238E27FC236}">
                    <a16:creationId xmlns:a16="http://schemas.microsoft.com/office/drawing/2014/main" id="{54828472-0244-7DF2-07B7-905084DE07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495" y="3732406"/>
                <a:ext cx="451165" cy="451999"/>
              </a:xfrm>
              <a:prstGeom prst="rect">
                <a:avLst/>
              </a:prstGeom>
            </p:spPr>
          </p:pic>
        </p:grpSp>
        <p:grpSp>
          <p:nvGrpSpPr>
            <p:cNvPr id="83" name="Group 82">
              <a:extLst>
                <a:ext uri="{FF2B5EF4-FFF2-40B4-BE49-F238E27FC236}">
                  <a16:creationId xmlns:a16="http://schemas.microsoft.com/office/drawing/2014/main" id="{6EC7A4F8-7777-EA88-4A93-3C929106FDED}"/>
                </a:ext>
              </a:extLst>
            </p:cNvPr>
            <p:cNvGrpSpPr/>
            <p:nvPr/>
          </p:nvGrpSpPr>
          <p:grpSpPr>
            <a:xfrm>
              <a:off x="5837697" y="4582264"/>
              <a:ext cx="588025" cy="588025"/>
              <a:chOff x="6438111" y="3681439"/>
              <a:chExt cx="553933" cy="553933"/>
            </a:xfrm>
          </p:grpSpPr>
          <p:sp>
            <p:nvSpPr>
              <p:cNvPr id="84" name="Freeform: Shape 72">
                <a:extLst>
                  <a:ext uri="{FF2B5EF4-FFF2-40B4-BE49-F238E27FC236}">
                    <a16:creationId xmlns:a16="http://schemas.microsoft.com/office/drawing/2014/main" id="{6458A0BC-4926-7D54-5301-99A223FDAB7F}"/>
                  </a:ext>
                </a:extLst>
              </p:cNvPr>
              <p:cNvSpPr>
                <a:spLocks/>
              </p:cNvSpPr>
              <p:nvPr/>
            </p:nvSpPr>
            <p:spPr>
              <a:xfrm>
                <a:off x="6438111" y="3681439"/>
                <a:ext cx="553933" cy="553933"/>
              </a:xfrm>
              <a:prstGeom prst="ellipse">
                <a:avLst/>
              </a:prstGeom>
              <a:gradFill flip="none" rotWithShape="1">
                <a:gsLst>
                  <a:gs pos="3000">
                    <a:srgbClr val="0078D4"/>
                  </a:gs>
                  <a:gs pos="94000">
                    <a:srgbClr val="D660FF"/>
                  </a:gs>
                </a:gsLst>
                <a:path path="circle">
                  <a:fillToRect r="100000" b="100000"/>
                </a:path>
                <a:tileRect l="-100000" t="-10000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pic>
            <p:nvPicPr>
              <p:cNvPr id="85" name="Graphic 84">
                <a:extLst>
                  <a:ext uri="{FF2B5EF4-FFF2-40B4-BE49-F238E27FC236}">
                    <a16:creationId xmlns:a16="http://schemas.microsoft.com/office/drawing/2014/main" id="{172F921A-0FC9-07FD-68FF-5452D4B5F8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495" y="3732406"/>
                <a:ext cx="451165" cy="451999"/>
              </a:xfrm>
              <a:prstGeom prst="rect">
                <a:avLst/>
              </a:prstGeom>
            </p:spPr>
          </p:pic>
        </p:grpSp>
        <p:grpSp>
          <p:nvGrpSpPr>
            <p:cNvPr id="86" name="Group 85">
              <a:extLst>
                <a:ext uri="{FF2B5EF4-FFF2-40B4-BE49-F238E27FC236}">
                  <a16:creationId xmlns:a16="http://schemas.microsoft.com/office/drawing/2014/main" id="{7BB5790D-A2DB-DC65-8FBB-3CC85B267ACB}"/>
                </a:ext>
              </a:extLst>
            </p:cNvPr>
            <p:cNvGrpSpPr/>
            <p:nvPr/>
          </p:nvGrpSpPr>
          <p:grpSpPr>
            <a:xfrm>
              <a:off x="4923297" y="4580226"/>
              <a:ext cx="588025" cy="588025"/>
              <a:chOff x="6438111" y="3681439"/>
              <a:chExt cx="553933" cy="553933"/>
            </a:xfrm>
          </p:grpSpPr>
          <p:sp>
            <p:nvSpPr>
              <p:cNvPr id="88" name="Freeform: Shape 72">
                <a:extLst>
                  <a:ext uri="{FF2B5EF4-FFF2-40B4-BE49-F238E27FC236}">
                    <a16:creationId xmlns:a16="http://schemas.microsoft.com/office/drawing/2014/main" id="{13834C77-CD37-7A7D-9AB3-63D7240DDD66}"/>
                  </a:ext>
                </a:extLst>
              </p:cNvPr>
              <p:cNvSpPr>
                <a:spLocks/>
              </p:cNvSpPr>
              <p:nvPr/>
            </p:nvSpPr>
            <p:spPr>
              <a:xfrm>
                <a:off x="6438111" y="3681439"/>
                <a:ext cx="553933" cy="553933"/>
              </a:xfrm>
              <a:prstGeom prst="ellipse">
                <a:avLst/>
              </a:prstGeom>
              <a:gradFill flip="none" rotWithShape="1">
                <a:gsLst>
                  <a:gs pos="3000">
                    <a:srgbClr val="0078D4"/>
                  </a:gs>
                  <a:gs pos="94000">
                    <a:srgbClr val="D660FF"/>
                  </a:gs>
                </a:gsLst>
                <a:path path="circle">
                  <a:fillToRect r="100000" b="100000"/>
                </a:path>
                <a:tileRect l="-100000" t="-10000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pic>
            <p:nvPicPr>
              <p:cNvPr id="89" name="Graphic 88">
                <a:extLst>
                  <a:ext uri="{FF2B5EF4-FFF2-40B4-BE49-F238E27FC236}">
                    <a16:creationId xmlns:a16="http://schemas.microsoft.com/office/drawing/2014/main" id="{70A097CF-75BE-3963-343D-6A49D18C65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495" y="3732406"/>
                <a:ext cx="451165" cy="451999"/>
              </a:xfrm>
              <a:prstGeom prst="rect">
                <a:avLst/>
              </a:prstGeom>
            </p:spPr>
          </p:pic>
        </p:grpSp>
      </p:grpSp>
      <p:grpSp>
        <p:nvGrpSpPr>
          <p:cNvPr id="142" name="Group 141">
            <a:extLst>
              <a:ext uri="{FF2B5EF4-FFF2-40B4-BE49-F238E27FC236}">
                <a16:creationId xmlns:a16="http://schemas.microsoft.com/office/drawing/2014/main" id="{EA3A5F61-3119-D502-9B02-1CA77763735D}"/>
              </a:ext>
              <a:ext uri="{C183D7F6-B498-43B3-948B-1728B52AA6E4}">
                <adec:decorative xmlns:adec="http://schemas.microsoft.com/office/drawing/2017/decorative" val="1"/>
              </a:ext>
            </a:extLst>
          </p:cNvPr>
          <p:cNvGrpSpPr/>
          <p:nvPr/>
        </p:nvGrpSpPr>
        <p:grpSpPr>
          <a:xfrm>
            <a:off x="8341827" y="3703095"/>
            <a:ext cx="2961987" cy="1464156"/>
            <a:chOff x="8341827" y="3703095"/>
            <a:chExt cx="2961987" cy="1464156"/>
          </a:xfrm>
        </p:grpSpPr>
        <p:grpSp>
          <p:nvGrpSpPr>
            <p:cNvPr id="78" name="Group 77">
              <a:extLst>
                <a:ext uri="{FF2B5EF4-FFF2-40B4-BE49-F238E27FC236}">
                  <a16:creationId xmlns:a16="http://schemas.microsoft.com/office/drawing/2014/main" id="{F1FFE6BD-0DB5-FC6F-BAFB-3A5AB8728468}"/>
                </a:ext>
              </a:extLst>
            </p:cNvPr>
            <p:cNvGrpSpPr/>
            <p:nvPr/>
          </p:nvGrpSpPr>
          <p:grpSpPr>
            <a:xfrm>
              <a:off x="8341827" y="3703095"/>
              <a:ext cx="580643" cy="580643"/>
              <a:chOff x="5807349" y="3543270"/>
              <a:chExt cx="580643" cy="580643"/>
            </a:xfrm>
          </p:grpSpPr>
          <p:sp>
            <p:nvSpPr>
              <p:cNvPr id="79" name="Freeform: Shape 214">
                <a:extLst>
                  <a:ext uri="{FF2B5EF4-FFF2-40B4-BE49-F238E27FC236}">
                    <a16:creationId xmlns:a16="http://schemas.microsoft.com/office/drawing/2014/main" id="{9FDF0304-6D4B-768D-F371-548583183ACB}"/>
                  </a:ext>
                </a:extLst>
              </p:cNvPr>
              <p:cNvSpPr/>
              <p:nvPr/>
            </p:nvSpPr>
            <p:spPr>
              <a:xfrm>
                <a:off x="5807349" y="3543270"/>
                <a:ext cx="580643" cy="580643"/>
              </a:xfrm>
              <a:custGeom>
                <a:avLst/>
                <a:gdLst>
                  <a:gd name="connsiteX0" fmla="*/ 580644 w 580643"/>
                  <a:gd name="connsiteY0" fmla="*/ 290322 h 580643"/>
                  <a:gd name="connsiteX1" fmla="*/ 290322 w 580643"/>
                  <a:gd name="connsiteY1" fmla="*/ 580644 h 580643"/>
                  <a:gd name="connsiteX2" fmla="*/ 0 w 580643"/>
                  <a:gd name="connsiteY2" fmla="*/ 290322 h 580643"/>
                  <a:gd name="connsiteX3" fmla="*/ 290322 w 580643"/>
                  <a:gd name="connsiteY3" fmla="*/ 0 h 580643"/>
                  <a:gd name="connsiteX4" fmla="*/ 580644 w 580643"/>
                  <a:gd name="connsiteY4" fmla="*/ 290322 h 58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643" h="580643">
                    <a:moveTo>
                      <a:pt x="580644" y="290322"/>
                    </a:moveTo>
                    <a:cubicBezTo>
                      <a:pt x="580644" y="450662"/>
                      <a:pt x="450662" y="580644"/>
                      <a:pt x="290322" y="580644"/>
                    </a:cubicBezTo>
                    <a:cubicBezTo>
                      <a:pt x="129982" y="580644"/>
                      <a:pt x="0" y="450662"/>
                      <a:pt x="0" y="290322"/>
                    </a:cubicBezTo>
                    <a:cubicBezTo>
                      <a:pt x="0" y="129982"/>
                      <a:pt x="129982" y="0"/>
                      <a:pt x="290322" y="0"/>
                    </a:cubicBezTo>
                    <a:cubicBezTo>
                      <a:pt x="450662" y="0"/>
                      <a:pt x="580644" y="129982"/>
                      <a:pt x="580644" y="290322"/>
                    </a:cubicBezTo>
                    <a:close/>
                  </a:path>
                </a:pathLst>
              </a:custGeom>
              <a:noFill/>
              <a:ln w="19050" cap="flat">
                <a:gradFill>
                  <a:gsLst>
                    <a:gs pos="0">
                      <a:srgbClr val="0478D5"/>
                    </a:gs>
                    <a:gs pos="100000">
                      <a:srgbClr val="D660FF"/>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D4791D2B-71CE-95F4-DC92-E13F789C66C3}"/>
                  </a:ext>
                </a:extLst>
              </p:cNvPr>
              <p:cNvGrpSpPr/>
              <p:nvPr/>
            </p:nvGrpSpPr>
            <p:grpSpPr>
              <a:xfrm>
                <a:off x="5861879" y="3653683"/>
                <a:ext cx="471582" cy="469161"/>
                <a:chOff x="5861881" y="3431570"/>
                <a:chExt cx="471582" cy="469161"/>
              </a:xfrm>
              <a:gradFill flip="none" rotWithShape="1">
                <a:gsLst>
                  <a:gs pos="4000">
                    <a:srgbClr val="0078D4"/>
                  </a:gs>
                  <a:gs pos="100000">
                    <a:srgbClr val="D660FF"/>
                  </a:gs>
                </a:gsLst>
                <a:lin ang="2700000" scaled="1"/>
                <a:tileRect/>
              </a:gradFill>
            </p:grpSpPr>
            <p:sp>
              <p:nvSpPr>
                <p:cNvPr id="81" name="Oval 80">
                  <a:extLst>
                    <a:ext uri="{FF2B5EF4-FFF2-40B4-BE49-F238E27FC236}">
                      <a16:creationId xmlns:a16="http://schemas.microsoft.com/office/drawing/2014/main" id="{CEA90CAE-9F56-81A1-3F3D-AE1D7518EBDD}"/>
                    </a:ext>
                  </a:extLst>
                </p:cNvPr>
                <p:cNvSpPr/>
                <p:nvPr/>
              </p:nvSpPr>
              <p:spPr bwMode="auto">
                <a:xfrm>
                  <a:off x="5984562" y="3431570"/>
                  <a:ext cx="226218" cy="226218"/>
                </a:xfrm>
                <a:prstGeom prst="ellipse">
                  <a:avLst/>
                </a:prstGeom>
                <a:grp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FFFFFF"/>
                    </a:solidFill>
                    <a:effectLst/>
                    <a:uLnTx/>
                    <a:uFillTx/>
                    <a:latin typeface="Segoe Sans Display Semibold" pitchFamily="2" charset="0"/>
                    <a:ea typeface="+mn-ea"/>
                    <a:cs typeface="Segoe Sans Display Semibold" pitchFamily="2" charset="0"/>
                  </a:endParaRPr>
                </a:p>
              </p:txBody>
            </p:sp>
            <p:sp>
              <p:nvSpPr>
                <p:cNvPr id="82" name="Freeform: Shape 216">
                  <a:extLst>
                    <a:ext uri="{FF2B5EF4-FFF2-40B4-BE49-F238E27FC236}">
                      <a16:creationId xmlns:a16="http://schemas.microsoft.com/office/drawing/2014/main" id="{F34AEC1E-7716-EFEC-5BE0-862959B98395}"/>
                    </a:ext>
                  </a:extLst>
                </p:cNvPr>
                <p:cNvSpPr/>
                <p:nvPr/>
              </p:nvSpPr>
              <p:spPr bwMode="auto">
                <a:xfrm>
                  <a:off x="5861881" y="3682251"/>
                  <a:ext cx="471582" cy="218480"/>
                </a:xfrm>
                <a:custGeom>
                  <a:avLst/>
                  <a:gdLst>
                    <a:gd name="connsiteX0" fmla="*/ 235791 w 471582"/>
                    <a:gd name="connsiteY0" fmla="*/ 0 h 218480"/>
                    <a:gd name="connsiteX1" fmla="*/ 445653 w 471582"/>
                    <a:gd name="connsiteY1" fmla="*/ 64104 h 218480"/>
                    <a:gd name="connsiteX2" fmla="*/ 471582 w 471582"/>
                    <a:gd name="connsiteY2" fmla="*/ 85497 h 218480"/>
                    <a:gd name="connsiteX3" fmla="*/ 465772 w 471582"/>
                    <a:gd name="connsiteY3" fmla="*/ 96201 h 218480"/>
                    <a:gd name="connsiteX4" fmla="*/ 235791 w 471582"/>
                    <a:gd name="connsiteY4" fmla="*/ 218480 h 218480"/>
                    <a:gd name="connsiteX5" fmla="*/ 5810 w 471582"/>
                    <a:gd name="connsiteY5" fmla="*/ 96201 h 218480"/>
                    <a:gd name="connsiteX6" fmla="*/ 0 w 471582"/>
                    <a:gd name="connsiteY6" fmla="*/ 85498 h 218480"/>
                    <a:gd name="connsiteX7" fmla="*/ 25929 w 471582"/>
                    <a:gd name="connsiteY7" fmla="*/ 64104 h 218480"/>
                    <a:gd name="connsiteX8" fmla="*/ 235791 w 471582"/>
                    <a:gd name="connsiteY8" fmla="*/ 0 h 21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582" h="218480">
                      <a:moveTo>
                        <a:pt x="235791" y="0"/>
                      </a:moveTo>
                      <a:cubicBezTo>
                        <a:pt x="313528" y="0"/>
                        <a:pt x="385746" y="23632"/>
                        <a:pt x="445653" y="64104"/>
                      </a:cubicBezTo>
                      <a:lnTo>
                        <a:pt x="471582" y="85497"/>
                      </a:lnTo>
                      <a:lnTo>
                        <a:pt x="465772" y="96201"/>
                      </a:lnTo>
                      <a:cubicBezTo>
                        <a:pt x="415930" y="169976"/>
                        <a:pt x="331525" y="218480"/>
                        <a:pt x="235791" y="218480"/>
                      </a:cubicBezTo>
                      <a:cubicBezTo>
                        <a:pt x="140057" y="218480"/>
                        <a:pt x="55652" y="169976"/>
                        <a:pt x="5810" y="96201"/>
                      </a:cubicBezTo>
                      <a:lnTo>
                        <a:pt x="0" y="85498"/>
                      </a:lnTo>
                      <a:lnTo>
                        <a:pt x="25929" y="64104"/>
                      </a:lnTo>
                      <a:cubicBezTo>
                        <a:pt x="85836" y="23632"/>
                        <a:pt x="158054" y="0"/>
                        <a:pt x="235791" y="0"/>
                      </a:cubicBezTo>
                      <a:close/>
                    </a:path>
                  </a:pathLst>
                </a:custGeom>
                <a:grp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FFFFFF"/>
                    </a:solidFill>
                    <a:effectLst/>
                    <a:uLnTx/>
                    <a:uFillTx/>
                    <a:latin typeface="Segoe Sans Display Semibold" pitchFamily="2" charset="0"/>
                    <a:ea typeface="+mn-ea"/>
                    <a:cs typeface="Segoe Sans Display Semibold" pitchFamily="2" charset="0"/>
                  </a:endParaRPr>
                </a:p>
              </p:txBody>
            </p:sp>
          </p:grpSp>
        </p:grpSp>
        <p:grpSp>
          <p:nvGrpSpPr>
            <p:cNvPr id="102" name="Group 101">
              <a:extLst>
                <a:ext uri="{FF2B5EF4-FFF2-40B4-BE49-F238E27FC236}">
                  <a16:creationId xmlns:a16="http://schemas.microsoft.com/office/drawing/2014/main" id="{04DED1DC-6FBD-8333-1080-AB4BA015B446}"/>
                </a:ext>
              </a:extLst>
            </p:cNvPr>
            <p:cNvGrpSpPr/>
            <p:nvPr/>
          </p:nvGrpSpPr>
          <p:grpSpPr>
            <a:xfrm>
              <a:off x="9128226" y="3704583"/>
              <a:ext cx="588025" cy="588025"/>
              <a:chOff x="6438111" y="3681439"/>
              <a:chExt cx="553933" cy="553933"/>
            </a:xfrm>
          </p:grpSpPr>
          <p:sp>
            <p:nvSpPr>
              <p:cNvPr id="103" name="Freeform: Shape 72">
                <a:extLst>
                  <a:ext uri="{FF2B5EF4-FFF2-40B4-BE49-F238E27FC236}">
                    <a16:creationId xmlns:a16="http://schemas.microsoft.com/office/drawing/2014/main" id="{9D51ABC8-756A-AE2F-A63A-0B43FF1D8508}"/>
                  </a:ext>
                </a:extLst>
              </p:cNvPr>
              <p:cNvSpPr>
                <a:spLocks/>
              </p:cNvSpPr>
              <p:nvPr/>
            </p:nvSpPr>
            <p:spPr>
              <a:xfrm>
                <a:off x="6438111" y="3681439"/>
                <a:ext cx="553933" cy="553933"/>
              </a:xfrm>
              <a:prstGeom prst="ellipse">
                <a:avLst/>
              </a:prstGeom>
              <a:gradFill flip="none" rotWithShape="1">
                <a:gsLst>
                  <a:gs pos="3000">
                    <a:srgbClr val="0078D4"/>
                  </a:gs>
                  <a:gs pos="94000">
                    <a:srgbClr val="D660FF"/>
                  </a:gs>
                </a:gsLst>
                <a:path path="circle">
                  <a:fillToRect r="100000" b="100000"/>
                </a:path>
                <a:tileRect l="-100000" t="-10000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pic>
            <p:nvPicPr>
              <p:cNvPr id="104" name="Graphic 103">
                <a:extLst>
                  <a:ext uri="{FF2B5EF4-FFF2-40B4-BE49-F238E27FC236}">
                    <a16:creationId xmlns:a16="http://schemas.microsoft.com/office/drawing/2014/main" id="{E8BA655D-3231-A30F-C3D3-0B82E96D7B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495" y="3732406"/>
                <a:ext cx="451165" cy="451999"/>
              </a:xfrm>
              <a:prstGeom prst="rect">
                <a:avLst/>
              </a:prstGeom>
            </p:spPr>
          </p:pic>
        </p:grpSp>
        <p:grpSp>
          <p:nvGrpSpPr>
            <p:cNvPr id="105" name="Group 104">
              <a:extLst>
                <a:ext uri="{FF2B5EF4-FFF2-40B4-BE49-F238E27FC236}">
                  <a16:creationId xmlns:a16="http://schemas.microsoft.com/office/drawing/2014/main" id="{8AFEE318-070C-B1EA-ED2C-2678808FFA02}"/>
                </a:ext>
              </a:extLst>
            </p:cNvPr>
            <p:cNvGrpSpPr/>
            <p:nvPr/>
          </p:nvGrpSpPr>
          <p:grpSpPr>
            <a:xfrm>
              <a:off x="9922007" y="3704583"/>
              <a:ext cx="588025" cy="588025"/>
              <a:chOff x="6438111" y="3681439"/>
              <a:chExt cx="553933" cy="553933"/>
            </a:xfrm>
          </p:grpSpPr>
          <p:sp>
            <p:nvSpPr>
              <p:cNvPr id="106" name="Freeform: Shape 72">
                <a:extLst>
                  <a:ext uri="{FF2B5EF4-FFF2-40B4-BE49-F238E27FC236}">
                    <a16:creationId xmlns:a16="http://schemas.microsoft.com/office/drawing/2014/main" id="{5B923C0C-8274-5293-2CFF-6972B1209AFD}"/>
                  </a:ext>
                </a:extLst>
              </p:cNvPr>
              <p:cNvSpPr>
                <a:spLocks/>
              </p:cNvSpPr>
              <p:nvPr/>
            </p:nvSpPr>
            <p:spPr>
              <a:xfrm>
                <a:off x="6438111" y="3681439"/>
                <a:ext cx="553933" cy="553933"/>
              </a:xfrm>
              <a:prstGeom prst="ellipse">
                <a:avLst/>
              </a:prstGeom>
              <a:gradFill flip="none" rotWithShape="1">
                <a:gsLst>
                  <a:gs pos="3000">
                    <a:srgbClr val="0078D4"/>
                  </a:gs>
                  <a:gs pos="94000">
                    <a:srgbClr val="D660FF"/>
                  </a:gs>
                </a:gsLst>
                <a:path path="circle">
                  <a:fillToRect r="100000" b="100000"/>
                </a:path>
                <a:tileRect l="-100000" t="-10000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pic>
            <p:nvPicPr>
              <p:cNvPr id="107" name="Graphic 106">
                <a:extLst>
                  <a:ext uri="{FF2B5EF4-FFF2-40B4-BE49-F238E27FC236}">
                    <a16:creationId xmlns:a16="http://schemas.microsoft.com/office/drawing/2014/main" id="{6D867D3E-41B0-7BA2-B008-1067C8033A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495" y="3732406"/>
                <a:ext cx="451165" cy="451999"/>
              </a:xfrm>
              <a:prstGeom prst="rect">
                <a:avLst/>
              </a:prstGeom>
            </p:spPr>
          </p:pic>
        </p:grpSp>
        <p:grpSp>
          <p:nvGrpSpPr>
            <p:cNvPr id="108" name="Group 107">
              <a:extLst>
                <a:ext uri="{FF2B5EF4-FFF2-40B4-BE49-F238E27FC236}">
                  <a16:creationId xmlns:a16="http://schemas.microsoft.com/office/drawing/2014/main" id="{2A553122-2715-01ED-9FD8-70F19D13CD4D}"/>
                </a:ext>
              </a:extLst>
            </p:cNvPr>
            <p:cNvGrpSpPr/>
            <p:nvPr/>
          </p:nvGrpSpPr>
          <p:grpSpPr>
            <a:xfrm>
              <a:off x="10715789" y="3704583"/>
              <a:ext cx="588025" cy="588025"/>
              <a:chOff x="6438111" y="3681439"/>
              <a:chExt cx="553933" cy="553933"/>
            </a:xfrm>
          </p:grpSpPr>
          <p:sp>
            <p:nvSpPr>
              <p:cNvPr id="109" name="Freeform: Shape 72">
                <a:extLst>
                  <a:ext uri="{FF2B5EF4-FFF2-40B4-BE49-F238E27FC236}">
                    <a16:creationId xmlns:a16="http://schemas.microsoft.com/office/drawing/2014/main" id="{729C6648-B391-0876-13C0-441DE3271924}"/>
                  </a:ext>
                </a:extLst>
              </p:cNvPr>
              <p:cNvSpPr>
                <a:spLocks/>
              </p:cNvSpPr>
              <p:nvPr/>
            </p:nvSpPr>
            <p:spPr>
              <a:xfrm>
                <a:off x="6438111" y="3681439"/>
                <a:ext cx="553933" cy="553933"/>
              </a:xfrm>
              <a:prstGeom prst="ellipse">
                <a:avLst/>
              </a:prstGeom>
              <a:gradFill flip="none" rotWithShape="1">
                <a:gsLst>
                  <a:gs pos="3000">
                    <a:srgbClr val="0078D4"/>
                  </a:gs>
                  <a:gs pos="94000">
                    <a:srgbClr val="D660FF"/>
                  </a:gs>
                </a:gsLst>
                <a:path path="circle">
                  <a:fillToRect r="100000" b="100000"/>
                </a:path>
                <a:tileRect l="-100000" t="-10000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pic>
            <p:nvPicPr>
              <p:cNvPr id="110" name="Graphic 109">
                <a:extLst>
                  <a:ext uri="{FF2B5EF4-FFF2-40B4-BE49-F238E27FC236}">
                    <a16:creationId xmlns:a16="http://schemas.microsoft.com/office/drawing/2014/main" id="{1DEA5639-F355-C5C7-E6E6-7B590929A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495" y="3732406"/>
                <a:ext cx="451165" cy="451999"/>
              </a:xfrm>
              <a:prstGeom prst="rect">
                <a:avLst/>
              </a:prstGeom>
            </p:spPr>
          </p:pic>
        </p:grpSp>
        <p:grpSp>
          <p:nvGrpSpPr>
            <p:cNvPr id="111" name="Group 110">
              <a:extLst>
                <a:ext uri="{FF2B5EF4-FFF2-40B4-BE49-F238E27FC236}">
                  <a16:creationId xmlns:a16="http://schemas.microsoft.com/office/drawing/2014/main" id="{3F4B1E83-6A90-239B-E0E1-9809D679A0C1}"/>
                </a:ext>
              </a:extLst>
            </p:cNvPr>
            <p:cNvGrpSpPr/>
            <p:nvPr/>
          </p:nvGrpSpPr>
          <p:grpSpPr>
            <a:xfrm>
              <a:off x="8341827" y="4577738"/>
              <a:ext cx="580643" cy="580643"/>
              <a:chOff x="5807349" y="3543270"/>
              <a:chExt cx="580643" cy="580643"/>
            </a:xfrm>
          </p:grpSpPr>
          <p:sp>
            <p:nvSpPr>
              <p:cNvPr id="112" name="Freeform: Shape 214">
                <a:extLst>
                  <a:ext uri="{FF2B5EF4-FFF2-40B4-BE49-F238E27FC236}">
                    <a16:creationId xmlns:a16="http://schemas.microsoft.com/office/drawing/2014/main" id="{F03A5CA1-23FB-77CE-F302-C9BF07DC3A69}"/>
                  </a:ext>
                </a:extLst>
              </p:cNvPr>
              <p:cNvSpPr/>
              <p:nvPr/>
            </p:nvSpPr>
            <p:spPr>
              <a:xfrm>
                <a:off x="5807349" y="3543270"/>
                <a:ext cx="580643" cy="580643"/>
              </a:xfrm>
              <a:custGeom>
                <a:avLst/>
                <a:gdLst>
                  <a:gd name="connsiteX0" fmla="*/ 580644 w 580643"/>
                  <a:gd name="connsiteY0" fmla="*/ 290322 h 580643"/>
                  <a:gd name="connsiteX1" fmla="*/ 290322 w 580643"/>
                  <a:gd name="connsiteY1" fmla="*/ 580644 h 580643"/>
                  <a:gd name="connsiteX2" fmla="*/ 0 w 580643"/>
                  <a:gd name="connsiteY2" fmla="*/ 290322 h 580643"/>
                  <a:gd name="connsiteX3" fmla="*/ 290322 w 580643"/>
                  <a:gd name="connsiteY3" fmla="*/ 0 h 580643"/>
                  <a:gd name="connsiteX4" fmla="*/ 580644 w 580643"/>
                  <a:gd name="connsiteY4" fmla="*/ 290322 h 58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643" h="580643">
                    <a:moveTo>
                      <a:pt x="580644" y="290322"/>
                    </a:moveTo>
                    <a:cubicBezTo>
                      <a:pt x="580644" y="450662"/>
                      <a:pt x="450662" y="580644"/>
                      <a:pt x="290322" y="580644"/>
                    </a:cubicBezTo>
                    <a:cubicBezTo>
                      <a:pt x="129982" y="580644"/>
                      <a:pt x="0" y="450662"/>
                      <a:pt x="0" y="290322"/>
                    </a:cubicBezTo>
                    <a:cubicBezTo>
                      <a:pt x="0" y="129982"/>
                      <a:pt x="129982" y="0"/>
                      <a:pt x="290322" y="0"/>
                    </a:cubicBezTo>
                    <a:cubicBezTo>
                      <a:pt x="450662" y="0"/>
                      <a:pt x="580644" y="129982"/>
                      <a:pt x="580644" y="290322"/>
                    </a:cubicBezTo>
                    <a:close/>
                  </a:path>
                </a:pathLst>
              </a:custGeom>
              <a:noFill/>
              <a:ln w="19050" cap="flat">
                <a:gradFill>
                  <a:gsLst>
                    <a:gs pos="0">
                      <a:srgbClr val="0478D5"/>
                    </a:gs>
                    <a:gs pos="100000">
                      <a:srgbClr val="D660FF"/>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28C28C9E-9DB5-2F4C-9BDE-1CB47B3CF74D}"/>
                  </a:ext>
                </a:extLst>
              </p:cNvPr>
              <p:cNvGrpSpPr/>
              <p:nvPr/>
            </p:nvGrpSpPr>
            <p:grpSpPr>
              <a:xfrm>
                <a:off x="5861879" y="3653683"/>
                <a:ext cx="471582" cy="469161"/>
                <a:chOff x="5861881" y="3431570"/>
                <a:chExt cx="471582" cy="469161"/>
              </a:xfrm>
              <a:gradFill flip="none" rotWithShape="1">
                <a:gsLst>
                  <a:gs pos="4000">
                    <a:srgbClr val="0078D4"/>
                  </a:gs>
                  <a:gs pos="100000">
                    <a:srgbClr val="D660FF"/>
                  </a:gs>
                </a:gsLst>
                <a:lin ang="2700000" scaled="1"/>
                <a:tileRect/>
              </a:gradFill>
            </p:grpSpPr>
            <p:sp>
              <p:nvSpPr>
                <p:cNvPr id="114" name="Oval 113">
                  <a:extLst>
                    <a:ext uri="{FF2B5EF4-FFF2-40B4-BE49-F238E27FC236}">
                      <a16:creationId xmlns:a16="http://schemas.microsoft.com/office/drawing/2014/main" id="{79B4CC8E-BDF4-0C49-9A38-EC5A8293DAD0}"/>
                    </a:ext>
                  </a:extLst>
                </p:cNvPr>
                <p:cNvSpPr/>
                <p:nvPr/>
              </p:nvSpPr>
              <p:spPr bwMode="auto">
                <a:xfrm>
                  <a:off x="5984562" y="3431570"/>
                  <a:ext cx="226218" cy="226218"/>
                </a:xfrm>
                <a:prstGeom prst="ellipse">
                  <a:avLst/>
                </a:prstGeom>
                <a:grp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FFFFFF"/>
                    </a:solidFill>
                    <a:effectLst/>
                    <a:uLnTx/>
                    <a:uFillTx/>
                    <a:latin typeface="Segoe Sans Display Semibold" pitchFamily="2" charset="0"/>
                    <a:ea typeface="+mn-ea"/>
                    <a:cs typeface="Segoe Sans Display Semibold" pitchFamily="2" charset="0"/>
                  </a:endParaRPr>
                </a:p>
              </p:txBody>
            </p:sp>
            <p:sp>
              <p:nvSpPr>
                <p:cNvPr id="115" name="Freeform: Shape 216">
                  <a:extLst>
                    <a:ext uri="{FF2B5EF4-FFF2-40B4-BE49-F238E27FC236}">
                      <a16:creationId xmlns:a16="http://schemas.microsoft.com/office/drawing/2014/main" id="{B1814A7F-473F-4EE9-1886-543039216F63}"/>
                    </a:ext>
                  </a:extLst>
                </p:cNvPr>
                <p:cNvSpPr/>
                <p:nvPr/>
              </p:nvSpPr>
              <p:spPr bwMode="auto">
                <a:xfrm>
                  <a:off x="5861881" y="3682251"/>
                  <a:ext cx="471582" cy="218480"/>
                </a:xfrm>
                <a:custGeom>
                  <a:avLst/>
                  <a:gdLst>
                    <a:gd name="connsiteX0" fmla="*/ 235791 w 471582"/>
                    <a:gd name="connsiteY0" fmla="*/ 0 h 218480"/>
                    <a:gd name="connsiteX1" fmla="*/ 445653 w 471582"/>
                    <a:gd name="connsiteY1" fmla="*/ 64104 h 218480"/>
                    <a:gd name="connsiteX2" fmla="*/ 471582 w 471582"/>
                    <a:gd name="connsiteY2" fmla="*/ 85497 h 218480"/>
                    <a:gd name="connsiteX3" fmla="*/ 465772 w 471582"/>
                    <a:gd name="connsiteY3" fmla="*/ 96201 h 218480"/>
                    <a:gd name="connsiteX4" fmla="*/ 235791 w 471582"/>
                    <a:gd name="connsiteY4" fmla="*/ 218480 h 218480"/>
                    <a:gd name="connsiteX5" fmla="*/ 5810 w 471582"/>
                    <a:gd name="connsiteY5" fmla="*/ 96201 h 218480"/>
                    <a:gd name="connsiteX6" fmla="*/ 0 w 471582"/>
                    <a:gd name="connsiteY6" fmla="*/ 85498 h 218480"/>
                    <a:gd name="connsiteX7" fmla="*/ 25929 w 471582"/>
                    <a:gd name="connsiteY7" fmla="*/ 64104 h 218480"/>
                    <a:gd name="connsiteX8" fmla="*/ 235791 w 471582"/>
                    <a:gd name="connsiteY8" fmla="*/ 0 h 21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582" h="218480">
                      <a:moveTo>
                        <a:pt x="235791" y="0"/>
                      </a:moveTo>
                      <a:cubicBezTo>
                        <a:pt x="313528" y="0"/>
                        <a:pt x="385746" y="23632"/>
                        <a:pt x="445653" y="64104"/>
                      </a:cubicBezTo>
                      <a:lnTo>
                        <a:pt x="471582" y="85497"/>
                      </a:lnTo>
                      <a:lnTo>
                        <a:pt x="465772" y="96201"/>
                      </a:lnTo>
                      <a:cubicBezTo>
                        <a:pt x="415930" y="169976"/>
                        <a:pt x="331525" y="218480"/>
                        <a:pt x="235791" y="218480"/>
                      </a:cubicBezTo>
                      <a:cubicBezTo>
                        <a:pt x="140057" y="218480"/>
                        <a:pt x="55652" y="169976"/>
                        <a:pt x="5810" y="96201"/>
                      </a:cubicBezTo>
                      <a:lnTo>
                        <a:pt x="0" y="85498"/>
                      </a:lnTo>
                      <a:lnTo>
                        <a:pt x="25929" y="64104"/>
                      </a:lnTo>
                      <a:cubicBezTo>
                        <a:pt x="85836" y="23632"/>
                        <a:pt x="158054" y="0"/>
                        <a:pt x="235791" y="0"/>
                      </a:cubicBezTo>
                      <a:close/>
                    </a:path>
                  </a:pathLst>
                </a:custGeom>
                <a:grp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FFFFFF"/>
                    </a:solidFill>
                    <a:effectLst/>
                    <a:uLnTx/>
                    <a:uFillTx/>
                    <a:latin typeface="Segoe Sans Display Semibold" pitchFamily="2" charset="0"/>
                    <a:ea typeface="+mn-ea"/>
                    <a:cs typeface="Segoe Sans Display Semibold" pitchFamily="2" charset="0"/>
                  </a:endParaRPr>
                </a:p>
              </p:txBody>
            </p:sp>
          </p:grpSp>
        </p:grpSp>
        <p:grpSp>
          <p:nvGrpSpPr>
            <p:cNvPr id="116" name="Group 115">
              <a:extLst>
                <a:ext uri="{FF2B5EF4-FFF2-40B4-BE49-F238E27FC236}">
                  <a16:creationId xmlns:a16="http://schemas.microsoft.com/office/drawing/2014/main" id="{8545C27D-AB35-4556-18E3-6345B63976A1}"/>
                </a:ext>
              </a:extLst>
            </p:cNvPr>
            <p:cNvGrpSpPr/>
            <p:nvPr/>
          </p:nvGrpSpPr>
          <p:grpSpPr>
            <a:xfrm>
              <a:off x="9128226" y="4579226"/>
              <a:ext cx="588025" cy="588025"/>
              <a:chOff x="6438111" y="3681439"/>
              <a:chExt cx="553933" cy="553933"/>
            </a:xfrm>
          </p:grpSpPr>
          <p:sp>
            <p:nvSpPr>
              <p:cNvPr id="117" name="Freeform: Shape 72">
                <a:extLst>
                  <a:ext uri="{FF2B5EF4-FFF2-40B4-BE49-F238E27FC236}">
                    <a16:creationId xmlns:a16="http://schemas.microsoft.com/office/drawing/2014/main" id="{D3736256-BB3A-C6C2-F153-829620A4ADB0}"/>
                  </a:ext>
                </a:extLst>
              </p:cNvPr>
              <p:cNvSpPr>
                <a:spLocks/>
              </p:cNvSpPr>
              <p:nvPr/>
            </p:nvSpPr>
            <p:spPr>
              <a:xfrm>
                <a:off x="6438111" y="3681439"/>
                <a:ext cx="553933" cy="553933"/>
              </a:xfrm>
              <a:prstGeom prst="ellipse">
                <a:avLst/>
              </a:prstGeom>
              <a:gradFill flip="none" rotWithShape="1">
                <a:gsLst>
                  <a:gs pos="3000">
                    <a:srgbClr val="0078D4"/>
                  </a:gs>
                  <a:gs pos="94000">
                    <a:srgbClr val="D660FF"/>
                  </a:gs>
                </a:gsLst>
                <a:path path="circle">
                  <a:fillToRect r="100000" b="100000"/>
                </a:path>
                <a:tileRect l="-100000" t="-10000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pic>
            <p:nvPicPr>
              <p:cNvPr id="118" name="Graphic 117">
                <a:extLst>
                  <a:ext uri="{FF2B5EF4-FFF2-40B4-BE49-F238E27FC236}">
                    <a16:creationId xmlns:a16="http://schemas.microsoft.com/office/drawing/2014/main" id="{5435884A-2107-5382-751E-25C119C965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495" y="3732406"/>
                <a:ext cx="451165" cy="451999"/>
              </a:xfrm>
              <a:prstGeom prst="rect">
                <a:avLst/>
              </a:prstGeom>
            </p:spPr>
          </p:pic>
        </p:grpSp>
        <p:grpSp>
          <p:nvGrpSpPr>
            <p:cNvPr id="119" name="Group 118">
              <a:extLst>
                <a:ext uri="{FF2B5EF4-FFF2-40B4-BE49-F238E27FC236}">
                  <a16:creationId xmlns:a16="http://schemas.microsoft.com/office/drawing/2014/main" id="{252E785E-9AA6-8248-1B44-10830E514A03}"/>
                </a:ext>
              </a:extLst>
            </p:cNvPr>
            <p:cNvGrpSpPr/>
            <p:nvPr/>
          </p:nvGrpSpPr>
          <p:grpSpPr>
            <a:xfrm>
              <a:off x="9922007" y="4579226"/>
              <a:ext cx="588025" cy="588025"/>
              <a:chOff x="6438111" y="3681439"/>
              <a:chExt cx="553933" cy="553933"/>
            </a:xfrm>
          </p:grpSpPr>
          <p:sp>
            <p:nvSpPr>
              <p:cNvPr id="120" name="Freeform: Shape 72">
                <a:extLst>
                  <a:ext uri="{FF2B5EF4-FFF2-40B4-BE49-F238E27FC236}">
                    <a16:creationId xmlns:a16="http://schemas.microsoft.com/office/drawing/2014/main" id="{B94D921F-A3A4-A275-8AD2-BF8D654BCB4A}"/>
                  </a:ext>
                </a:extLst>
              </p:cNvPr>
              <p:cNvSpPr>
                <a:spLocks/>
              </p:cNvSpPr>
              <p:nvPr/>
            </p:nvSpPr>
            <p:spPr>
              <a:xfrm>
                <a:off x="6438111" y="3681439"/>
                <a:ext cx="553933" cy="553933"/>
              </a:xfrm>
              <a:prstGeom prst="ellipse">
                <a:avLst/>
              </a:prstGeom>
              <a:gradFill flip="none" rotWithShape="1">
                <a:gsLst>
                  <a:gs pos="3000">
                    <a:srgbClr val="0078D4"/>
                  </a:gs>
                  <a:gs pos="94000">
                    <a:srgbClr val="D660FF"/>
                  </a:gs>
                </a:gsLst>
                <a:path path="circle">
                  <a:fillToRect r="100000" b="100000"/>
                </a:path>
                <a:tileRect l="-100000" t="-10000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pic>
            <p:nvPicPr>
              <p:cNvPr id="121" name="Graphic 120">
                <a:extLst>
                  <a:ext uri="{FF2B5EF4-FFF2-40B4-BE49-F238E27FC236}">
                    <a16:creationId xmlns:a16="http://schemas.microsoft.com/office/drawing/2014/main" id="{039A20A8-0519-E710-302F-4D3A29F3F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495" y="3732406"/>
                <a:ext cx="451165" cy="451999"/>
              </a:xfrm>
              <a:prstGeom prst="rect">
                <a:avLst/>
              </a:prstGeom>
            </p:spPr>
          </p:pic>
        </p:grpSp>
        <p:grpSp>
          <p:nvGrpSpPr>
            <p:cNvPr id="122" name="Group 121">
              <a:extLst>
                <a:ext uri="{FF2B5EF4-FFF2-40B4-BE49-F238E27FC236}">
                  <a16:creationId xmlns:a16="http://schemas.microsoft.com/office/drawing/2014/main" id="{E83ECC7D-3AEE-1324-699D-6E7B3A9DBD25}"/>
                </a:ext>
              </a:extLst>
            </p:cNvPr>
            <p:cNvGrpSpPr/>
            <p:nvPr/>
          </p:nvGrpSpPr>
          <p:grpSpPr>
            <a:xfrm>
              <a:off x="10715789" y="4579226"/>
              <a:ext cx="588025" cy="588025"/>
              <a:chOff x="6438111" y="3681439"/>
              <a:chExt cx="553933" cy="553933"/>
            </a:xfrm>
          </p:grpSpPr>
          <p:sp>
            <p:nvSpPr>
              <p:cNvPr id="123" name="Freeform: Shape 72">
                <a:extLst>
                  <a:ext uri="{FF2B5EF4-FFF2-40B4-BE49-F238E27FC236}">
                    <a16:creationId xmlns:a16="http://schemas.microsoft.com/office/drawing/2014/main" id="{4216ABEE-CE1A-AAB7-FA8F-2AB05B5AF9AB}"/>
                  </a:ext>
                </a:extLst>
              </p:cNvPr>
              <p:cNvSpPr>
                <a:spLocks/>
              </p:cNvSpPr>
              <p:nvPr/>
            </p:nvSpPr>
            <p:spPr>
              <a:xfrm>
                <a:off x="6438111" y="3681439"/>
                <a:ext cx="553933" cy="553933"/>
              </a:xfrm>
              <a:prstGeom prst="ellipse">
                <a:avLst/>
              </a:prstGeom>
              <a:gradFill flip="none" rotWithShape="1">
                <a:gsLst>
                  <a:gs pos="3000">
                    <a:srgbClr val="0078D4"/>
                  </a:gs>
                  <a:gs pos="94000">
                    <a:srgbClr val="D660FF"/>
                  </a:gs>
                </a:gsLst>
                <a:path path="circle">
                  <a:fillToRect r="100000" b="100000"/>
                </a:path>
                <a:tileRect l="-100000" t="-10000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pic>
            <p:nvPicPr>
              <p:cNvPr id="124" name="Graphic 123">
                <a:extLst>
                  <a:ext uri="{FF2B5EF4-FFF2-40B4-BE49-F238E27FC236}">
                    <a16:creationId xmlns:a16="http://schemas.microsoft.com/office/drawing/2014/main" id="{B4E2DD2E-7365-A790-6C32-8073BF3260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495" y="3732406"/>
                <a:ext cx="451165" cy="451999"/>
              </a:xfrm>
              <a:prstGeom prst="rect">
                <a:avLst/>
              </a:prstGeom>
            </p:spPr>
          </p:pic>
        </p:grpSp>
      </p:grpSp>
      <p:grpSp>
        <p:nvGrpSpPr>
          <p:cNvPr id="140" name="Group 139">
            <a:extLst>
              <a:ext uri="{FF2B5EF4-FFF2-40B4-BE49-F238E27FC236}">
                <a16:creationId xmlns:a16="http://schemas.microsoft.com/office/drawing/2014/main" id="{5BB846CC-58CB-48CC-8B92-A73BCCE44D3C}"/>
              </a:ext>
              <a:ext uri="{C183D7F6-B498-43B3-948B-1728B52AA6E4}">
                <adec:decorative xmlns:adec="http://schemas.microsoft.com/office/drawing/2017/decorative" val="1"/>
              </a:ext>
            </a:extLst>
          </p:cNvPr>
          <p:cNvGrpSpPr/>
          <p:nvPr/>
        </p:nvGrpSpPr>
        <p:grpSpPr>
          <a:xfrm>
            <a:off x="1408535" y="4038581"/>
            <a:ext cx="2114961" cy="589094"/>
            <a:chOff x="1408535" y="4038581"/>
            <a:chExt cx="2114961" cy="589094"/>
          </a:xfrm>
        </p:grpSpPr>
        <p:sp>
          <p:nvSpPr>
            <p:cNvPr id="13" name="Freeform: Shape 12">
              <a:extLst>
                <a:ext uri="{FF2B5EF4-FFF2-40B4-BE49-F238E27FC236}">
                  <a16:creationId xmlns:a16="http://schemas.microsoft.com/office/drawing/2014/main" id="{805316CB-631D-481A-E6C5-D13043B51A4F}"/>
                </a:ext>
              </a:extLst>
            </p:cNvPr>
            <p:cNvSpPr/>
            <p:nvPr/>
          </p:nvSpPr>
          <p:spPr>
            <a:xfrm>
              <a:off x="2317149" y="4158390"/>
              <a:ext cx="299751" cy="309086"/>
            </a:xfrm>
            <a:custGeom>
              <a:avLst/>
              <a:gdLst>
                <a:gd name="connsiteX0" fmla="*/ 168497 w 299751"/>
                <a:gd name="connsiteY0" fmla="*/ 0 h 309086"/>
                <a:gd name="connsiteX1" fmla="*/ 168497 w 299751"/>
                <a:gd name="connsiteY1" fmla="*/ 136493 h 309086"/>
                <a:gd name="connsiteX2" fmla="*/ 299752 w 299751"/>
                <a:gd name="connsiteY2" fmla="*/ 136493 h 309086"/>
                <a:gd name="connsiteX3" fmla="*/ 299752 w 299751"/>
                <a:gd name="connsiteY3" fmla="*/ 171355 h 309086"/>
                <a:gd name="connsiteX4" fmla="*/ 168497 w 299751"/>
                <a:gd name="connsiteY4" fmla="*/ 171355 h 309086"/>
                <a:gd name="connsiteX5" fmla="*/ 168497 w 299751"/>
                <a:gd name="connsiteY5" fmla="*/ 309086 h 309086"/>
                <a:gd name="connsiteX6" fmla="*/ 131350 w 299751"/>
                <a:gd name="connsiteY6" fmla="*/ 309086 h 309086"/>
                <a:gd name="connsiteX7" fmla="*/ 131350 w 299751"/>
                <a:gd name="connsiteY7" fmla="*/ 171355 h 309086"/>
                <a:gd name="connsiteX8" fmla="*/ 0 w 299751"/>
                <a:gd name="connsiteY8" fmla="*/ 171355 h 309086"/>
                <a:gd name="connsiteX9" fmla="*/ 0 w 299751"/>
                <a:gd name="connsiteY9" fmla="*/ 136493 h 309086"/>
                <a:gd name="connsiteX10" fmla="*/ 131350 w 299751"/>
                <a:gd name="connsiteY10" fmla="*/ 136493 h 309086"/>
                <a:gd name="connsiteX11" fmla="*/ 131350 w 299751"/>
                <a:gd name="connsiteY11" fmla="*/ 0 h 309086"/>
                <a:gd name="connsiteX12" fmla="*/ 168497 w 299751"/>
                <a:gd name="connsiteY12" fmla="*/ 0 h 30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751" h="309086">
                  <a:moveTo>
                    <a:pt x="168497" y="0"/>
                  </a:moveTo>
                  <a:lnTo>
                    <a:pt x="168497" y="136493"/>
                  </a:lnTo>
                  <a:lnTo>
                    <a:pt x="299752" y="136493"/>
                  </a:lnTo>
                  <a:lnTo>
                    <a:pt x="299752" y="171355"/>
                  </a:lnTo>
                  <a:lnTo>
                    <a:pt x="168497" y="171355"/>
                  </a:lnTo>
                  <a:lnTo>
                    <a:pt x="168497" y="309086"/>
                  </a:lnTo>
                  <a:lnTo>
                    <a:pt x="131350" y="309086"/>
                  </a:lnTo>
                  <a:lnTo>
                    <a:pt x="131350" y="171355"/>
                  </a:lnTo>
                  <a:lnTo>
                    <a:pt x="0" y="171355"/>
                  </a:lnTo>
                  <a:lnTo>
                    <a:pt x="0" y="136493"/>
                  </a:lnTo>
                  <a:lnTo>
                    <a:pt x="131350" y="136493"/>
                  </a:lnTo>
                  <a:lnTo>
                    <a:pt x="131350" y="0"/>
                  </a:lnTo>
                  <a:lnTo>
                    <a:pt x="168497" y="0"/>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nvGrpSpPr>
            <p:cNvPr id="125" name="Group 124">
              <a:extLst>
                <a:ext uri="{FF2B5EF4-FFF2-40B4-BE49-F238E27FC236}">
                  <a16:creationId xmlns:a16="http://schemas.microsoft.com/office/drawing/2014/main" id="{A3968E14-70C0-5DEE-9DB4-D3115F01F28E}"/>
                </a:ext>
              </a:extLst>
            </p:cNvPr>
            <p:cNvGrpSpPr/>
            <p:nvPr/>
          </p:nvGrpSpPr>
          <p:grpSpPr>
            <a:xfrm>
              <a:off x="2935471" y="4038581"/>
              <a:ext cx="588025" cy="588025"/>
              <a:chOff x="6438111" y="3681439"/>
              <a:chExt cx="553933" cy="553933"/>
            </a:xfrm>
          </p:grpSpPr>
          <p:sp>
            <p:nvSpPr>
              <p:cNvPr id="126" name="Freeform: Shape 72">
                <a:extLst>
                  <a:ext uri="{FF2B5EF4-FFF2-40B4-BE49-F238E27FC236}">
                    <a16:creationId xmlns:a16="http://schemas.microsoft.com/office/drawing/2014/main" id="{827B9DFB-8DD1-80E9-34D2-1B3BAE1E6632}"/>
                  </a:ext>
                </a:extLst>
              </p:cNvPr>
              <p:cNvSpPr>
                <a:spLocks/>
              </p:cNvSpPr>
              <p:nvPr/>
            </p:nvSpPr>
            <p:spPr>
              <a:xfrm>
                <a:off x="6438111" y="3681439"/>
                <a:ext cx="553933" cy="553933"/>
              </a:xfrm>
              <a:prstGeom prst="ellipse">
                <a:avLst/>
              </a:prstGeom>
              <a:gradFill flip="none" rotWithShape="1">
                <a:gsLst>
                  <a:gs pos="3000">
                    <a:srgbClr val="0078D4"/>
                  </a:gs>
                  <a:gs pos="94000">
                    <a:srgbClr val="D660FF"/>
                  </a:gs>
                </a:gsLst>
                <a:path path="circle">
                  <a:fillToRect r="100000" b="100000"/>
                </a:path>
                <a:tileRect l="-100000" t="-100000"/>
              </a:grad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pic>
            <p:nvPicPr>
              <p:cNvPr id="127" name="Graphic 126">
                <a:extLst>
                  <a:ext uri="{FF2B5EF4-FFF2-40B4-BE49-F238E27FC236}">
                    <a16:creationId xmlns:a16="http://schemas.microsoft.com/office/drawing/2014/main" id="{ADCC3495-8B4D-3BFA-5D2D-4B1EE67591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495" y="3732406"/>
                <a:ext cx="451165" cy="451999"/>
              </a:xfrm>
              <a:prstGeom prst="rect">
                <a:avLst/>
              </a:prstGeom>
            </p:spPr>
          </p:pic>
        </p:grpSp>
        <p:grpSp>
          <p:nvGrpSpPr>
            <p:cNvPr id="133" name="Group 132">
              <a:extLst>
                <a:ext uri="{FF2B5EF4-FFF2-40B4-BE49-F238E27FC236}">
                  <a16:creationId xmlns:a16="http://schemas.microsoft.com/office/drawing/2014/main" id="{D6279D1A-2EA7-EAE0-5018-DE27B891FFC5}"/>
                </a:ext>
              </a:extLst>
            </p:cNvPr>
            <p:cNvGrpSpPr/>
            <p:nvPr/>
          </p:nvGrpSpPr>
          <p:grpSpPr>
            <a:xfrm>
              <a:off x="1408535" y="4047032"/>
              <a:ext cx="580643" cy="580643"/>
              <a:chOff x="5807349" y="3543270"/>
              <a:chExt cx="580643" cy="580643"/>
            </a:xfrm>
          </p:grpSpPr>
          <p:sp>
            <p:nvSpPr>
              <p:cNvPr id="134" name="Freeform: Shape 214">
                <a:extLst>
                  <a:ext uri="{FF2B5EF4-FFF2-40B4-BE49-F238E27FC236}">
                    <a16:creationId xmlns:a16="http://schemas.microsoft.com/office/drawing/2014/main" id="{D22C0527-EFB1-89EB-552B-3C858D0BD58B}"/>
                  </a:ext>
                </a:extLst>
              </p:cNvPr>
              <p:cNvSpPr/>
              <p:nvPr/>
            </p:nvSpPr>
            <p:spPr>
              <a:xfrm>
                <a:off x="5807349" y="3543270"/>
                <a:ext cx="580643" cy="580643"/>
              </a:xfrm>
              <a:custGeom>
                <a:avLst/>
                <a:gdLst>
                  <a:gd name="connsiteX0" fmla="*/ 580644 w 580643"/>
                  <a:gd name="connsiteY0" fmla="*/ 290322 h 580643"/>
                  <a:gd name="connsiteX1" fmla="*/ 290322 w 580643"/>
                  <a:gd name="connsiteY1" fmla="*/ 580644 h 580643"/>
                  <a:gd name="connsiteX2" fmla="*/ 0 w 580643"/>
                  <a:gd name="connsiteY2" fmla="*/ 290322 h 580643"/>
                  <a:gd name="connsiteX3" fmla="*/ 290322 w 580643"/>
                  <a:gd name="connsiteY3" fmla="*/ 0 h 580643"/>
                  <a:gd name="connsiteX4" fmla="*/ 580644 w 580643"/>
                  <a:gd name="connsiteY4" fmla="*/ 290322 h 580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643" h="580643">
                    <a:moveTo>
                      <a:pt x="580644" y="290322"/>
                    </a:moveTo>
                    <a:cubicBezTo>
                      <a:pt x="580644" y="450662"/>
                      <a:pt x="450662" y="580644"/>
                      <a:pt x="290322" y="580644"/>
                    </a:cubicBezTo>
                    <a:cubicBezTo>
                      <a:pt x="129982" y="580644"/>
                      <a:pt x="0" y="450662"/>
                      <a:pt x="0" y="290322"/>
                    </a:cubicBezTo>
                    <a:cubicBezTo>
                      <a:pt x="0" y="129982"/>
                      <a:pt x="129982" y="0"/>
                      <a:pt x="290322" y="0"/>
                    </a:cubicBezTo>
                    <a:cubicBezTo>
                      <a:pt x="450662" y="0"/>
                      <a:pt x="580644" y="129982"/>
                      <a:pt x="580644" y="290322"/>
                    </a:cubicBezTo>
                    <a:close/>
                  </a:path>
                </a:pathLst>
              </a:custGeom>
              <a:noFill/>
              <a:ln w="19050" cap="flat">
                <a:gradFill>
                  <a:gsLst>
                    <a:gs pos="0">
                      <a:srgbClr val="0478D5"/>
                    </a:gs>
                    <a:gs pos="100000">
                      <a:srgbClr val="D660FF"/>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D9747D2F-13C9-1645-4CE0-91FA2B7E39E1}"/>
                  </a:ext>
                </a:extLst>
              </p:cNvPr>
              <p:cNvGrpSpPr/>
              <p:nvPr/>
            </p:nvGrpSpPr>
            <p:grpSpPr>
              <a:xfrm>
                <a:off x="5861879" y="3653683"/>
                <a:ext cx="471582" cy="469161"/>
                <a:chOff x="5861881" y="3431570"/>
                <a:chExt cx="471582" cy="469161"/>
              </a:xfrm>
              <a:gradFill flip="none" rotWithShape="1">
                <a:gsLst>
                  <a:gs pos="4000">
                    <a:srgbClr val="0078D4"/>
                  </a:gs>
                  <a:gs pos="100000">
                    <a:srgbClr val="D660FF"/>
                  </a:gs>
                </a:gsLst>
                <a:lin ang="2700000" scaled="1"/>
                <a:tileRect/>
              </a:gradFill>
            </p:grpSpPr>
            <p:sp>
              <p:nvSpPr>
                <p:cNvPr id="136" name="Oval 135">
                  <a:extLst>
                    <a:ext uri="{FF2B5EF4-FFF2-40B4-BE49-F238E27FC236}">
                      <a16:creationId xmlns:a16="http://schemas.microsoft.com/office/drawing/2014/main" id="{C2D4E0D8-FA98-0A9B-CAC9-35508DC05DBF}"/>
                    </a:ext>
                  </a:extLst>
                </p:cNvPr>
                <p:cNvSpPr/>
                <p:nvPr/>
              </p:nvSpPr>
              <p:spPr bwMode="auto">
                <a:xfrm>
                  <a:off x="5984562" y="3431570"/>
                  <a:ext cx="226218" cy="226218"/>
                </a:xfrm>
                <a:prstGeom prst="ellipse">
                  <a:avLst/>
                </a:prstGeom>
                <a:grp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FFFFFF"/>
                    </a:solidFill>
                    <a:effectLst/>
                    <a:uLnTx/>
                    <a:uFillTx/>
                    <a:latin typeface="Segoe Sans Display Semibold" pitchFamily="2" charset="0"/>
                    <a:ea typeface="+mn-ea"/>
                    <a:cs typeface="Segoe Sans Display Semibold" pitchFamily="2" charset="0"/>
                  </a:endParaRPr>
                </a:p>
              </p:txBody>
            </p:sp>
            <p:sp>
              <p:nvSpPr>
                <p:cNvPr id="137" name="Freeform: Shape 216">
                  <a:extLst>
                    <a:ext uri="{FF2B5EF4-FFF2-40B4-BE49-F238E27FC236}">
                      <a16:creationId xmlns:a16="http://schemas.microsoft.com/office/drawing/2014/main" id="{3ECACA47-87BE-C42F-54EA-DC3B008E7B60}"/>
                    </a:ext>
                  </a:extLst>
                </p:cNvPr>
                <p:cNvSpPr/>
                <p:nvPr/>
              </p:nvSpPr>
              <p:spPr bwMode="auto">
                <a:xfrm>
                  <a:off x="5861881" y="3682251"/>
                  <a:ext cx="471582" cy="218480"/>
                </a:xfrm>
                <a:custGeom>
                  <a:avLst/>
                  <a:gdLst>
                    <a:gd name="connsiteX0" fmla="*/ 235791 w 471582"/>
                    <a:gd name="connsiteY0" fmla="*/ 0 h 218480"/>
                    <a:gd name="connsiteX1" fmla="*/ 445653 w 471582"/>
                    <a:gd name="connsiteY1" fmla="*/ 64104 h 218480"/>
                    <a:gd name="connsiteX2" fmla="*/ 471582 w 471582"/>
                    <a:gd name="connsiteY2" fmla="*/ 85497 h 218480"/>
                    <a:gd name="connsiteX3" fmla="*/ 465772 w 471582"/>
                    <a:gd name="connsiteY3" fmla="*/ 96201 h 218480"/>
                    <a:gd name="connsiteX4" fmla="*/ 235791 w 471582"/>
                    <a:gd name="connsiteY4" fmla="*/ 218480 h 218480"/>
                    <a:gd name="connsiteX5" fmla="*/ 5810 w 471582"/>
                    <a:gd name="connsiteY5" fmla="*/ 96201 h 218480"/>
                    <a:gd name="connsiteX6" fmla="*/ 0 w 471582"/>
                    <a:gd name="connsiteY6" fmla="*/ 85498 h 218480"/>
                    <a:gd name="connsiteX7" fmla="*/ 25929 w 471582"/>
                    <a:gd name="connsiteY7" fmla="*/ 64104 h 218480"/>
                    <a:gd name="connsiteX8" fmla="*/ 235791 w 471582"/>
                    <a:gd name="connsiteY8" fmla="*/ 0 h 21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582" h="218480">
                      <a:moveTo>
                        <a:pt x="235791" y="0"/>
                      </a:moveTo>
                      <a:cubicBezTo>
                        <a:pt x="313528" y="0"/>
                        <a:pt x="385746" y="23632"/>
                        <a:pt x="445653" y="64104"/>
                      </a:cubicBezTo>
                      <a:lnTo>
                        <a:pt x="471582" y="85497"/>
                      </a:lnTo>
                      <a:lnTo>
                        <a:pt x="465772" y="96201"/>
                      </a:lnTo>
                      <a:cubicBezTo>
                        <a:pt x="415930" y="169976"/>
                        <a:pt x="331525" y="218480"/>
                        <a:pt x="235791" y="218480"/>
                      </a:cubicBezTo>
                      <a:cubicBezTo>
                        <a:pt x="140057" y="218480"/>
                        <a:pt x="55652" y="169976"/>
                        <a:pt x="5810" y="96201"/>
                      </a:cubicBezTo>
                      <a:lnTo>
                        <a:pt x="0" y="85498"/>
                      </a:lnTo>
                      <a:lnTo>
                        <a:pt x="25929" y="64104"/>
                      </a:lnTo>
                      <a:cubicBezTo>
                        <a:pt x="85836" y="23632"/>
                        <a:pt x="158054" y="0"/>
                        <a:pt x="235791" y="0"/>
                      </a:cubicBezTo>
                      <a:close/>
                    </a:path>
                  </a:pathLst>
                </a:custGeom>
                <a:grpFill/>
                <a:ln>
                  <a:no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FFFFFF"/>
                    </a:solidFill>
                    <a:effectLst/>
                    <a:uLnTx/>
                    <a:uFillTx/>
                    <a:latin typeface="Segoe Sans Display Semibold" pitchFamily="2" charset="0"/>
                    <a:ea typeface="+mn-ea"/>
                    <a:cs typeface="Segoe Sans Display Semibold" pitchFamily="2" charset="0"/>
                  </a:endParaRPr>
                </a:p>
              </p:txBody>
            </p:sp>
          </p:grpSp>
        </p:grpSp>
      </p:grpSp>
    </p:spTree>
    <p:extLst>
      <p:ext uri="{BB962C8B-B14F-4D97-AF65-F5344CB8AC3E}">
        <p14:creationId xmlns:p14="http://schemas.microsoft.com/office/powerpoint/2010/main" val="3855243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fade">
                                      <p:cBhvr>
                                        <p:cTn id="15" dur="500"/>
                                        <p:tgtEl>
                                          <p:spTgt spid="1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41"/>
                                        </p:tgtEl>
                                        <p:attrNameLst>
                                          <p:attrName>style.visibility</p:attrName>
                                        </p:attrNameLst>
                                      </p:cBhvr>
                                      <p:to>
                                        <p:strVal val="visible"/>
                                      </p:to>
                                    </p:set>
                                    <p:animEffect transition="in" filter="fade">
                                      <p:cBhvr>
                                        <p:cTn id="31" dur="500"/>
                                        <p:tgtEl>
                                          <p:spTgt spid="1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42"/>
                                        </p:tgtEl>
                                        <p:attrNameLst>
                                          <p:attrName>style.visibility</p:attrName>
                                        </p:attrNameLst>
                                      </p:cBhvr>
                                      <p:to>
                                        <p:strVal val="visible"/>
                                      </p:to>
                                    </p:set>
                                    <p:animEffect transition="in" filter="fade">
                                      <p:cBhvr>
                                        <p:cTn id="47"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1" grpId="0"/>
      <p:bldP spid="42" grpId="0"/>
      <p:bldP spid="43" grpId="0"/>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C9F04B-19A7-2077-ADC7-770DBD84F291}"/>
              </a:ext>
            </a:extLst>
          </p:cNvPr>
          <p:cNvSpPr>
            <a:spLocks noGrp="1"/>
          </p:cNvSpPr>
          <p:nvPr>
            <p:ph type="title"/>
          </p:nvPr>
        </p:nvSpPr>
        <p:spPr>
          <a:xfrm>
            <a:off x="586740" y="457200"/>
            <a:ext cx="11018520" cy="553998"/>
          </a:xfrm>
        </p:spPr>
        <p:txBody>
          <a:bodyPr/>
          <a:lstStyle/>
          <a:p>
            <a:pPr algn="ctr"/>
            <a:r>
              <a:rPr lang="en-US"/>
              <a:t>AI without strategy = AI without impact</a:t>
            </a:r>
          </a:p>
        </p:txBody>
      </p:sp>
      <p:grpSp>
        <p:nvGrpSpPr>
          <p:cNvPr id="4" name="Group 3" descr="of AI investments fail due to lack of integration and challenges with operational execution.&#10;">
            <a:extLst>
              <a:ext uri="{FF2B5EF4-FFF2-40B4-BE49-F238E27FC236}">
                <a16:creationId xmlns:a16="http://schemas.microsoft.com/office/drawing/2014/main" id="{4B955266-4D66-6AF1-9610-B690107C69C7}"/>
              </a:ext>
            </a:extLst>
          </p:cNvPr>
          <p:cNvGrpSpPr/>
          <p:nvPr/>
        </p:nvGrpSpPr>
        <p:grpSpPr>
          <a:xfrm>
            <a:off x="3877821" y="4445927"/>
            <a:ext cx="4436359" cy="1897448"/>
            <a:chOff x="4045520" y="4289809"/>
            <a:chExt cx="4436359" cy="1897448"/>
          </a:xfrm>
        </p:grpSpPr>
        <p:sp>
          <p:nvSpPr>
            <p:cNvPr id="2" name="Rectangle: Top Corners Rounded 16">
              <a:extLst>
                <a:ext uri="{FF2B5EF4-FFF2-40B4-BE49-F238E27FC236}">
                  <a16:creationId xmlns:a16="http://schemas.microsoft.com/office/drawing/2014/main" id="{B18BAC4D-DA03-7C22-64FD-9C3B767F9FF0}"/>
                </a:ext>
                <a:ext uri="{C183D7F6-B498-43B3-948B-1728B52AA6E4}">
                  <adec:decorative xmlns:adec="http://schemas.microsoft.com/office/drawing/2017/decorative" val="1"/>
                </a:ext>
              </a:extLst>
            </p:cNvPr>
            <p:cNvSpPr>
              <a:spLocks/>
            </p:cNvSpPr>
            <p:nvPr/>
          </p:nvSpPr>
          <p:spPr bwMode="auto">
            <a:xfrm>
              <a:off x="4045520" y="4360864"/>
              <a:ext cx="4436358" cy="1826393"/>
            </a:xfrm>
            <a:prstGeom prst="round2SameRect">
              <a:avLst>
                <a:gd name="adj1" fmla="val 6069"/>
                <a:gd name="adj2" fmla="val 0"/>
              </a:avLst>
            </a:prstGeom>
            <a:solidFill>
              <a:sysClr val="window" lastClr="FFFFFF">
                <a:lumMod val="95000"/>
                <a:alpha val="97000"/>
              </a:sys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82880" rIns="18288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a:t>o</a:t>
              </a:r>
              <a:r>
                <a:rPr lang="en-US" sz="2000">
                  <a:cs typeface="Segoe UI" pitchFamily="34" charset="0"/>
                </a:rPr>
                <a:t>f AI investments fail due to lack of integration and challenges with operational execution.</a:t>
              </a:r>
              <a:endParaRPr lang="en-US" sz="1600">
                <a:gradFill>
                  <a:gsLst>
                    <a:gs pos="89510">
                      <a:srgbClr val="FFFFFF"/>
                    </a:gs>
                    <a:gs pos="68966">
                      <a:srgbClr val="FFFFFF"/>
                    </a:gs>
                  </a:gsLst>
                  <a:path path="circle">
                    <a:fillToRect l="100000" t="100000"/>
                  </a:path>
                </a:gradFill>
                <a:latin typeface="Segoe UI Variable Display Semibold" pitchFamily="2" charset="0"/>
                <a:cs typeface="Segoe UI"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110004020202020204"/>
                <a:ea typeface="Segoe UI" pitchFamily="34" charset="0"/>
                <a:cs typeface="Segoe UI" pitchFamily="34" charset="0"/>
              </a:endParaRPr>
            </a:p>
          </p:txBody>
        </p:sp>
        <p:sp>
          <p:nvSpPr>
            <p:cNvPr id="5" name="Rectangle: Rounded Corners 5">
              <a:extLst>
                <a:ext uri="{FF2B5EF4-FFF2-40B4-BE49-F238E27FC236}">
                  <a16:creationId xmlns:a16="http://schemas.microsoft.com/office/drawing/2014/main" id="{7E1E8CC6-D8B7-69DD-ABE9-5C0E68A96B89}"/>
                </a:ext>
                <a:ext uri="{C183D7F6-B498-43B3-948B-1728B52AA6E4}">
                  <adec:decorative xmlns:adec="http://schemas.microsoft.com/office/drawing/2017/decorative" val="1"/>
                </a:ext>
              </a:extLst>
            </p:cNvPr>
            <p:cNvSpPr>
              <a:spLocks/>
            </p:cNvSpPr>
            <p:nvPr/>
          </p:nvSpPr>
          <p:spPr bwMode="auto">
            <a:xfrm flipV="1">
              <a:off x="4045520" y="4342556"/>
              <a:ext cx="4436359" cy="45719"/>
            </a:xfrm>
            <a:prstGeom prst="roundRect">
              <a:avLst>
                <a:gd name="adj" fmla="val 50000"/>
              </a:avLst>
            </a:prstGeom>
            <a:gradFill flip="none" rotWithShape="1">
              <a:gsLst>
                <a:gs pos="8000">
                  <a:srgbClr val="3E76D4"/>
                </a:gs>
                <a:gs pos="59000">
                  <a:srgbClr val="8661C5"/>
                </a:gs>
                <a:gs pos="94000">
                  <a:srgbClr val="C73ECC"/>
                </a:gs>
              </a:gsLst>
              <a:lin ang="0" scaled="1"/>
              <a:tileRect/>
            </a:gra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highlight>
                  <a:srgbClr val="FF0000"/>
                </a:highlight>
                <a:uLnTx/>
                <a:uFillTx/>
                <a:latin typeface="Aptos" panose="02110004020202020204"/>
                <a:ea typeface="Segoe UI" pitchFamily="34" charset="0"/>
                <a:cs typeface="Segoe UI" pitchFamily="34" charset="0"/>
              </a:endParaRPr>
            </a:p>
          </p:txBody>
        </p:sp>
        <p:sp>
          <p:nvSpPr>
            <p:cNvPr id="6" name="Oval 5">
              <a:extLst>
                <a:ext uri="{FF2B5EF4-FFF2-40B4-BE49-F238E27FC236}">
                  <a16:creationId xmlns:a16="http://schemas.microsoft.com/office/drawing/2014/main" id="{B193A303-6D3E-3AEB-134A-7706E3C77D84}"/>
                </a:ext>
                <a:ext uri="{C183D7F6-B498-43B3-948B-1728B52AA6E4}">
                  <adec:decorative xmlns:adec="http://schemas.microsoft.com/office/drawing/2017/decorative" val="1"/>
                </a:ext>
              </a:extLst>
            </p:cNvPr>
            <p:cNvSpPr/>
            <p:nvPr/>
          </p:nvSpPr>
          <p:spPr bwMode="auto">
            <a:xfrm>
              <a:off x="6192643" y="4289809"/>
              <a:ext cx="142112" cy="142112"/>
            </a:xfrm>
            <a:prstGeom prst="ellipse">
              <a:avLst/>
            </a:prstGeom>
            <a:solidFill>
              <a:srgbClr val="516FCE"/>
            </a:solidFill>
            <a:ln w="31750" cap="flat" cmpd="sng" algn="ctr">
              <a:solidFill>
                <a:sysClr val="window" lastClr="FFFFFF"/>
              </a:solidFill>
              <a:prstDash val="solid"/>
              <a:miter lim="800000"/>
              <a:headEnd type="none" w="med" len="med"/>
              <a:tailEnd type="none" w="med" len="med"/>
            </a:ln>
            <a:effectLst>
              <a:outerShdw blurRad="317500" sx="102000" sy="102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mn-ea"/>
                <a:cs typeface="Segoe UI" pitchFamily="34" charset="0"/>
              </a:endParaRPr>
            </a:p>
          </p:txBody>
        </p:sp>
      </p:grpSp>
      <p:graphicFrame>
        <p:nvGraphicFramePr>
          <p:cNvPr id="7" name="Chart 6">
            <a:extLst>
              <a:ext uri="{FF2B5EF4-FFF2-40B4-BE49-F238E27FC236}">
                <a16:creationId xmlns:a16="http://schemas.microsoft.com/office/drawing/2014/main" id="{64B73437-8177-0792-F255-AAF296DCB4C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864047559"/>
              </p:ext>
            </p:extLst>
          </p:nvPr>
        </p:nvGraphicFramePr>
        <p:xfrm>
          <a:off x="4593685" y="1176571"/>
          <a:ext cx="3004630" cy="301927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 Placeholder 3">
            <a:extLst>
              <a:ext uri="{FF2B5EF4-FFF2-40B4-BE49-F238E27FC236}">
                <a16:creationId xmlns:a16="http://schemas.microsoft.com/office/drawing/2014/main" id="{CDCAFD4E-0624-ED12-7E34-2B44D016FAC5}"/>
              </a:ext>
            </a:extLst>
          </p:cNvPr>
          <p:cNvSpPr txBox="1">
            <a:spLocks/>
          </p:cNvSpPr>
          <p:nvPr/>
        </p:nvSpPr>
        <p:spPr>
          <a:xfrm>
            <a:off x="4828565" y="2090836"/>
            <a:ext cx="2534871" cy="11996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tx1"/>
                </a:solidFill>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100000"/>
              </a:lnSpc>
              <a:spcBef>
                <a:spcPts val="500"/>
              </a:spcBef>
              <a:buFont typeface="Arial" panose="020B0604020202020204" pitchFamily="34" charset="0"/>
              <a:buNone/>
              <a:defRPr sz="1400" b="0" i="0" kern="1200">
                <a:solidFill>
                  <a:schemeClr val="tx1"/>
                </a:solidFill>
                <a:latin typeface="+mj-lt"/>
                <a:ea typeface="+mn-ea"/>
                <a:cs typeface="+mn-cs"/>
              </a:defRPr>
            </a:lvl2pPr>
            <a:lvl3pPr marL="0" indent="0" algn="l" defTabSz="914400" rtl="0" eaLnBrk="1" latinLnBrk="0" hangingPunct="1">
              <a:lnSpc>
                <a:spcPct val="100000"/>
              </a:lnSpc>
              <a:spcBef>
                <a:spcPts val="500"/>
              </a:spcBef>
              <a:buFont typeface="Arial" panose="020B0604020202020204" pitchFamily="34" charset="0"/>
              <a:buNone/>
              <a:defRPr sz="1400" b="0" i="0" kern="1200">
                <a:solidFill>
                  <a:schemeClr val="tx1"/>
                </a:solidFill>
                <a:latin typeface="Segoe UI" panose="020B0502040204020203" pitchFamily="34" charset="0"/>
                <a:ea typeface="+mn-ea"/>
                <a:cs typeface="+mn-cs"/>
              </a:defRPr>
            </a:lvl3pPr>
            <a:lvl4pPr marL="180000" indent="-1800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Segoe UI" panose="020B0502040204020203" pitchFamily="34" charset="0"/>
                <a:ea typeface="+mn-ea"/>
                <a:cs typeface="+mn-cs"/>
              </a:defRPr>
            </a:lvl4pPr>
            <a:lvl5pPr marL="360000" indent="-18000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Segoe UI" panose="020B0502040204020203" pitchFamily="34" charset="0"/>
                <a:ea typeface="+mn-ea"/>
                <a:cs typeface="+mn-cs"/>
              </a:defRPr>
            </a:lvl5pPr>
            <a:lvl6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5000" kern="1200">
                <a:solidFill>
                  <a:schemeClr val="tx1"/>
                </a:solidFill>
                <a:latin typeface="Segoe UI Semilight" panose="020B0402040204020203" pitchFamily="34" charset="0"/>
                <a:ea typeface="+mn-ea"/>
                <a:cs typeface="Segoe UI Semilight" panose="020B0402040204020203"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spcAft>
                <a:spcPts val="3000"/>
              </a:spcAft>
              <a:defRPr/>
            </a:pPr>
            <a:r>
              <a:rPr lang="en-GB" sz="8000" spc="-150">
                <a:gradFill>
                  <a:gsLst>
                    <a:gs pos="29000">
                      <a:srgbClr val="0078D4"/>
                    </a:gs>
                    <a:gs pos="100000">
                      <a:srgbClr val="C73ECC"/>
                    </a:gs>
                  </a:gsLst>
                  <a:lin ang="0" scaled="1"/>
                </a:gradFill>
                <a:latin typeface="Segoe Sans Display Semibold"/>
              </a:rPr>
              <a:t>70</a:t>
            </a:r>
            <a:r>
              <a:rPr lang="en-GB" sz="5400" spc="-150">
                <a:gradFill>
                  <a:gsLst>
                    <a:gs pos="29000">
                      <a:srgbClr val="0078D4"/>
                    </a:gs>
                    <a:gs pos="100000">
                      <a:srgbClr val="C73ECC"/>
                    </a:gs>
                  </a:gsLst>
                  <a:lin ang="0" scaled="1"/>
                </a:gradFill>
                <a:latin typeface="Segoe Sans Display Semibold"/>
              </a:rPr>
              <a:t>%</a:t>
            </a:r>
            <a:endParaRPr lang="en-GB" sz="7000" spc="-150">
              <a:gradFill>
                <a:gsLst>
                  <a:gs pos="29000">
                    <a:srgbClr val="0078D4"/>
                  </a:gs>
                  <a:gs pos="100000">
                    <a:srgbClr val="C73ECC"/>
                  </a:gs>
                </a:gsLst>
                <a:lin ang="0" scaled="1"/>
              </a:gradFill>
              <a:latin typeface="Segoe Sans Display Semibold"/>
            </a:endParaRPr>
          </a:p>
        </p:txBody>
      </p:sp>
    </p:spTree>
    <p:extLst>
      <p:ext uri="{BB962C8B-B14F-4D97-AF65-F5344CB8AC3E}">
        <p14:creationId xmlns:p14="http://schemas.microsoft.com/office/powerpoint/2010/main" val="3729369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0A46C-5AF8-2501-BF22-A7F14452988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55BB0AF-DFBF-F0AB-83FB-F598C65CF767}"/>
              </a:ext>
              <a:ext uri="{C183D7F6-B498-43B3-948B-1728B52AA6E4}">
                <adec:decorative xmlns:adec="http://schemas.microsoft.com/office/drawing/2017/decorative" val="1"/>
              </a:ext>
            </a:extLst>
          </p:cNvPr>
          <p:cNvGrpSpPr/>
          <p:nvPr/>
        </p:nvGrpSpPr>
        <p:grpSpPr>
          <a:xfrm>
            <a:off x="-496284" y="3222773"/>
            <a:ext cx="13927756" cy="4283242"/>
            <a:chOff x="-510139" y="1183907"/>
            <a:chExt cx="13927756" cy="4283242"/>
          </a:xfrm>
        </p:grpSpPr>
        <p:sp>
          <p:nvSpPr>
            <p:cNvPr id="4" name="Freeform: Shape 10">
              <a:extLst>
                <a:ext uri="{FF2B5EF4-FFF2-40B4-BE49-F238E27FC236}">
                  <a16:creationId xmlns:a16="http://schemas.microsoft.com/office/drawing/2014/main" id="{3AE8C17A-A4C6-0782-6B91-4EEBB3477545}"/>
                </a:ext>
              </a:extLst>
            </p:cNvPr>
            <p:cNvSpPr/>
            <p:nvPr/>
          </p:nvSpPr>
          <p:spPr bwMode="auto">
            <a:xfrm>
              <a:off x="-240632" y="1183907"/>
              <a:ext cx="13658249" cy="2136809"/>
            </a:xfrm>
            <a:custGeom>
              <a:avLst/>
              <a:gdLst>
                <a:gd name="connsiteX0" fmla="*/ 0 w 13658249"/>
                <a:gd name="connsiteY0" fmla="*/ 2050181 h 2136809"/>
                <a:gd name="connsiteX1" fmla="*/ 1010653 w 13658249"/>
                <a:gd name="connsiteY1" fmla="*/ 2136809 h 2136809"/>
                <a:gd name="connsiteX2" fmla="*/ 1472666 w 13658249"/>
                <a:gd name="connsiteY2" fmla="*/ 1559293 h 2136809"/>
                <a:gd name="connsiteX3" fmla="*/ 2252312 w 13658249"/>
                <a:gd name="connsiteY3" fmla="*/ 423512 h 2136809"/>
                <a:gd name="connsiteX4" fmla="*/ 3696101 w 13658249"/>
                <a:gd name="connsiteY4" fmla="*/ 1299411 h 2136809"/>
                <a:gd name="connsiteX5" fmla="*/ 4196615 w 13658249"/>
                <a:gd name="connsiteY5" fmla="*/ 1183908 h 2136809"/>
                <a:gd name="connsiteX6" fmla="*/ 5967664 w 13658249"/>
                <a:gd name="connsiteY6" fmla="*/ 0 h 2136809"/>
                <a:gd name="connsiteX7" fmla="*/ 8720489 w 13658249"/>
                <a:gd name="connsiteY7" fmla="*/ 1482291 h 2136809"/>
                <a:gd name="connsiteX8" fmla="*/ 10530038 w 13658249"/>
                <a:gd name="connsiteY8" fmla="*/ 693019 h 2136809"/>
                <a:gd name="connsiteX9" fmla="*/ 12118207 w 13658249"/>
                <a:gd name="connsiteY9" fmla="*/ 1809550 h 2136809"/>
                <a:gd name="connsiteX10" fmla="*/ 13658249 w 13658249"/>
                <a:gd name="connsiteY10" fmla="*/ 1212784 h 213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58249" h="2136809">
                  <a:moveTo>
                    <a:pt x="0" y="2050181"/>
                  </a:moveTo>
                  <a:lnTo>
                    <a:pt x="1010653" y="2136809"/>
                  </a:lnTo>
                  <a:lnTo>
                    <a:pt x="1472666" y="1559293"/>
                  </a:lnTo>
                  <a:lnTo>
                    <a:pt x="2252312" y="423512"/>
                  </a:lnTo>
                  <a:lnTo>
                    <a:pt x="3696101" y="1299411"/>
                  </a:lnTo>
                  <a:lnTo>
                    <a:pt x="4196615" y="1183908"/>
                  </a:lnTo>
                  <a:lnTo>
                    <a:pt x="5967664" y="0"/>
                  </a:lnTo>
                  <a:lnTo>
                    <a:pt x="8720489" y="1482291"/>
                  </a:lnTo>
                  <a:lnTo>
                    <a:pt x="10530038" y="693019"/>
                  </a:lnTo>
                  <a:lnTo>
                    <a:pt x="12118207" y="1809550"/>
                  </a:lnTo>
                  <a:lnTo>
                    <a:pt x="13658249" y="1212784"/>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5" name="Freeform: Shape 11">
              <a:extLst>
                <a:ext uri="{FF2B5EF4-FFF2-40B4-BE49-F238E27FC236}">
                  <a16:creationId xmlns:a16="http://schemas.microsoft.com/office/drawing/2014/main" id="{0C9148AC-B678-C41F-8ED0-D54663836620}"/>
                </a:ext>
              </a:extLst>
            </p:cNvPr>
            <p:cNvSpPr/>
            <p:nvPr/>
          </p:nvSpPr>
          <p:spPr bwMode="auto">
            <a:xfrm>
              <a:off x="154004" y="1597794"/>
              <a:ext cx="12483967" cy="3869355"/>
            </a:xfrm>
            <a:custGeom>
              <a:avLst/>
              <a:gdLst>
                <a:gd name="connsiteX0" fmla="*/ 0 w 12483967"/>
                <a:gd name="connsiteY0" fmla="*/ 2627697 h 3869355"/>
                <a:gd name="connsiteX1" fmla="*/ 644893 w 12483967"/>
                <a:gd name="connsiteY1" fmla="*/ 1674795 h 3869355"/>
                <a:gd name="connsiteX2" fmla="*/ 365760 w 12483967"/>
                <a:gd name="connsiteY2" fmla="*/ 885524 h 3869355"/>
                <a:gd name="connsiteX3" fmla="*/ 1828800 w 12483967"/>
                <a:gd name="connsiteY3" fmla="*/ 0 h 3869355"/>
                <a:gd name="connsiteX4" fmla="*/ 1982804 w 12483967"/>
                <a:gd name="connsiteY4" fmla="*/ 1540042 h 3869355"/>
                <a:gd name="connsiteX5" fmla="*/ 3792354 w 12483967"/>
                <a:gd name="connsiteY5" fmla="*/ 3869355 h 3869355"/>
                <a:gd name="connsiteX6" fmla="*/ 5832910 w 12483967"/>
                <a:gd name="connsiteY6" fmla="*/ 1944303 h 3869355"/>
                <a:gd name="connsiteX7" fmla="*/ 7575082 w 12483967"/>
                <a:gd name="connsiteY7" fmla="*/ 3031958 h 3869355"/>
                <a:gd name="connsiteX8" fmla="*/ 8258476 w 12483967"/>
                <a:gd name="connsiteY8" fmla="*/ 1751798 h 3869355"/>
                <a:gd name="connsiteX9" fmla="*/ 9047748 w 12483967"/>
                <a:gd name="connsiteY9" fmla="*/ 2627697 h 3869355"/>
                <a:gd name="connsiteX10" fmla="*/ 9606013 w 12483967"/>
                <a:gd name="connsiteY10" fmla="*/ 3426593 h 3869355"/>
                <a:gd name="connsiteX11" fmla="*/ 9923647 w 12483967"/>
                <a:gd name="connsiteY11" fmla="*/ 2387065 h 3869355"/>
                <a:gd name="connsiteX12" fmla="*/ 10838047 w 12483967"/>
                <a:gd name="connsiteY12" fmla="*/ 2310063 h 3869355"/>
                <a:gd name="connsiteX13" fmla="*/ 11511815 w 12483967"/>
                <a:gd name="connsiteY13" fmla="*/ 2233061 h 3869355"/>
                <a:gd name="connsiteX14" fmla="*/ 12021954 w 12483967"/>
                <a:gd name="connsiteY14" fmla="*/ 2059806 h 3869355"/>
                <a:gd name="connsiteX15" fmla="*/ 12483967 w 12483967"/>
                <a:gd name="connsiteY15" fmla="*/ 1694046 h 386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83967" h="3869355">
                  <a:moveTo>
                    <a:pt x="0" y="2627697"/>
                  </a:moveTo>
                  <a:lnTo>
                    <a:pt x="644893" y="1674795"/>
                  </a:lnTo>
                  <a:lnTo>
                    <a:pt x="365760" y="885524"/>
                  </a:lnTo>
                  <a:lnTo>
                    <a:pt x="1828800" y="0"/>
                  </a:lnTo>
                  <a:lnTo>
                    <a:pt x="1982804" y="1540042"/>
                  </a:lnTo>
                  <a:lnTo>
                    <a:pt x="3792354" y="3869355"/>
                  </a:lnTo>
                  <a:lnTo>
                    <a:pt x="5832910" y="1944303"/>
                  </a:lnTo>
                  <a:lnTo>
                    <a:pt x="7575082" y="3031958"/>
                  </a:lnTo>
                  <a:lnTo>
                    <a:pt x="8258476" y="1751798"/>
                  </a:lnTo>
                  <a:lnTo>
                    <a:pt x="9047748" y="2627697"/>
                  </a:lnTo>
                  <a:lnTo>
                    <a:pt x="9606013" y="3426593"/>
                  </a:lnTo>
                  <a:lnTo>
                    <a:pt x="9923647" y="2387065"/>
                  </a:lnTo>
                  <a:lnTo>
                    <a:pt x="10838047" y="2310063"/>
                  </a:lnTo>
                  <a:lnTo>
                    <a:pt x="11511815" y="2233061"/>
                  </a:lnTo>
                  <a:lnTo>
                    <a:pt x="12021954" y="2059806"/>
                  </a:lnTo>
                  <a:lnTo>
                    <a:pt x="12483967" y="169404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6" name="Freeform: Shape 12">
              <a:extLst>
                <a:ext uri="{FF2B5EF4-FFF2-40B4-BE49-F238E27FC236}">
                  <a16:creationId xmlns:a16="http://schemas.microsoft.com/office/drawing/2014/main" id="{56A76395-7640-158F-1140-B79E6CBB1EB9}"/>
                </a:ext>
              </a:extLst>
            </p:cNvPr>
            <p:cNvSpPr/>
            <p:nvPr/>
          </p:nvSpPr>
          <p:spPr bwMode="auto">
            <a:xfrm>
              <a:off x="-221381" y="1193533"/>
              <a:ext cx="12686097" cy="3705726"/>
            </a:xfrm>
            <a:custGeom>
              <a:avLst/>
              <a:gdLst>
                <a:gd name="connsiteX0" fmla="*/ 385010 w 12686097"/>
                <a:gd name="connsiteY0" fmla="*/ 3060833 h 3705726"/>
                <a:gd name="connsiteX1" fmla="*/ 0 w 12686097"/>
                <a:gd name="connsiteY1" fmla="*/ 2002054 h 3705726"/>
                <a:gd name="connsiteX2" fmla="*/ 163629 w 12686097"/>
                <a:gd name="connsiteY2" fmla="*/ 1405288 h 3705726"/>
                <a:gd name="connsiteX3" fmla="*/ 760396 w 12686097"/>
                <a:gd name="connsiteY3" fmla="*/ 1318661 h 3705726"/>
                <a:gd name="connsiteX4" fmla="*/ 2338939 w 12686097"/>
                <a:gd name="connsiteY4" fmla="*/ 1934678 h 3705726"/>
                <a:gd name="connsiteX5" fmla="*/ 2926080 w 12686097"/>
                <a:gd name="connsiteY5" fmla="*/ 1491915 h 3705726"/>
                <a:gd name="connsiteX6" fmla="*/ 3715352 w 12686097"/>
                <a:gd name="connsiteY6" fmla="*/ 1289785 h 3705726"/>
                <a:gd name="connsiteX7" fmla="*/ 4129238 w 12686097"/>
                <a:gd name="connsiteY7" fmla="*/ 1848050 h 3705726"/>
                <a:gd name="connsiteX8" fmla="*/ 4138863 w 12686097"/>
                <a:gd name="connsiteY8" fmla="*/ 1164656 h 3705726"/>
                <a:gd name="connsiteX9" fmla="*/ 4716379 w 12686097"/>
                <a:gd name="connsiteY9" fmla="*/ 1241659 h 3705726"/>
                <a:gd name="connsiteX10" fmla="*/ 5929162 w 12686097"/>
                <a:gd name="connsiteY10" fmla="*/ 0 h 3705726"/>
                <a:gd name="connsiteX11" fmla="*/ 6208295 w 12686097"/>
                <a:gd name="connsiteY11" fmla="*/ 2329313 h 3705726"/>
                <a:gd name="connsiteX12" fmla="*/ 6872438 w 12686097"/>
                <a:gd name="connsiteY12" fmla="*/ 1328286 h 3705726"/>
                <a:gd name="connsiteX13" fmla="*/ 8701238 w 12686097"/>
                <a:gd name="connsiteY13" fmla="*/ 1463040 h 3705726"/>
                <a:gd name="connsiteX14" fmla="*/ 8624236 w 12686097"/>
                <a:gd name="connsiteY14" fmla="*/ 2136808 h 3705726"/>
                <a:gd name="connsiteX15" fmla="*/ 10193154 w 12686097"/>
                <a:gd name="connsiteY15" fmla="*/ 1886551 h 3705726"/>
                <a:gd name="connsiteX16" fmla="*/ 10510787 w 12686097"/>
                <a:gd name="connsiteY16" fmla="*/ 683393 h 3705726"/>
                <a:gd name="connsiteX17" fmla="*/ 11194181 w 12686097"/>
                <a:gd name="connsiteY17" fmla="*/ 1953928 h 3705726"/>
                <a:gd name="connsiteX18" fmla="*/ 12118206 w 12686097"/>
                <a:gd name="connsiteY18" fmla="*/ 1809549 h 3705726"/>
                <a:gd name="connsiteX19" fmla="*/ 12397339 w 12686097"/>
                <a:gd name="connsiteY19" fmla="*/ 2444816 h 3705726"/>
                <a:gd name="connsiteX20" fmla="*/ 12570594 w 12686097"/>
                <a:gd name="connsiteY20" fmla="*/ 3686475 h 3705726"/>
                <a:gd name="connsiteX21" fmla="*/ 12686097 w 12686097"/>
                <a:gd name="connsiteY21" fmla="*/ 3686475 h 3705726"/>
                <a:gd name="connsiteX22" fmla="*/ 12686097 w 12686097"/>
                <a:gd name="connsiteY22" fmla="*/ 3686475 h 3705726"/>
                <a:gd name="connsiteX23" fmla="*/ 12580219 w 12686097"/>
                <a:gd name="connsiteY23" fmla="*/ 3705726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686097" h="3705726">
                  <a:moveTo>
                    <a:pt x="385010" y="3060833"/>
                  </a:moveTo>
                  <a:lnTo>
                    <a:pt x="0" y="2002054"/>
                  </a:lnTo>
                  <a:lnTo>
                    <a:pt x="163629" y="1405288"/>
                  </a:lnTo>
                  <a:lnTo>
                    <a:pt x="760396" y="1318661"/>
                  </a:lnTo>
                  <a:lnTo>
                    <a:pt x="2338939" y="1934678"/>
                  </a:lnTo>
                  <a:lnTo>
                    <a:pt x="2926080" y="1491915"/>
                  </a:lnTo>
                  <a:lnTo>
                    <a:pt x="3715352" y="1289785"/>
                  </a:lnTo>
                  <a:lnTo>
                    <a:pt x="4129238" y="1848050"/>
                  </a:lnTo>
                  <a:lnTo>
                    <a:pt x="4138863" y="1164656"/>
                  </a:lnTo>
                  <a:lnTo>
                    <a:pt x="4716379" y="1241659"/>
                  </a:lnTo>
                  <a:lnTo>
                    <a:pt x="5929162" y="0"/>
                  </a:lnTo>
                  <a:lnTo>
                    <a:pt x="6208295" y="2329313"/>
                  </a:lnTo>
                  <a:lnTo>
                    <a:pt x="6872438" y="1328286"/>
                  </a:lnTo>
                  <a:lnTo>
                    <a:pt x="8701238" y="1463040"/>
                  </a:lnTo>
                  <a:lnTo>
                    <a:pt x="8624236" y="2136808"/>
                  </a:lnTo>
                  <a:lnTo>
                    <a:pt x="10193154" y="1886551"/>
                  </a:lnTo>
                  <a:lnTo>
                    <a:pt x="10510787" y="683393"/>
                  </a:lnTo>
                  <a:lnTo>
                    <a:pt x="11194181" y="1953928"/>
                  </a:lnTo>
                  <a:lnTo>
                    <a:pt x="12118206" y="1809549"/>
                  </a:lnTo>
                  <a:lnTo>
                    <a:pt x="12397339" y="2444816"/>
                  </a:lnTo>
                  <a:lnTo>
                    <a:pt x="12570594" y="3686475"/>
                  </a:lnTo>
                  <a:lnTo>
                    <a:pt x="12686097" y="3686475"/>
                  </a:lnTo>
                  <a:lnTo>
                    <a:pt x="12686097" y="3686475"/>
                  </a:lnTo>
                  <a:lnTo>
                    <a:pt x="12580219" y="370572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7" name="Freeform: Shape 14">
              <a:extLst>
                <a:ext uri="{FF2B5EF4-FFF2-40B4-BE49-F238E27FC236}">
                  <a16:creationId xmlns:a16="http://schemas.microsoft.com/office/drawing/2014/main" id="{E6321C7F-4E27-21C2-C35E-384F9C97F197}"/>
                </a:ext>
              </a:extLst>
            </p:cNvPr>
            <p:cNvSpPr/>
            <p:nvPr/>
          </p:nvSpPr>
          <p:spPr bwMode="auto">
            <a:xfrm>
              <a:off x="144379" y="3041583"/>
              <a:ext cx="12329962" cy="2406316"/>
            </a:xfrm>
            <a:custGeom>
              <a:avLst/>
              <a:gdLst>
                <a:gd name="connsiteX0" fmla="*/ 0 w 12329962"/>
                <a:gd name="connsiteY0" fmla="*/ 1183908 h 2406316"/>
                <a:gd name="connsiteX1" fmla="*/ 1751798 w 12329962"/>
                <a:gd name="connsiteY1" fmla="*/ 779646 h 2406316"/>
                <a:gd name="connsiteX2" fmla="*/ 3801979 w 12329962"/>
                <a:gd name="connsiteY2" fmla="*/ 2406316 h 2406316"/>
                <a:gd name="connsiteX3" fmla="*/ 3599848 w 12329962"/>
                <a:gd name="connsiteY3" fmla="*/ 981777 h 2406316"/>
                <a:gd name="connsiteX4" fmla="*/ 4071486 w 12329962"/>
                <a:gd name="connsiteY4" fmla="*/ 1241659 h 2406316"/>
                <a:gd name="connsiteX5" fmla="*/ 5842535 w 12329962"/>
                <a:gd name="connsiteY5" fmla="*/ 510139 h 2406316"/>
                <a:gd name="connsiteX6" fmla="*/ 6708808 w 12329962"/>
                <a:gd name="connsiteY6" fmla="*/ 635268 h 2406316"/>
                <a:gd name="connsiteX7" fmla="*/ 6275672 w 12329962"/>
                <a:gd name="connsiteY7" fmla="*/ 2069432 h 2406316"/>
                <a:gd name="connsiteX8" fmla="*/ 7623208 w 12329962"/>
                <a:gd name="connsiteY8" fmla="*/ 1578543 h 2406316"/>
                <a:gd name="connsiteX9" fmla="*/ 8258476 w 12329962"/>
                <a:gd name="connsiteY9" fmla="*/ 1001028 h 2406316"/>
                <a:gd name="connsiteX10" fmla="*/ 9066998 w 12329962"/>
                <a:gd name="connsiteY10" fmla="*/ 1174282 h 2406316"/>
                <a:gd name="connsiteX11" fmla="*/ 9837019 w 12329962"/>
                <a:gd name="connsiteY11" fmla="*/ 0 h 2406316"/>
                <a:gd name="connsiteX12" fmla="*/ 10818796 w 12329962"/>
                <a:gd name="connsiteY12" fmla="*/ 885524 h 2406316"/>
                <a:gd name="connsiteX13" fmla="*/ 12329962 w 12329962"/>
                <a:gd name="connsiteY13" fmla="*/ 1838425 h 240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9962" h="2406316">
                  <a:moveTo>
                    <a:pt x="0" y="1183908"/>
                  </a:moveTo>
                  <a:lnTo>
                    <a:pt x="1751798" y="779646"/>
                  </a:lnTo>
                  <a:lnTo>
                    <a:pt x="3801979" y="2406316"/>
                  </a:lnTo>
                  <a:lnTo>
                    <a:pt x="3599848" y="981777"/>
                  </a:lnTo>
                  <a:lnTo>
                    <a:pt x="4071486" y="1241659"/>
                  </a:lnTo>
                  <a:lnTo>
                    <a:pt x="5842535" y="510139"/>
                  </a:lnTo>
                  <a:lnTo>
                    <a:pt x="6708808" y="635268"/>
                  </a:lnTo>
                  <a:lnTo>
                    <a:pt x="6275672" y="2069432"/>
                  </a:lnTo>
                  <a:lnTo>
                    <a:pt x="7623208" y="1578543"/>
                  </a:lnTo>
                  <a:lnTo>
                    <a:pt x="8258476" y="1001028"/>
                  </a:lnTo>
                  <a:lnTo>
                    <a:pt x="9066998" y="1174282"/>
                  </a:lnTo>
                  <a:lnTo>
                    <a:pt x="9837019" y="0"/>
                  </a:lnTo>
                  <a:lnTo>
                    <a:pt x="10818796" y="885524"/>
                  </a:lnTo>
                  <a:lnTo>
                    <a:pt x="12329962" y="1838425"/>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8" name="Freeform: Shape 15">
              <a:extLst>
                <a:ext uri="{FF2B5EF4-FFF2-40B4-BE49-F238E27FC236}">
                  <a16:creationId xmlns:a16="http://schemas.microsoft.com/office/drawing/2014/main" id="{F32AED70-35B0-182C-1093-FDE5735D6722}"/>
                </a:ext>
              </a:extLst>
            </p:cNvPr>
            <p:cNvSpPr/>
            <p:nvPr/>
          </p:nvSpPr>
          <p:spPr bwMode="auto">
            <a:xfrm>
              <a:off x="1289785" y="1193533"/>
              <a:ext cx="9009247" cy="3080084"/>
            </a:xfrm>
            <a:custGeom>
              <a:avLst/>
              <a:gdLst>
                <a:gd name="connsiteX0" fmla="*/ 0 w 9009247"/>
                <a:gd name="connsiteY0" fmla="*/ 1491915 h 3080084"/>
                <a:gd name="connsiteX1" fmla="*/ 741146 w 9009247"/>
                <a:gd name="connsiteY1" fmla="*/ 1001027 h 3080084"/>
                <a:gd name="connsiteX2" fmla="*/ 2156059 w 9009247"/>
                <a:gd name="connsiteY2" fmla="*/ 1289785 h 3080084"/>
                <a:gd name="connsiteX3" fmla="*/ 1530417 w 9009247"/>
                <a:gd name="connsiteY3" fmla="*/ 2820202 h 3080084"/>
                <a:gd name="connsiteX4" fmla="*/ 2608447 w 9009247"/>
                <a:gd name="connsiteY4" fmla="*/ 1848050 h 3080084"/>
                <a:gd name="connsiteX5" fmla="*/ 2916455 w 9009247"/>
                <a:gd name="connsiteY5" fmla="*/ 3080084 h 3080084"/>
                <a:gd name="connsiteX6" fmla="*/ 3282215 w 9009247"/>
                <a:gd name="connsiteY6" fmla="*/ 2531444 h 3080084"/>
                <a:gd name="connsiteX7" fmla="*/ 3984859 w 9009247"/>
                <a:gd name="connsiteY7" fmla="*/ 1029903 h 3080084"/>
                <a:gd name="connsiteX8" fmla="*/ 4446872 w 9009247"/>
                <a:gd name="connsiteY8" fmla="*/ 0 h 3080084"/>
                <a:gd name="connsiteX9" fmla="*/ 5361272 w 9009247"/>
                <a:gd name="connsiteY9" fmla="*/ 1376412 h 3080084"/>
                <a:gd name="connsiteX10" fmla="*/ 6294922 w 9009247"/>
                <a:gd name="connsiteY10" fmla="*/ 1973179 h 3080084"/>
                <a:gd name="connsiteX11" fmla="*/ 7218948 w 9009247"/>
                <a:gd name="connsiteY11" fmla="*/ 1463040 h 3080084"/>
                <a:gd name="connsiteX12" fmla="*/ 7815714 w 9009247"/>
                <a:gd name="connsiteY12" fmla="*/ 1809549 h 3080084"/>
                <a:gd name="connsiteX13" fmla="*/ 9009247 w 9009247"/>
                <a:gd name="connsiteY13" fmla="*/ 721894 h 308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09247" h="3080084">
                  <a:moveTo>
                    <a:pt x="0" y="1491915"/>
                  </a:moveTo>
                  <a:lnTo>
                    <a:pt x="741146" y="1001027"/>
                  </a:lnTo>
                  <a:lnTo>
                    <a:pt x="2156059" y="1289785"/>
                  </a:lnTo>
                  <a:lnTo>
                    <a:pt x="1530417" y="2820202"/>
                  </a:lnTo>
                  <a:lnTo>
                    <a:pt x="2608447" y="1848050"/>
                  </a:lnTo>
                  <a:lnTo>
                    <a:pt x="2916455" y="3080084"/>
                  </a:lnTo>
                  <a:lnTo>
                    <a:pt x="3282215" y="2531444"/>
                  </a:lnTo>
                  <a:lnTo>
                    <a:pt x="3984859" y="1029903"/>
                  </a:lnTo>
                  <a:lnTo>
                    <a:pt x="4446872" y="0"/>
                  </a:lnTo>
                  <a:lnTo>
                    <a:pt x="5361272" y="1376412"/>
                  </a:lnTo>
                  <a:lnTo>
                    <a:pt x="6294922" y="1973179"/>
                  </a:lnTo>
                  <a:lnTo>
                    <a:pt x="7218948" y="1463040"/>
                  </a:lnTo>
                  <a:lnTo>
                    <a:pt x="7815714" y="1809549"/>
                  </a:lnTo>
                  <a:lnTo>
                    <a:pt x="9009247" y="721894"/>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9" name="Freeform: Shape 16">
              <a:extLst>
                <a:ext uri="{FF2B5EF4-FFF2-40B4-BE49-F238E27FC236}">
                  <a16:creationId xmlns:a16="http://schemas.microsoft.com/office/drawing/2014/main" id="{F446731F-265C-B430-11B2-F843B935D0E2}"/>
                </a:ext>
              </a:extLst>
            </p:cNvPr>
            <p:cNvSpPr/>
            <p:nvPr/>
          </p:nvSpPr>
          <p:spPr bwMode="auto">
            <a:xfrm>
              <a:off x="1915427" y="2223436"/>
              <a:ext cx="4071487" cy="1790299"/>
            </a:xfrm>
            <a:custGeom>
              <a:avLst/>
              <a:gdLst>
                <a:gd name="connsiteX0" fmla="*/ 221381 w 4071487"/>
                <a:gd name="connsiteY0" fmla="*/ 924025 h 1790299"/>
                <a:gd name="connsiteX1" fmla="*/ 0 w 4071487"/>
                <a:gd name="connsiteY1" fmla="*/ 1636295 h 1790299"/>
                <a:gd name="connsiteX2" fmla="*/ 895150 w 4071487"/>
                <a:gd name="connsiteY2" fmla="*/ 1790299 h 1790299"/>
                <a:gd name="connsiteX3" fmla="*/ 1857676 w 4071487"/>
                <a:gd name="connsiteY3" fmla="*/ 1771048 h 1790299"/>
                <a:gd name="connsiteX4" fmla="*/ 1992430 w 4071487"/>
                <a:gd name="connsiteY4" fmla="*/ 789271 h 1790299"/>
                <a:gd name="connsiteX5" fmla="*/ 2646948 w 4071487"/>
                <a:gd name="connsiteY5" fmla="*/ 1520791 h 1790299"/>
                <a:gd name="connsiteX6" fmla="*/ 3378468 w 4071487"/>
                <a:gd name="connsiteY6" fmla="*/ 981777 h 1790299"/>
                <a:gd name="connsiteX7" fmla="*/ 3359217 w 4071487"/>
                <a:gd name="connsiteY7" fmla="*/ 0 h 1790299"/>
                <a:gd name="connsiteX8" fmla="*/ 4071487 w 4071487"/>
                <a:gd name="connsiteY8" fmla="*/ 1328286 h 179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1487" h="1790299">
                  <a:moveTo>
                    <a:pt x="221381" y="924025"/>
                  </a:moveTo>
                  <a:lnTo>
                    <a:pt x="0" y="1636295"/>
                  </a:lnTo>
                  <a:lnTo>
                    <a:pt x="895150" y="1790299"/>
                  </a:lnTo>
                  <a:lnTo>
                    <a:pt x="1857676" y="1771048"/>
                  </a:lnTo>
                  <a:lnTo>
                    <a:pt x="1992430" y="789271"/>
                  </a:lnTo>
                  <a:lnTo>
                    <a:pt x="2646948" y="1520791"/>
                  </a:lnTo>
                  <a:lnTo>
                    <a:pt x="3378468" y="981777"/>
                  </a:lnTo>
                  <a:lnTo>
                    <a:pt x="3359217" y="0"/>
                  </a:lnTo>
                  <a:lnTo>
                    <a:pt x="4071487" y="132828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10" name="Freeform: Shape 20">
              <a:extLst>
                <a:ext uri="{FF2B5EF4-FFF2-40B4-BE49-F238E27FC236}">
                  <a16:creationId xmlns:a16="http://schemas.microsoft.com/office/drawing/2014/main" id="{4F8808ED-A894-3128-F7DB-FD1BEB9BE6D4}"/>
                </a:ext>
              </a:extLst>
            </p:cNvPr>
            <p:cNvSpPr/>
            <p:nvPr/>
          </p:nvSpPr>
          <p:spPr bwMode="auto">
            <a:xfrm>
              <a:off x="-28876" y="2598821"/>
              <a:ext cx="798897" cy="664143"/>
            </a:xfrm>
            <a:custGeom>
              <a:avLst/>
              <a:gdLst>
                <a:gd name="connsiteX0" fmla="*/ 0 w 798897"/>
                <a:gd name="connsiteY0" fmla="*/ 0 h 664143"/>
                <a:gd name="connsiteX1" fmla="*/ 798897 w 798897"/>
                <a:gd name="connsiteY1" fmla="*/ 664143 h 664143"/>
                <a:gd name="connsiteX2" fmla="*/ 798897 w 798897"/>
                <a:gd name="connsiteY2" fmla="*/ 664143 h 664143"/>
              </a:gdLst>
              <a:ahLst/>
              <a:cxnLst>
                <a:cxn ang="0">
                  <a:pos x="connsiteX0" y="connsiteY0"/>
                </a:cxn>
                <a:cxn ang="0">
                  <a:pos x="connsiteX1" y="connsiteY1"/>
                </a:cxn>
                <a:cxn ang="0">
                  <a:pos x="connsiteX2" y="connsiteY2"/>
                </a:cxn>
              </a:cxnLst>
              <a:rect l="l" t="t" r="r" b="b"/>
              <a:pathLst>
                <a:path w="798897" h="664143">
                  <a:moveTo>
                    <a:pt x="0" y="0"/>
                  </a:moveTo>
                  <a:lnTo>
                    <a:pt x="798897" y="664143"/>
                  </a:lnTo>
                  <a:lnTo>
                    <a:pt x="798897" y="664143"/>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11" name="Freeform: Shape 22">
              <a:extLst>
                <a:ext uri="{FF2B5EF4-FFF2-40B4-BE49-F238E27FC236}">
                  <a16:creationId xmlns:a16="http://schemas.microsoft.com/office/drawing/2014/main" id="{B6D8AB33-DA08-997E-5090-8719AEF31A23}"/>
                </a:ext>
              </a:extLst>
            </p:cNvPr>
            <p:cNvSpPr/>
            <p:nvPr/>
          </p:nvSpPr>
          <p:spPr bwMode="auto">
            <a:xfrm>
              <a:off x="3946358" y="3330341"/>
              <a:ext cx="5813659" cy="2127183"/>
            </a:xfrm>
            <a:custGeom>
              <a:avLst/>
              <a:gdLst>
                <a:gd name="connsiteX0" fmla="*/ 259882 w 5813659"/>
                <a:gd name="connsiteY0" fmla="*/ 943276 h 2127183"/>
                <a:gd name="connsiteX1" fmla="*/ 0 w 5813659"/>
                <a:gd name="connsiteY1" fmla="*/ 2127183 h 2127183"/>
                <a:gd name="connsiteX2" fmla="*/ 1703671 w 5813659"/>
                <a:gd name="connsiteY2" fmla="*/ 943276 h 2127183"/>
                <a:gd name="connsiteX3" fmla="*/ 3773103 w 5813659"/>
                <a:gd name="connsiteY3" fmla="*/ 1309036 h 2127183"/>
                <a:gd name="connsiteX4" fmla="*/ 2916455 w 5813659"/>
                <a:gd name="connsiteY4" fmla="*/ 365760 h 2127183"/>
                <a:gd name="connsiteX5" fmla="*/ 4475747 w 5813659"/>
                <a:gd name="connsiteY5" fmla="*/ 0 h 2127183"/>
                <a:gd name="connsiteX6" fmla="*/ 4456497 w 5813659"/>
                <a:gd name="connsiteY6" fmla="*/ 721895 h 2127183"/>
                <a:gd name="connsiteX7" fmla="*/ 5813659 w 5813659"/>
                <a:gd name="connsiteY7" fmla="*/ 1665171 h 212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3659" h="2127183">
                  <a:moveTo>
                    <a:pt x="259882" y="943276"/>
                  </a:moveTo>
                  <a:lnTo>
                    <a:pt x="0" y="2127183"/>
                  </a:lnTo>
                  <a:lnTo>
                    <a:pt x="1703671" y="943276"/>
                  </a:lnTo>
                  <a:lnTo>
                    <a:pt x="3773103" y="1309036"/>
                  </a:lnTo>
                  <a:lnTo>
                    <a:pt x="2916455" y="365760"/>
                  </a:lnTo>
                  <a:lnTo>
                    <a:pt x="4475747" y="0"/>
                  </a:lnTo>
                  <a:lnTo>
                    <a:pt x="4456497" y="721895"/>
                  </a:lnTo>
                  <a:lnTo>
                    <a:pt x="5813659" y="1665171"/>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12" name="Freeform: Shape 23">
              <a:extLst>
                <a:ext uri="{FF2B5EF4-FFF2-40B4-BE49-F238E27FC236}">
                  <a16:creationId xmlns:a16="http://schemas.microsoft.com/office/drawing/2014/main" id="{CF211194-163F-A401-FECD-DA8C2FF6AB2B}"/>
                </a:ext>
              </a:extLst>
            </p:cNvPr>
            <p:cNvSpPr/>
            <p:nvPr/>
          </p:nvSpPr>
          <p:spPr bwMode="auto">
            <a:xfrm>
              <a:off x="9211377" y="3060834"/>
              <a:ext cx="3185962" cy="1828800"/>
            </a:xfrm>
            <a:custGeom>
              <a:avLst/>
              <a:gdLst>
                <a:gd name="connsiteX0" fmla="*/ 0 w 3185962"/>
                <a:gd name="connsiteY0" fmla="*/ 1164657 h 1828800"/>
                <a:gd name="connsiteX1" fmla="*/ 856648 w 3185962"/>
                <a:gd name="connsiteY1" fmla="*/ 933650 h 1828800"/>
                <a:gd name="connsiteX2" fmla="*/ 741145 w 3185962"/>
                <a:gd name="connsiteY2" fmla="*/ 0 h 1828800"/>
                <a:gd name="connsiteX3" fmla="*/ 1751798 w 3185962"/>
                <a:gd name="connsiteY3" fmla="*/ 115503 h 1828800"/>
                <a:gd name="connsiteX4" fmla="*/ 2435191 w 3185962"/>
                <a:gd name="connsiteY4" fmla="*/ 770021 h 1828800"/>
                <a:gd name="connsiteX5" fmla="*/ 3185962 w 3185962"/>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5962" h="1828800">
                  <a:moveTo>
                    <a:pt x="0" y="1164657"/>
                  </a:moveTo>
                  <a:lnTo>
                    <a:pt x="856648" y="933650"/>
                  </a:lnTo>
                  <a:lnTo>
                    <a:pt x="741145" y="0"/>
                  </a:lnTo>
                  <a:lnTo>
                    <a:pt x="1751798" y="115503"/>
                  </a:lnTo>
                  <a:lnTo>
                    <a:pt x="2435191" y="770021"/>
                  </a:lnTo>
                  <a:lnTo>
                    <a:pt x="3185962" y="182880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13" name="Freeform: Shape 24">
              <a:extLst>
                <a:ext uri="{FF2B5EF4-FFF2-40B4-BE49-F238E27FC236}">
                  <a16:creationId xmlns:a16="http://schemas.microsoft.com/office/drawing/2014/main" id="{7F60A4A4-4E1D-3F54-6989-A0EDE0AA2D7F}"/>
                </a:ext>
              </a:extLst>
            </p:cNvPr>
            <p:cNvSpPr/>
            <p:nvPr/>
          </p:nvSpPr>
          <p:spPr bwMode="auto">
            <a:xfrm>
              <a:off x="5707781" y="1183907"/>
              <a:ext cx="2772076" cy="1472666"/>
            </a:xfrm>
            <a:custGeom>
              <a:avLst/>
              <a:gdLst>
                <a:gd name="connsiteX0" fmla="*/ 0 w 2772076"/>
                <a:gd name="connsiteY0" fmla="*/ 0 h 1472666"/>
                <a:gd name="connsiteX1" fmla="*/ 1443790 w 2772076"/>
                <a:gd name="connsiteY1" fmla="*/ 1155032 h 1472666"/>
                <a:gd name="connsiteX2" fmla="*/ 2772076 w 2772076"/>
                <a:gd name="connsiteY2" fmla="*/ 1472666 h 1472666"/>
              </a:gdLst>
              <a:ahLst/>
              <a:cxnLst>
                <a:cxn ang="0">
                  <a:pos x="connsiteX0" y="connsiteY0"/>
                </a:cxn>
                <a:cxn ang="0">
                  <a:pos x="connsiteX1" y="connsiteY1"/>
                </a:cxn>
                <a:cxn ang="0">
                  <a:pos x="connsiteX2" y="connsiteY2"/>
                </a:cxn>
              </a:cxnLst>
              <a:rect l="l" t="t" r="r" b="b"/>
              <a:pathLst>
                <a:path w="2772076" h="1472666">
                  <a:moveTo>
                    <a:pt x="0" y="0"/>
                  </a:moveTo>
                  <a:lnTo>
                    <a:pt x="1443790" y="1155032"/>
                  </a:lnTo>
                  <a:lnTo>
                    <a:pt x="2772076" y="14726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14" name="Freeform: Shape 32">
              <a:extLst>
                <a:ext uri="{FF2B5EF4-FFF2-40B4-BE49-F238E27FC236}">
                  <a16:creationId xmlns:a16="http://schemas.microsoft.com/office/drawing/2014/main" id="{05B20FA8-B37F-97D5-7F05-CB7F3857C999}"/>
                </a:ext>
              </a:extLst>
            </p:cNvPr>
            <p:cNvSpPr/>
            <p:nvPr/>
          </p:nvSpPr>
          <p:spPr bwMode="auto">
            <a:xfrm>
              <a:off x="3888606" y="2223436"/>
              <a:ext cx="1386038" cy="789271"/>
            </a:xfrm>
            <a:custGeom>
              <a:avLst/>
              <a:gdLst>
                <a:gd name="connsiteX0" fmla="*/ 0 w 1386038"/>
                <a:gd name="connsiteY0" fmla="*/ 789271 h 789271"/>
                <a:gd name="connsiteX1" fmla="*/ 1386038 w 1386038"/>
                <a:gd name="connsiteY1" fmla="*/ 0 h 789271"/>
                <a:gd name="connsiteX2" fmla="*/ 596767 w 1386038"/>
                <a:gd name="connsiteY2" fmla="*/ 211756 h 789271"/>
                <a:gd name="connsiteX3" fmla="*/ 0 w 1386038"/>
                <a:gd name="connsiteY3" fmla="*/ 789271 h 789271"/>
              </a:gdLst>
              <a:ahLst/>
              <a:cxnLst>
                <a:cxn ang="0">
                  <a:pos x="connsiteX0" y="connsiteY0"/>
                </a:cxn>
                <a:cxn ang="0">
                  <a:pos x="connsiteX1" y="connsiteY1"/>
                </a:cxn>
                <a:cxn ang="0">
                  <a:pos x="connsiteX2" y="connsiteY2"/>
                </a:cxn>
                <a:cxn ang="0">
                  <a:pos x="connsiteX3" y="connsiteY3"/>
                </a:cxn>
              </a:cxnLst>
              <a:rect l="l" t="t" r="r" b="b"/>
              <a:pathLst>
                <a:path w="1386038" h="789271">
                  <a:moveTo>
                    <a:pt x="0" y="789271"/>
                  </a:moveTo>
                  <a:lnTo>
                    <a:pt x="1386038" y="0"/>
                  </a:lnTo>
                  <a:lnTo>
                    <a:pt x="596767" y="211756"/>
                  </a:lnTo>
                  <a:lnTo>
                    <a:pt x="0" y="789271"/>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Segoe UI" pitchFamily="34" charset="0"/>
                <a:cs typeface="Segoe UI" pitchFamily="34" charset="0"/>
              </a:endParaRPr>
            </a:p>
          </p:txBody>
        </p:sp>
        <p:sp>
          <p:nvSpPr>
            <p:cNvPr id="15" name="Freeform: Shape 34">
              <a:extLst>
                <a:ext uri="{FF2B5EF4-FFF2-40B4-BE49-F238E27FC236}">
                  <a16:creationId xmlns:a16="http://schemas.microsoft.com/office/drawing/2014/main" id="{8EEEAB51-04EA-E7F7-BCF3-2D8C24F53B93}"/>
                </a:ext>
              </a:extLst>
            </p:cNvPr>
            <p:cNvSpPr/>
            <p:nvPr/>
          </p:nvSpPr>
          <p:spPr bwMode="auto">
            <a:xfrm>
              <a:off x="5650029" y="3570973"/>
              <a:ext cx="779647" cy="1511166"/>
            </a:xfrm>
            <a:custGeom>
              <a:avLst/>
              <a:gdLst>
                <a:gd name="connsiteX0" fmla="*/ 327259 w 779647"/>
                <a:gd name="connsiteY0" fmla="*/ 0 h 1511166"/>
                <a:gd name="connsiteX1" fmla="*/ 0 w 779647"/>
                <a:gd name="connsiteY1" fmla="*/ 712269 h 1511166"/>
                <a:gd name="connsiteX2" fmla="*/ 779647 w 779647"/>
                <a:gd name="connsiteY2" fmla="*/ 1511166 h 1511166"/>
              </a:gdLst>
              <a:ahLst/>
              <a:cxnLst>
                <a:cxn ang="0">
                  <a:pos x="connsiteX0" y="connsiteY0"/>
                </a:cxn>
                <a:cxn ang="0">
                  <a:pos x="connsiteX1" y="connsiteY1"/>
                </a:cxn>
                <a:cxn ang="0">
                  <a:pos x="connsiteX2" y="connsiteY2"/>
                </a:cxn>
              </a:cxnLst>
              <a:rect l="l" t="t" r="r" b="b"/>
              <a:pathLst>
                <a:path w="779647" h="1511166">
                  <a:moveTo>
                    <a:pt x="327259" y="0"/>
                  </a:moveTo>
                  <a:lnTo>
                    <a:pt x="0" y="712269"/>
                  </a:lnTo>
                  <a:lnTo>
                    <a:pt x="779647" y="15111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16" name="Freeform: Shape 35">
              <a:extLst>
                <a:ext uri="{FF2B5EF4-FFF2-40B4-BE49-F238E27FC236}">
                  <a16:creationId xmlns:a16="http://schemas.microsoft.com/office/drawing/2014/main" id="{EED943DC-CE2A-15FE-2722-F2E3928803A9}"/>
                </a:ext>
              </a:extLst>
            </p:cNvPr>
            <p:cNvSpPr/>
            <p:nvPr/>
          </p:nvSpPr>
          <p:spPr bwMode="auto">
            <a:xfrm>
              <a:off x="-510139" y="2079057"/>
              <a:ext cx="1049154" cy="433137"/>
            </a:xfrm>
            <a:custGeom>
              <a:avLst/>
              <a:gdLst>
                <a:gd name="connsiteX0" fmla="*/ 0 w 1049154"/>
                <a:gd name="connsiteY0" fmla="*/ 0 h 433137"/>
                <a:gd name="connsiteX1" fmla="*/ 1049154 w 1049154"/>
                <a:gd name="connsiteY1" fmla="*/ 433137 h 433137"/>
              </a:gdLst>
              <a:ahLst/>
              <a:cxnLst>
                <a:cxn ang="0">
                  <a:pos x="connsiteX0" y="connsiteY0"/>
                </a:cxn>
                <a:cxn ang="0">
                  <a:pos x="connsiteX1" y="connsiteY1"/>
                </a:cxn>
              </a:cxnLst>
              <a:rect l="l" t="t" r="r" b="b"/>
              <a:pathLst>
                <a:path w="1049154" h="433137">
                  <a:moveTo>
                    <a:pt x="0" y="0"/>
                  </a:moveTo>
                  <a:lnTo>
                    <a:pt x="1049154" y="433137"/>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grpSp>
      <p:sp>
        <p:nvSpPr>
          <p:cNvPr id="17" name="Freeform: Shape 1">
            <a:extLst>
              <a:ext uri="{FF2B5EF4-FFF2-40B4-BE49-F238E27FC236}">
                <a16:creationId xmlns:a16="http://schemas.microsoft.com/office/drawing/2014/main" id="{8E45C708-553B-F2E2-36FC-13EC2AE722C0}"/>
              </a:ext>
              <a:ext uri="{C183D7F6-B498-43B3-948B-1728B52AA6E4}">
                <adec:decorative xmlns:adec="http://schemas.microsoft.com/office/drawing/2017/decorative" val="1"/>
              </a:ext>
            </a:extLst>
          </p:cNvPr>
          <p:cNvSpPr/>
          <p:nvPr/>
        </p:nvSpPr>
        <p:spPr bwMode="auto">
          <a:xfrm>
            <a:off x="-544410" y="5003447"/>
            <a:ext cx="13610122" cy="1636295"/>
          </a:xfrm>
          <a:custGeom>
            <a:avLst/>
            <a:gdLst>
              <a:gd name="connsiteX0" fmla="*/ 0 w 13610122"/>
              <a:gd name="connsiteY0" fmla="*/ 1636295 h 1636295"/>
              <a:gd name="connsiteX1" fmla="*/ 2695073 w 13610122"/>
              <a:gd name="connsiteY1" fmla="*/ 182880 h 1636295"/>
              <a:gd name="connsiteX2" fmla="*/ 4485372 w 13610122"/>
              <a:gd name="connsiteY2" fmla="*/ 48126 h 1636295"/>
              <a:gd name="connsiteX3" fmla="*/ 5852160 w 13610122"/>
              <a:gd name="connsiteY3" fmla="*/ 259882 h 1636295"/>
              <a:gd name="connsiteX4" fmla="*/ 6554804 w 13610122"/>
              <a:gd name="connsiteY4" fmla="*/ 558265 h 1636295"/>
              <a:gd name="connsiteX5" fmla="*/ 8142972 w 13610122"/>
              <a:gd name="connsiteY5" fmla="*/ 173255 h 1636295"/>
              <a:gd name="connsiteX6" fmla="*/ 8951494 w 13610122"/>
              <a:gd name="connsiteY6" fmla="*/ 385011 h 1636295"/>
              <a:gd name="connsiteX7" fmla="*/ 9711890 w 13610122"/>
              <a:gd name="connsiteY7" fmla="*/ 28876 h 1636295"/>
              <a:gd name="connsiteX8" fmla="*/ 10530038 w 13610122"/>
              <a:gd name="connsiteY8" fmla="*/ 105878 h 1636295"/>
              <a:gd name="connsiteX9" fmla="*/ 12195208 w 13610122"/>
              <a:gd name="connsiteY9" fmla="*/ 875899 h 1636295"/>
              <a:gd name="connsiteX10" fmla="*/ 12474341 w 13610122"/>
              <a:gd name="connsiteY10" fmla="*/ 0 h 1636295"/>
              <a:gd name="connsiteX11" fmla="*/ 13610122 w 13610122"/>
              <a:gd name="connsiteY11" fmla="*/ 182880 h 163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10122" h="1636295">
                <a:moveTo>
                  <a:pt x="0" y="1636295"/>
                </a:moveTo>
                <a:lnTo>
                  <a:pt x="2695073" y="182880"/>
                </a:lnTo>
                <a:lnTo>
                  <a:pt x="4485372" y="48126"/>
                </a:lnTo>
                <a:lnTo>
                  <a:pt x="5852160" y="259882"/>
                </a:lnTo>
                <a:lnTo>
                  <a:pt x="6554804" y="558265"/>
                </a:lnTo>
                <a:lnTo>
                  <a:pt x="8142972" y="173255"/>
                </a:lnTo>
                <a:lnTo>
                  <a:pt x="8951494" y="385011"/>
                </a:lnTo>
                <a:lnTo>
                  <a:pt x="9711890" y="28876"/>
                </a:lnTo>
                <a:lnTo>
                  <a:pt x="10530038" y="105878"/>
                </a:lnTo>
                <a:lnTo>
                  <a:pt x="12195208" y="875899"/>
                </a:lnTo>
                <a:lnTo>
                  <a:pt x="12474341" y="0"/>
                </a:lnTo>
                <a:lnTo>
                  <a:pt x="13610122" y="182880"/>
                </a:lnTo>
              </a:path>
            </a:pathLst>
          </a:custGeom>
          <a:noFill/>
          <a:ln w="53975">
            <a:gradFill flip="none" rotWithShape="1">
              <a:gsLst>
                <a:gs pos="0">
                  <a:srgbClr val="0078D4"/>
                </a:gs>
                <a:gs pos="100000">
                  <a:srgbClr val="C03BC4"/>
                </a:gs>
              </a:gsLst>
              <a:lin ang="2700000" scaled="1"/>
              <a:tileRect/>
            </a:gra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18" name="Group 17">
            <a:extLst>
              <a:ext uri="{FF2B5EF4-FFF2-40B4-BE49-F238E27FC236}">
                <a16:creationId xmlns:a16="http://schemas.microsoft.com/office/drawing/2014/main" id="{62CD37BF-AF8F-DF08-3848-F36DB4C27D12}"/>
              </a:ext>
              <a:ext uri="{C183D7F6-B498-43B3-948B-1728B52AA6E4}">
                <adec:decorative xmlns:adec="http://schemas.microsoft.com/office/drawing/2017/decorative" val="1"/>
              </a:ext>
            </a:extLst>
          </p:cNvPr>
          <p:cNvGrpSpPr/>
          <p:nvPr/>
        </p:nvGrpSpPr>
        <p:grpSpPr>
          <a:xfrm>
            <a:off x="5458441" y="2919241"/>
            <a:ext cx="489576" cy="489576"/>
            <a:chOff x="2005980" y="659783"/>
            <a:chExt cx="489576" cy="489576"/>
          </a:xfrm>
        </p:grpSpPr>
        <p:sp>
          <p:nvSpPr>
            <p:cNvPr id="19" name="Oval 18">
              <a:extLst>
                <a:ext uri="{FF2B5EF4-FFF2-40B4-BE49-F238E27FC236}">
                  <a16:creationId xmlns:a16="http://schemas.microsoft.com/office/drawing/2014/main" id="{027D7AD4-D608-D390-2987-5EF4EF3DECE6}"/>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20" name="person" descr="person">
              <a:extLst>
                <a:ext uri="{FF2B5EF4-FFF2-40B4-BE49-F238E27FC236}">
                  <a16:creationId xmlns:a16="http://schemas.microsoft.com/office/drawing/2014/main" id="{65C857B4-2082-9127-C6CB-2CE120A4D621}"/>
                </a:ext>
              </a:extLst>
            </p:cNvPr>
            <p:cNvGrpSpPr/>
            <p:nvPr/>
          </p:nvGrpSpPr>
          <p:grpSpPr>
            <a:xfrm>
              <a:off x="2132201" y="756479"/>
              <a:ext cx="231349" cy="279969"/>
              <a:chOff x="5517875" y="3368919"/>
              <a:chExt cx="233375" cy="282423"/>
            </a:xfrm>
            <a:solidFill>
              <a:srgbClr val="8661C5"/>
            </a:solidFill>
          </p:grpSpPr>
          <p:sp>
            <p:nvSpPr>
              <p:cNvPr id="22" name="Freeform: Shape 42">
                <a:extLst>
                  <a:ext uri="{FF2B5EF4-FFF2-40B4-BE49-F238E27FC236}">
                    <a16:creationId xmlns:a16="http://schemas.microsoft.com/office/drawing/2014/main" id="{CFD0A811-EE25-E7F1-4B24-8B65D56BBB5E}"/>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23" name="Freeform: Shape 43">
                <a:extLst>
                  <a:ext uri="{FF2B5EF4-FFF2-40B4-BE49-F238E27FC236}">
                    <a16:creationId xmlns:a16="http://schemas.microsoft.com/office/drawing/2014/main" id="{EB13111B-9D3F-676B-167F-B3B20FCC2F13}"/>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24" name="Group 23">
            <a:extLst>
              <a:ext uri="{FF2B5EF4-FFF2-40B4-BE49-F238E27FC236}">
                <a16:creationId xmlns:a16="http://schemas.microsoft.com/office/drawing/2014/main" id="{CA68DDF8-4565-4B68-E07E-B947A1E4E9AA}"/>
              </a:ext>
              <a:ext uri="{C183D7F6-B498-43B3-948B-1728B52AA6E4}">
                <adec:decorative xmlns:adec="http://schemas.microsoft.com/office/drawing/2017/decorative" val="1"/>
              </a:ext>
            </a:extLst>
          </p:cNvPr>
          <p:cNvGrpSpPr/>
          <p:nvPr/>
        </p:nvGrpSpPr>
        <p:grpSpPr>
          <a:xfrm>
            <a:off x="3670498" y="4147138"/>
            <a:ext cx="489576" cy="489576"/>
            <a:chOff x="2005980" y="659783"/>
            <a:chExt cx="489576" cy="489576"/>
          </a:xfrm>
        </p:grpSpPr>
        <p:sp>
          <p:nvSpPr>
            <p:cNvPr id="25" name="Oval 24">
              <a:extLst>
                <a:ext uri="{FF2B5EF4-FFF2-40B4-BE49-F238E27FC236}">
                  <a16:creationId xmlns:a16="http://schemas.microsoft.com/office/drawing/2014/main" id="{9CD1A0AD-B691-7FED-B577-6C7CCB3B88BA}"/>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26" name="person" descr="person">
              <a:extLst>
                <a:ext uri="{FF2B5EF4-FFF2-40B4-BE49-F238E27FC236}">
                  <a16:creationId xmlns:a16="http://schemas.microsoft.com/office/drawing/2014/main" id="{DE3BD33F-3646-76AA-AADD-F0332E79D715}"/>
                </a:ext>
              </a:extLst>
            </p:cNvPr>
            <p:cNvGrpSpPr/>
            <p:nvPr/>
          </p:nvGrpSpPr>
          <p:grpSpPr>
            <a:xfrm>
              <a:off x="2132201" y="756479"/>
              <a:ext cx="231349" cy="279969"/>
              <a:chOff x="5517875" y="3368919"/>
              <a:chExt cx="233375" cy="282423"/>
            </a:xfrm>
            <a:solidFill>
              <a:srgbClr val="8661C5"/>
            </a:solidFill>
          </p:grpSpPr>
          <p:sp>
            <p:nvSpPr>
              <p:cNvPr id="27" name="Freeform: Shape 47">
                <a:extLst>
                  <a:ext uri="{FF2B5EF4-FFF2-40B4-BE49-F238E27FC236}">
                    <a16:creationId xmlns:a16="http://schemas.microsoft.com/office/drawing/2014/main" id="{C5A4471B-D38F-0FBF-4E0C-61EC5C235AA7}"/>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28" name="Freeform: Shape 48">
                <a:extLst>
                  <a:ext uri="{FF2B5EF4-FFF2-40B4-BE49-F238E27FC236}">
                    <a16:creationId xmlns:a16="http://schemas.microsoft.com/office/drawing/2014/main" id="{6D0E65E4-6462-86D8-E934-9EC1CDAA5B52}"/>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29" name="Group 28">
            <a:extLst>
              <a:ext uri="{FF2B5EF4-FFF2-40B4-BE49-F238E27FC236}">
                <a16:creationId xmlns:a16="http://schemas.microsoft.com/office/drawing/2014/main" id="{B98F5E6B-769C-C785-10DC-EAFE40A6BFB0}"/>
              </a:ext>
              <a:ext uri="{C183D7F6-B498-43B3-948B-1728B52AA6E4}">
                <adec:decorative xmlns:adec="http://schemas.microsoft.com/office/drawing/2017/decorative" val="1"/>
              </a:ext>
            </a:extLst>
          </p:cNvPr>
          <p:cNvGrpSpPr/>
          <p:nvPr/>
        </p:nvGrpSpPr>
        <p:grpSpPr>
          <a:xfrm>
            <a:off x="59043" y="6063916"/>
            <a:ext cx="489576" cy="489576"/>
            <a:chOff x="2005980" y="659783"/>
            <a:chExt cx="489576" cy="489576"/>
          </a:xfrm>
        </p:grpSpPr>
        <p:sp>
          <p:nvSpPr>
            <p:cNvPr id="30" name="Oval 29">
              <a:extLst>
                <a:ext uri="{FF2B5EF4-FFF2-40B4-BE49-F238E27FC236}">
                  <a16:creationId xmlns:a16="http://schemas.microsoft.com/office/drawing/2014/main" id="{E2A3A8C2-0F06-7834-FA31-39A5247F0E02}"/>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31" name="person" descr="person">
              <a:extLst>
                <a:ext uri="{FF2B5EF4-FFF2-40B4-BE49-F238E27FC236}">
                  <a16:creationId xmlns:a16="http://schemas.microsoft.com/office/drawing/2014/main" id="{A5AC15FD-5B59-BF04-B3A7-9C702BCDF476}"/>
                </a:ext>
              </a:extLst>
            </p:cNvPr>
            <p:cNvGrpSpPr/>
            <p:nvPr/>
          </p:nvGrpSpPr>
          <p:grpSpPr>
            <a:xfrm>
              <a:off x="2132201" y="756479"/>
              <a:ext cx="231349" cy="279969"/>
              <a:chOff x="5517875" y="3368919"/>
              <a:chExt cx="233375" cy="282423"/>
            </a:xfrm>
            <a:solidFill>
              <a:srgbClr val="8661C5"/>
            </a:solidFill>
          </p:grpSpPr>
          <p:sp>
            <p:nvSpPr>
              <p:cNvPr id="32" name="Freeform: Shape 52">
                <a:extLst>
                  <a:ext uri="{FF2B5EF4-FFF2-40B4-BE49-F238E27FC236}">
                    <a16:creationId xmlns:a16="http://schemas.microsoft.com/office/drawing/2014/main" id="{D1FA8CF5-AA62-0E6B-6734-D54D3479E94A}"/>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33" name="Freeform: Shape 53">
                <a:extLst>
                  <a:ext uri="{FF2B5EF4-FFF2-40B4-BE49-F238E27FC236}">
                    <a16:creationId xmlns:a16="http://schemas.microsoft.com/office/drawing/2014/main" id="{17C3FD82-9B6D-6029-E1DE-CD6E16C2BC57}"/>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34" name="Group 33">
            <a:extLst>
              <a:ext uri="{FF2B5EF4-FFF2-40B4-BE49-F238E27FC236}">
                <a16:creationId xmlns:a16="http://schemas.microsoft.com/office/drawing/2014/main" id="{212CE635-F47F-096E-FA93-CFAF380BB6F6}"/>
              </a:ext>
              <a:ext uri="{C183D7F6-B498-43B3-948B-1728B52AA6E4}">
                <adec:decorative xmlns:adec="http://schemas.microsoft.com/office/drawing/2017/decorative" val="1"/>
              </a:ext>
            </a:extLst>
          </p:cNvPr>
          <p:cNvGrpSpPr/>
          <p:nvPr/>
        </p:nvGrpSpPr>
        <p:grpSpPr>
          <a:xfrm>
            <a:off x="545064" y="5097826"/>
            <a:ext cx="489576" cy="489576"/>
            <a:chOff x="2005980" y="659783"/>
            <a:chExt cx="489576" cy="489576"/>
          </a:xfrm>
        </p:grpSpPr>
        <p:sp>
          <p:nvSpPr>
            <p:cNvPr id="35" name="Oval 34">
              <a:extLst>
                <a:ext uri="{FF2B5EF4-FFF2-40B4-BE49-F238E27FC236}">
                  <a16:creationId xmlns:a16="http://schemas.microsoft.com/office/drawing/2014/main" id="{6384033B-FAD4-CF79-0955-ACD39DDE5036}"/>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36" name="person" descr="person">
              <a:extLst>
                <a:ext uri="{FF2B5EF4-FFF2-40B4-BE49-F238E27FC236}">
                  <a16:creationId xmlns:a16="http://schemas.microsoft.com/office/drawing/2014/main" id="{15742D35-9621-A605-53B6-898970465ED5}"/>
                </a:ext>
              </a:extLst>
            </p:cNvPr>
            <p:cNvGrpSpPr/>
            <p:nvPr/>
          </p:nvGrpSpPr>
          <p:grpSpPr>
            <a:xfrm>
              <a:off x="2132201" y="756479"/>
              <a:ext cx="231349" cy="279969"/>
              <a:chOff x="5517875" y="3368919"/>
              <a:chExt cx="233375" cy="282423"/>
            </a:xfrm>
            <a:solidFill>
              <a:srgbClr val="8661C5"/>
            </a:solidFill>
          </p:grpSpPr>
          <p:sp>
            <p:nvSpPr>
              <p:cNvPr id="37" name="Freeform: Shape 57">
                <a:extLst>
                  <a:ext uri="{FF2B5EF4-FFF2-40B4-BE49-F238E27FC236}">
                    <a16:creationId xmlns:a16="http://schemas.microsoft.com/office/drawing/2014/main" id="{A9BE2921-88BD-49AF-FFC5-BA66F22895A3}"/>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38" name="Freeform: Shape 58">
                <a:extLst>
                  <a:ext uri="{FF2B5EF4-FFF2-40B4-BE49-F238E27FC236}">
                    <a16:creationId xmlns:a16="http://schemas.microsoft.com/office/drawing/2014/main" id="{594C1797-CA9F-888C-E11E-D10E2B88400B}"/>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39" name="Group 38">
            <a:extLst>
              <a:ext uri="{FF2B5EF4-FFF2-40B4-BE49-F238E27FC236}">
                <a16:creationId xmlns:a16="http://schemas.microsoft.com/office/drawing/2014/main" id="{3905A9ED-EC98-5374-C381-602DB51933C3}"/>
              </a:ext>
              <a:ext uri="{C183D7F6-B498-43B3-948B-1728B52AA6E4}">
                <adec:decorative xmlns:adec="http://schemas.microsoft.com/office/drawing/2017/decorative" val="1"/>
              </a:ext>
            </a:extLst>
          </p:cNvPr>
          <p:cNvGrpSpPr/>
          <p:nvPr/>
        </p:nvGrpSpPr>
        <p:grpSpPr>
          <a:xfrm>
            <a:off x="5448849" y="6024444"/>
            <a:ext cx="489576" cy="489576"/>
            <a:chOff x="2005980" y="659783"/>
            <a:chExt cx="489576" cy="489576"/>
          </a:xfrm>
        </p:grpSpPr>
        <p:sp>
          <p:nvSpPr>
            <p:cNvPr id="40" name="Oval 39">
              <a:extLst>
                <a:ext uri="{FF2B5EF4-FFF2-40B4-BE49-F238E27FC236}">
                  <a16:creationId xmlns:a16="http://schemas.microsoft.com/office/drawing/2014/main" id="{87CDF0B2-1E1E-9A04-278B-9BD38B06088F}"/>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41" name="person" descr="person">
              <a:extLst>
                <a:ext uri="{FF2B5EF4-FFF2-40B4-BE49-F238E27FC236}">
                  <a16:creationId xmlns:a16="http://schemas.microsoft.com/office/drawing/2014/main" id="{D3034500-1105-91A9-5615-C0F98CC6FD1D}"/>
                </a:ext>
              </a:extLst>
            </p:cNvPr>
            <p:cNvGrpSpPr/>
            <p:nvPr/>
          </p:nvGrpSpPr>
          <p:grpSpPr>
            <a:xfrm>
              <a:off x="2132201" y="756479"/>
              <a:ext cx="231349" cy="279969"/>
              <a:chOff x="5517875" y="3368919"/>
              <a:chExt cx="233375" cy="282423"/>
            </a:xfrm>
            <a:solidFill>
              <a:srgbClr val="8661C5"/>
            </a:solidFill>
          </p:grpSpPr>
          <p:sp>
            <p:nvSpPr>
              <p:cNvPr id="42" name="Freeform: Shape 62">
                <a:extLst>
                  <a:ext uri="{FF2B5EF4-FFF2-40B4-BE49-F238E27FC236}">
                    <a16:creationId xmlns:a16="http://schemas.microsoft.com/office/drawing/2014/main" id="{1BA7340C-2971-2836-2E2E-7272E2F82D7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4" name="Freeform: Shape 575">
                <a:extLst>
                  <a:ext uri="{FF2B5EF4-FFF2-40B4-BE49-F238E27FC236}">
                    <a16:creationId xmlns:a16="http://schemas.microsoft.com/office/drawing/2014/main" id="{26AB25D6-7272-F5F7-6DD5-32B27BF7AB38}"/>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45" name="Group 44">
            <a:extLst>
              <a:ext uri="{FF2B5EF4-FFF2-40B4-BE49-F238E27FC236}">
                <a16:creationId xmlns:a16="http://schemas.microsoft.com/office/drawing/2014/main" id="{E77ED1B5-7D7F-4ED1-BEFE-BAA5CAAD5311}"/>
              </a:ext>
              <a:ext uri="{C183D7F6-B498-43B3-948B-1728B52AA6E4}">
                <adec:decorative xmlns:adec="http://schemas.microsoft.com/office/drawing/2017/decorative" val="1"/>
              </a:ext>
            </a:extLst>
          </p:cNvPr>
          <p:cNvGrpSpPr/>
          <p:nvPr/>
        </p:nvGrpSpPr>
        <p:grpSpPr>
          <a:xfrm>
            <a:off x="6199680" y="6874653"/>
            <a:ext cx="489576" cy="489576"/>
            <a:chOff x="2005980" y="659783"/>
            <a:chExt cx="489576" cy="489576"/>
          </a:xfrm>
        </p:grpSpPr>
        <p:sp>
          <p:nvSpPr>
            <p:cNvPr id="46" name="Oval 45">
              <a:extLst>
                <a:ext uri="{FF2B5EF4-FFF2-40B4-BE49-F238E27FC236}">
                  <a16:creationId xmlns:a16="http://schemas.microsoft.com/office/drawing/2014/main" id="{4D6C1CB7-4002-1483-3EC9-B434FD18C6DC}"/>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47" name="person" descr="person">
              <a:extLst>
                <a:ext uri="{FF2B5EF4-FFF2-40B4-BE49-F238E27FC236}">
                  <a16:creationId xmlns:a16="http://schemas.microsoft.com/office/drawing/2014/main" id="{D5D8BE01-9EC0-8F5A-CCFA-0297D17EDD5D}"/>
                </a:ext>
              </a:extLst>
            </p:cNvPr>
            <p:cNvGrpSpPr/>
            <p:nvPr/>
          </p:nvGrpSpPr>
          <p:grpSpPr>
            <a:xfrm>
              <a:off x="2132201" y="756479"/>
              <a:ext cx="231349" cy="279969"/>
              <a:chOff x="5517875" y="3368919"/>
              <a:chExt cx="233375" cy="282423"/>
            </a:xfrm>
            <a:solidFill>
              <a:srgbClr val="8661C5"/>
            </a:solidFill>
          </p:grpSpPr>
          <p:sp>
            <p:nvSpPr>
              <p:cNvPr id="48" name="Freeform: Shape 579">
                <a:extLst>
                  <a:ext uri="{FF2B5EF4-FFF2-40B4-BE49-F238E27FC236}">
                    <a16:creationId xmlns:a16="http://schemas.microsoft.com/office/drawing/2014/main" id="{716DD7D3-AF49-93C2-7849-316681997FA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9" name="Freeform: Shape 580">
                <a:extLst>
                  <a:ext uri="{FF2B5EF4-FFF2-40B4-BE49-F238E27FC236}">
                    <a16:creationId xmlns:a16="http://schemas.microsoft.com/office/drawing/2014/main" id="{D54C3406-C28B-AFA7-D3A6-BF3A5B9E7610}"/>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50" name="Group 49">
            <a:extLst>
              <a:ext uri="{FF2B5EF4-FFF2-40B4-BE49-F238E27FC236}">
                <a16:creationId xmlns:a16="http://schemas.microsoft.com/office/drawing/2014/main" id="{BCC8CDE7-B9A0-C62B-36B3-CD1255E0E4C8}"/>
              </a:ext>
              <a:ext uri="{C183D7F6-B498-43B3-948B-1728B52AA6E4}">
                <adec:decorative xmlns:adec="http://schemas.microsoft.com/office/drawing/2017/decorative" val="1"/>
              </a:ext>
            </a:extLst>
          </p:cNvPr>
          <p:cNvGrpSpPr/>
          <p:nvPr/>
        </p:nvGrpSpPr>
        <p:grpSpPr>
          <a:xfrm>
            <a:off x="4969560" y="4966282"/>
            <a:ext cx="600145" cy="600145"/>
            <a:chOff x="2005980" y="659783"/>
            <a:chExt cx="489576" cy="489576"/>
          </a:xfrm>
        </p:grpSpPr>
        <p:sp>
          <p:nvSpPr>
            <p:cNvPr id="51" name="Oval 50">
              <a:extLst>
                <a:ext uri="{FF2B5EF4-FFF2-40B4-BE49-F238E27FC236}">
                  <a16:creationId xmlns:a16="http://schemas.microsoft.com/office/drawing/2014/main" id="{B792C9F1-F28F-B1A5-FCFB-8649A0500585}"/>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52" name="person" descr="person">
              <a:extLst>
                <a:ext uri="{FF2B5EF4-FFF2-40B4-BE49-F238E27FC236}">
                  <a16:creationId xmlns:a16="http://schemas.microsoft.com/office/drawing/2014/main" id="{63F1D48D-F2F0-C369-9DA2-A4B4E2941E60}"/>
                </a:ext>
              </a:extLst>
            </p:cNvPr>
            <p:cNvGrpSpPr/>
            <p:nvPr/>
          </p:nvGrpSpPr>
          <p:grpSpPr>
            <a:xfrm>
              <a:off x="2132201" y="756479"/>
              <a:ext cx="231349" cy="279969"/>
              <a:chOff x="5517875" y="3368919"/>
              <a:chExt cx="233375" cy="282423"/>
            </a:xfrm>
            <a:solidFill>
              <a:srgbClr val="8661C5"/>
            </a:solidFill>
          </p:grpSpPr>
          <p:sp>
            <p:nvSpPr>
              <p:cNvPr id="53" name="Freeform: Shape 584">
                <a:extLst>
                  <a:ext uri="{FF2B5EF4-FFF2-40B4-BE49-F238E27FC236}">
                    <a16:creationId xmlns:a16="http://schemas.microsoft.com/office/drawing/2014/main" id="{8BD62A4A-99E9-0D98-E909-9D739C3E841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4" name="Freeform: Shape 585">
                <a:extLst>
                  <a:ext uri="{FF2B5EF4-FFF2-40B4-BE49-F238E27FC236}">
                    <a16:creationId xmlns:a16="http://schemas.microsoft.com/office/drawing/2014/main" id="{9A3AE600-135F-5999-4BEB-BE7E19A82D39}"/>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55" name="Group 54">
            <a:extLst>
              <a:ext uri="{FF2B5EF4-FFF2-40B4-BE49-F238E27FC236}">
                <a16:creationId xmlns:a16="http://schemas.microsoft.com/office/drawing/2014/main" id="{434C7355-24DF-10FE-88FB-74FC619563B0}"/>
              </a:ext>
              <a:ext uri="{C183D7F6-B498-43B3-948B-1728B52AA6E4}">
                <adec:decorative xmlns:adec="http://schemas.microsoft.com/office/drawing/2017/decorative" val="1"/>
              </a:ext>
            </a:extLst>
          </p:cNvPr>
          <p:cNvGrpSpPr/>
          <p:nvPr/>
        </p:nvGrpSpPr>
        <p:grpSpPr>
          <a:xfrm>
            <a:off x="2527454" y="5708559"/>
            <a:ext cx="600145" cy="600145"/>
            <a:chOff x="2005980" y="659783"/>
            <a:chExt cx="489576" cy="489576"/>
          </a:xfrm>
        </p:grpSpPr>
        <p:sp>
          <p:nvSpPr>
            <p:cNvPr id="56" name="Oval 55">
              <a:extLst>
                <a:ext uri="{FF2B5EF4-FFF2-40B4-BE49-F238E27FC236}">
                  <a16:creationId xmlns:a16="http://schemas.microsoft.com/office/drawing/2014/main" id="{CD8E5E41-93B9-AD92-757B-28A48D404658}"/>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57" name="person" descr="person">
              <a:extLst>
                <a:ext uri="{FF2B5EF4-FFF2-40B4-BE49-F238E27FC236}">
                  <a16:creationId xmlns:a16="http://schemas.microsoft.com/office/drawing/2014/main" id="{372B8CD4-3220-2F0F-8653-1158943F01DB}"/>
                </a:ext>
              </a:extLst>
            </p:cNvPr>
            <p:cNvGrpSpPr/>
            <p:nvPr/>
          </p:nvGrpSpPr>
          <p:grpSpPr>
            <a:xfrm>
              <a:off x="2132201" y="756479"/>
              <a:ext cx="231349" cy="279969"/>
              <a:chOff x="5517875" y="3368919"/>
              <a:chExt cx="233375" cy="282423"/>
            </a:xfrm>
            <a:solidFill>
              <a:srgbClr val="8661C5"/>
            </a:solidFill>
          </p:grpSpPr>
          <p:sp>
            <p:nvSpPr>
              <p:cNvPr id="58" name="Freeform: Shape 590">
                <a:extLst>
                  <a:ext uri="{FF2B5EF4-FFF2-40B4-BE49-F238E27FC236}">
                    <a16:creationId xmlns:a16="http://schemas.microsoft.com/office/drawing/2014/main" id="{6778634C-2990-3EEC-BDFA-530B8704AAE7}"/>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9" name="Freeform: Shape 591">
                <a:extLst>
                  <a:ext uri="{FF2B5EF4-FFF2-40B4-BE49-F238E27FC236}">
                    <a16:creationId xmlns:a16="http://schemas.microsoft.com/office/drawing/2014/main" id="{286B109E-7AF0-79DC-15CE-3158BE943558}"/>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60" name="Group 59">
            <a:extLst>
              <a:ext uri="{FF2B5EF4-FFF2-40B4-BE49-F238E27FC236}">
                <a16:creationId xmlns:a16="http://schemas.microsoft.com/office/drawing/2014/main" id="{16DF17CA-B0E0-2772-268D-B71F4CDA9BAF}"/>
              </a:ext>
              <a:ext uri="{C183D7F6-B498-43B3-948B-1728B52AA6E4}">
                <adec:decorative xmlns:adec="http://schemas.microsoft.com/office/drawing/2017/decorative" val="1"/>
              </a:ext>
            </a:extLst>
          </p:cNvPr>
          <p:cNvGrpSpPr/>
          <p:nvPr/>
        </p:nvGrpSpPr>
        <p:grpSpPr>
          <a:xfrm>
            <a:off x="6329568" y="4214213"/>
            <a:ext cx="600145" cy="600145"/>
            <a:chOff x="2005980" y="659783"/>
            <a:chExt cx="489576" cy="489576"/>
          </a:xfrm>
        </p:grpSpPr>
        <p:sp>
          <p:nvSpPr>
            <p:cNvPr id="61" name="Oval 60">
              <a:extLst>
                <a:ext uri="{FF2B5EF4-FFF2-40B4-BE49-F238E27FC236}">
                  <a16:creationId xmlns:a16="http://schemas.microsoft.com/office/drawing/2014/main" id="{A4F16669-DC5E-5F1C-A56D-A8EAE3CA22F0}"/>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62" name="person" descr="person">
              <a:extLst>
                <a:ext uri="{FF2B5EF4-FFF2-40B4-BE49-F238E27FC236}">
                  <a16:creationId xmlns:a16="http://schemas.microsoft.com/office/drawing/2014/main" id="{3A300537-F952-A359-20C4-38E8E06A7C10}"/>
                </a:ext>
              </a:extLst>
            </p:cNvPr>
            <p:cNvGrpSpPr/>
            <p:nvPr/>
          </p:nvGrpSpPr>
          <p:grpSpPr>
            <a:xfrm>
              <a:off x="2132201" y="756479"/>
              <a:ext cx="231349" cy="279969"/>
              <a:chOff x="5517875" y="3368919"/>
              <a:chExt cx="233375" cy="282423"/>
            </a:xfrm>
            <a:solidFill>
              <a:srgbClr val="8661C5"/>
            </a:solidFill>
          </p:grpSpPr>
          <p:sp>
            <p:nvSpPr>
              <p:cNvPr id="63" name="Freeform: Shape 599">
                <a:extLst>
                  <a:ext uri="{FF2B5EF4-FFF2-40B4-BE49-F238E27FC236}">
                    <a16:creationId xmlns:a16="http://schemas.microsoft.com/office/drawing/2014/main" id="{35FED7AB-AB57-54A6-559E-7D33B575CCA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4" name="Freeform: Shape 603">
                <a:extLst>
                  <a:ext uri="{FF2B5EF4-FFF2-40B4-BE49-F238E27FC236}">
                    <a16:creationId xmlns:a16="http://schemas.microsoft.com/office/drawing/2014/main" id="{FDD2960D-5150-6CC9-5266-B11C3FDE5789}"/>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65" name="Group 64">
            <a:extLst>
              <a:ext uri="{FF2B5EF4-FFF2-40B4-BE49-F238E27FC236}">
                <a16:creationId xmlns:a16="http://schemas.microsoft.com/office/drawing/2014/main" id="{1E89FE40-8D00-A6AE-0549-8A628AB35194}"/>
              </a:ext>
              <a:ext uri="{C183D7F6-B498-43B3-948B-1728B52AA6E4}">
                <adec:decorative xmlns:adec="http://schemas.microsoft.com/office/drawing/2017/decorative" val="1"/>
              </a:ext>
            </a:extLst>
          </p:cNvPr>
          <p:cNvGrpSpPr/>
          <p:nvPr/>
        </p:nvGrpSpPr>
        <p:grpSpPr>
          <a:xfrm>
            <a:off x="3736593" y="4886692"/>
            <a:ext cx="338883" cy="338883"/>
            <a:chOff x="2005980" y="659783"/>
            <a:chExt cx="489576" cy="489576"/>
          </a:xfrm>
        </p:grpSpPr>
        <p:sp>
          <p:nvSpPr>
            <p:cNvPr id="66" name="Oval 65">
              <a:extLst>
                <a:ext uri="{FF2B5EF4-FFF2-40B4-BE49-F238E27FC236}">
                  <a16:creationId xmlns:a16="http://schemas.microsoft.com/office/drawing/2014/main" id="{73219B1A-293A-44B8-CB30-2CBE318D8BC5}"/>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67" name="person" descr="person">
              <a:extLst>
                <a:ext uri="{FF2B5EF4-FFF2-40B4-BE49-F238E27FC236}">
                  <a16:creationId xmlns:a16="http://schemas.microsoft.com/office/drawing/2014/main" id="{DF7DD10C-0501-A48A-CCC3-C0C1128A5621}"/>
                </a:ext>
              </a:extLst>
            </p:cNvPr>
            <p:cNvGrpSpPr/>
            <p:nvPr/>
          </p:nvGrpSpPr>
          <p:grpSpPr>
            <a:xfrm>
              <a:off x="2132201" y="756479"/>
              <a:ext cx="231349" cy="279969"/>
              <a:chOff x="5517875" y="3368919"/>
              <a:chExt cx="233375" cy="282423"/>
            </a:xfrm>
            <a:solidFill>
              <a:srgbClr val="8661C5"/>
            </a:solidFill>
          </p:grpSpPr>
          <p:sp>
            <p:nvSpPr>
              <p:cNvPr id="68" name="Freeform: Shape 607">
                <a:extLst>
                  <a:ext uri="{FF2B5EF4-FFF2-40B4-BE49-F238E27FC236}">
                    <a16:creationId xmlns:a16="http://schemas.microsoft.com/office/drawing/2014/main" id="{31F0533F-D849-45EF-3150-7D011945F5E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9" name="Freeform: Shape 608">
                <a:extLst>
                  <a:ext uri="{FF2B5EF4-FFF2-40B4-BE49-F238E27FC236}">
                    <a16:creationId xmlns:a16="http://schemas.microsoft.com/office/drawing/2014/main" id="{E8AD78E7-1316-84D1-9B82-820386190B7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70" name="Group 69">
            <a:extLst>
              <a:ext uri="{FF2B5EF4-FFF2-40B4-BE49-F238E27FC236}">
                <a16:creationId xmlns:a16="http://schemas.microsoft.com/office/drawing/2014/main" id="{F83C8F0D-C8A4-C881-F4E5-B811CCE1A579}"/>
              </a:ext>
              <a:ext uri="{C183D7F6-B498-43B3-948B-1728B52AA6E4}">
                <adec:decorative xmlns:adec="http://schemas.microsoft.com/office/drawing/2017/decorative" val="1"/>
              </a:ext>
            </a:extLst>
          </p:cNvPr>
          <p:cNvGrpSpPr/>
          <p:nvPr/>
        </p:nvGrpSpPr>
        <p:grpSpPr>
          <a:xfrm>
            <a:off x="7016269" y="4194734"/>
            <a:ext cx="338883" cy="338883"/>
            <a:chOff x="2005980" y="659783"/>
            <a:chExt cx="489576" cy="489576"/>
          </a:xfrm>
        </p:grpSpPr>
        <p:sp>
          <p:nvSpPr>
            <p:cNvPr id="71" name="Oval 70">
              <a:extLst>
                <a:ext uri="{FF2B5EF4-FFF2-40B4-BE49-F238E27FC236}">
                  <a16:creationId xmlns:a16="http://schemas.microsoft.com/office/drawing/2014/main" id="{C5FA1FB6-7292-57B9-6D85-E23AA925C4A0}"/>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72" name="person" descr="person">
              <a:extLst>
                <a:ext uri="{FF2B5EF4-FFF2-40B4-BE49-F238E27FC236}">
                  <a16:creationId xmlns:a16="http://schemas.microsoft.com/office/drawing/2014/main" id="{E02B2C46-5FD6-D581-BFBC-A26979FFA460}"/>
                </a:ext>
              </a:extLst>
            </p:cNvPr>
            <p:cNvGrpSpPr/>
            <p:nvPr/>
          </p:nvGrpSpPr>
          <p:grpSpPr>
            <a:xfrm>
              <a:off x="2132201" y="756479"/>
              <a:ext cx="231349" cy="279969"/>
              <a:chOff x="5517875" y="3368919"/>
              <a:chExt cx="233375" cy="282423"/>
            </a:xfrm>
            <a:solidFill>
              <a:srgbClr val="8661C5"/>
            </a:solidFill>
          </p:grpSpPr>
          <p:sp>
            <p:nvSpPr>
              <p:cNvPr id="73" name="Freeform: Shape 612">
                <a:extLst>
                  <a:ext uri="{FF2B5EF4-FFF2-40B4-BE49-F238E27FC236}">
                    <a16:creationId xmlns:a16="http://schemas.microsoft.com/office/drawing/2014/main" id="{A6731F66-6703-C70D-98DB-2DFE9DC71122}"/>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74" name="Freeform: Shape 613">
                <a:extLst>
                  <a:ext uri="{FF2B5EF4-FFF2-40B4-BE49-F238E27FC236}">
                    <a16:creationId xmlns:a16="http://schemas.microsoft.com/office/drawing/2014/main" id="{1FFF3B07-6680-2038-F7A2-F15FDE2B7707}"/>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75" name="Group 74">
            <a:extLst>
              <a:ext uri="{FF2B5EF4-FFF2-40B4-BE49-F238E27FC236}">
                <a16:creationId xmlns:a16="http://schemas.microsoft.com/office/drawing/2014/main" id="{AB758C9B-2FE6-9E86-9EB0-1DA4633588E9}"/>
              </a:ext>
              <a:ext uri="{C183D7F6-B498-43B3-948B-1728B52AA6E4}">
                <adec:decorative xmlns:adec="http://schemas.microsoft.com/office/drawing/2017/decorative" val="1"/>
              </a:ext>
            </a:extLst>
          </p:cNvPr>
          <p:cNvGrpSpPr/>
          <p:nvPr/>
        </p:nvGrpSpPr>
        <p:grpSpPr>
          <a:xfrm>
            <a:off x="7401691" y="5015641"/>
            <a:ext cx="338883" cy="338883"/>
            <a:chOff x="2005980" y="659783"/>
            <a:chExt cx="489576" cy="489576"/>
          </a:xfrm>
        </p:grpSpPr>
        <p:sp>
          <p:nvSpPr>
            <p:cNvPr id="76" name="Oval 75">
              <a:extLst>
                <a:ext uri="{FF2B5EF4-FFF2-40B4-BE49-F238E27FC236}">
                  <a16:creationId xmlns:a16="http://schemas.microsoft.com/office/drawing/2014/main" id="{94A3B4C0-3041-A6E2-8F0A-62EB3649C4E2}"/>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77" name="person" descr="person">
              <a:extLst>
                <a:ext uri="{FF2B5EF4-FFF2-40B4-BE49-F238E27FC236}">
                  <a16:creationId xmlns:a16="http://schemas.microsoft.com/office/drawing/2014/main" id="{9BF86660-5708-5E2D-9075-5CED8A51AEBC}"/>
                </a:ext>
              </a:extLst>
            </p:cNvPr>
            <p:cNvGrpSpPr/>
            <p:nvPr/>
          </p:nvGrpSpPr>
          <p:grpSpPr>
            <a:xfrm>
              <a:off x="2132201" y="756479"/>
              <a:ext cx="231349" cy="279969"/>
              <a:chOff x="5517875" y="3368919"/>
              <a:chExt cx="233375" cy="282423"/>
            </a:xfrm>
            <a:solidFill>
              <a:srgbClr val="8661C5"/>
            </a:solidFill>
          </p:grpSpPr>
          <p:sp>
            <p:nvSpPr>
              <p:cNvPr id="78" name="Freeform: Shape 617">
                <a:extLst>
                  <a:ext uri="{FF2B5EF4-FFF2-40B4-BE49-F238E27FC236}">
                    <a16:creationId xmlns:a16="http://schemas.microsoft.com/office/drawing/2014/main" id="{9BB442EF-2588-999F-C3C8-833F08C02A7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79" name="Freeform: Shape 618">
                <a:extLst>
                  <a:ext uri="{FF2B5EF4-FFF2-40B4-BE49-F238E27FC236}">
                    <a16:creationId xmlns:a16="http://schemas.microsoft.com/office/drawing/2014/main" id="{444D8180-3CE5-9CBF-31E3-A671C60CE089}"/>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80" name="Group 79">
            <a:extLst>
              <a:ext uri="{FF2B5EF4-FFF2-40B4-BE49-F238E27FC236}">
                <a16:creationId xmlns:a16="http://schemas.microsoft.com/office/drawing/2014/main" id="{63B61739-07BC-F3AC-1BB0-5CF129998335}"/>
              </a:ext>
              <a:ext uri="{C183D7F6-B498-43B3-948B-1728B52AA6E4}">
                <adec:decorative xmlns:adec="http://schemas.microsoft.com/office/drawing/2017/decorative" val="1"/>
              </a:ext>
            </a:extLst>
          </p:cNvPr>
          <p:cNvGrpSpPr/>
          <p:nvPr/>
        </p:nvGrpSpPr>
        <p:grpSpPr>
          <a:xfrm>
            <a:off x="10691130" y="5687121"/>
            <a:ext cx="489576" cy="489576"/>
            <a:chOff x="2005980" y="659783"/>
            <a:chExt cx="489576" cy="489576"/>
          </a:xfrm>
        </p:grpSpPr>
        <p:sp>
          <p:nvSpPr>
            <p:cNvPr id="81" name="Oval 80">
              <a:extLst>
                <a:ext uri="{FF2B5EF4-FFF2-40B4-BE49-F238E27FC236}">
                  <a16:creationId xmlns:a16="http://schemas.microsoft.com/office/drawing/2014/main" id="{023BCE5E-E284-F0AB-E831-4923DC523BDB}"/>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82" name="person" descr="person">
              <a:extLst>
                <a:ext uri="{FF2B5EF4-FFF2-40B4-BE49-F238E27FC236}">
                  <a16:creationId xmlns:a16="http://schemas.microsoft.com/office/drawing/2014/main" id="{3B8A3969-F6B7-813B-B2DA-1F36367A3E5B}"/>
                </a:ext>
              </a:extLst>
            </p:cNvPr>
            <p:cNvGrpSpPr/>
            <p:nvPr/>
          </p:nvGrpSpPr>
          <p:grpSpPr>
            <a:xfrm>
              <a:off x="2132201" y="756479"/>
              <a:ext cx="231349" cy="279969"/>
              <a:chOff x="5517875" y="3368919"/>
              <a:chExt cx="233375" cy="282423"/>
            </a:xfrm>
            <a:solidFill>
              <a:srgbClr val="8661C5"/>
            </a:solidFill>
          </p:grpSpPr>
          <p:sp>
            <p:nvSpPr>
              <p:cNvPr id="83" name="Freeform: Shape 622">
                <a:extLst>
                  <a:ext uri="{FF2B5EF4-FFF2-40B4-BE49-F238E27FC236}">
                    <a16:creationId xmlns:a16="http://schemas.microsoft.com/office/drawing/2014/main" id="{C56BC261-FA7E-626A-8E46-73918A748815}"/>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84" name="Freeform: Shape 623">
                <a:extLst>
                  <a:ext uri="{FF2B5EF4-FFF2-40B4-BE49-F238E27FC236}">
                    <a16:creationId xmlns:a16="http://schemas.microsoft.com/office/drawing/2014/main" id="{36D35F68-75ED-8E35-7E0E-78EA6EF1ECDD}"/>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85" name="Group 84">
            <a:extLst>
              <a:ext uri="{FF2B5EF4-FFF2-40B4-BE49-F238E27FC236}">
                <a16:creationId xmlns:a16="http://schemas.microsoft.com/office/drawing/2014/main" id="{8A9130FE-956D-F595-FE54-D23E0C70D56F}"/>
              </a:ext>
              <a:ext uri="{C183D7F6-B498-43B3-948B-1728B52AA6E4}">
                <adec:decorative xmlns:adec="http://schemas.microsoft.com/office/drawing/2017/decorative" val="1"/>
              </a:ext>
            </a:extLst>
          </p:cNvPr>
          <p:cNvGrpSpPr/>
          <p:nvPr/>
        </p:nvGrpSpPr>
        <p:grpSpPr>
          <a:xfrm>
            <a:off x="9985540" y="3595899"/>
            <a:ext cx="600145" cy="600145"/>
            <a:chOff x="2005980" y="659783"/>
            <a:chExt cx="489576" cy="489576"/>
          </a:xfrm>
        </p:grpSpPr>
        <p:sp>
          <p:nvSpPr>
            <p:cNvPr id="86" name="Oval 85">
              <a:extLst>
                <a:ext uri="{FF2B5EF4-FFF2-40B4-BE49-F238E27FC236}">
                  <a16:creationId xmlns:a16="http://schemas.microsoft.com/office/drawing/2014/main" id="{97B6253B-96C8-3F7B-E80F-0DFE28097972}"/>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87" name="person" descr="person">
              <a:extLst>
                <a:ext uri="{FF2B5EF4-FFF2-40B4-BE49-F238E27FC236}">
                  <a16:creationId xmlns:a16="http://schemas.microsoft.com/office/drawing/2014/main" id="{692B59AF-D80F-CE08-B763-14125DCE13B6}"/>
                </a:ext>
              </a:extLst>
            </p:cNvPr>
            <p:cNvGrpSpPr/>
            <p:nvPr/>
          </p:nvGrpSpPr>
          <p:grpSpPr>
            <a:xfrm>
              <a:off x="2132201" y="756479"/>
              <a:ext cx="231349" cy="279969"/>
              <a:chOff x="5517875" y="3368919"/>
              <a:chExt cx="233375" cy="282423"/>
            </a:xfrm>
            <a:solidFill>
              <a:srgbClr val="8661C5"/>
            </a:solidFill>
          </p:grpSpPr>
          <p:sp>
            <p:nvSpPr>
              <p:cNvPr id="88" name="Freeform: Shape 639">
                <a:extLst>
                  <a:ext uri="{FF2B5EF4-FFF2-40B4-BE49-F238E27FC236}">
                    <a16:creationId xmlns:a16="http://schemas.microsoft.com/office/drawing/2014/main" id="{045C22A8-7E97-5B95-7BC9-197B49AEAB75}"/>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89" name="Freeform: Shape 641">
                <a:extLst>
                  <a:ext uri="{FF2B5EF4-FFF2-40B4-BE49-F238E27FC236}">
                    <a16:creationId xmlns:a16="http://schemas.microsoft.com/office/drawing/2014/main" id="{A1013BED-E68D-7DF0-B627-2C41A17BB0D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90" name="Group 89">
            <a:extLst>
              <a:ext uri="{FF2B5EF4-FFF2-40B4-BE49-F238E27FC236}">
                <a16:creationId xmlns:a16="http://schemas.microsoft.com/office/drawing/2014/main" id="{D946AE79-6246-8104-B537-3F998DBB5962}"/>
              </a:ext>
              <a:ext uri="{C183D7F6-B498-43B3-948B-1728B52AA6E4}">
                <adec:decorative xmlns:adec="http://schemas.microsoft.com/office/drawing/2017/decorative" val="1"/>
              </a:ext>
            </a:extLst>
          </p:cNvPr>
          <p:cNvGrpSpPr/>
          <p:nvPr/>
        </p:nvGrpSpPr>
        <p:grpSpPr>
          <a:xfrm>
            <a:off x="9736710" y="4814358"/>
            <a:ext cx="489576" cy="489576"/>
            <a:chOff x="2005980" y="659783"/>
            <a:chExt cx="489576" cy="489576"/>
          </a:xfrm>
        </p:grpSpPr>
        <p:sp>
          <p:nvSpPr>
            <p:cNvPr id="91" name="Oval 90">
              <a:extLst>
                <a:ext uri="{FF2B5EF4-FFF2-40B4-BE49-F238E27FC236}">
                  <a16:creationId xmlns:a16="http://schemas.microsoft.com/office/drawing/2014/main" id="{AD0E6E55-8B74-64F4-A933-C4A77957ED01}"/>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92" name="person" descr="person">
              <a:extLst>
                <a:ext uri="{FF2B5EF4-FFF2-40B4-BE49-F238E27FC236}">
                  <a16:creationId xmlns:a16="http://schemas.microsoft.com/office/drawing/2014/main" id="{5E5E8B68-E0C1-C423-BB29-80170EE12F73}"/>
                </a:ext>
              </a:extLst>
            </p:cNvPr>
            <p:cNvGrpSpPr/>
            <p:nvPr/>
          </p:nvGrpSpPr>
          <p:grpSpPr>
            <a:xfrm>
              <a:off x="2132201" y="756479"/>
              <a:ext cx="231349" cy="279969"/>
              <a:chOff x="5517875" y="3368919"/>
              <a:chExt cx="233375" cy="282423"/>
            </a:xfrm>
            <a:solidFill>
              <a:srgbClr val="8661C5"/>
            </a:solidFill>
          </p:grpSpPr>
          <p:sp>
            <p:nvSpPr>
              <p:cNvPr id="93" name="Freeform: Shape 649">
                <a:extLst>
                  <a:ext uri="{FF2B5EF4-FFF2-40B4-BE49-F238E27FC236}">
                    <a16:creationId xmlns:a16="http://schemas.microsoft.com/office/drawing/2014/main" id="{BD6B5460-C807-2CD9-5EDC-4F8D357E746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94" name="Freeform: Shape 650">
                <a:extLst>
                  <a:ext uri="{FF2B5EF4-FFF2-40B4-BE49-F238E27FC236}">
                    <a16:creationId xmlns:a16="http://schemas.microsoft.com/office/drawing/2014/main" id="{2888321E-72D1-D080-29ED-F5A75D4B37B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95" name="Group 94">
            <a:extLst>
              <a:ext uri="{FF2B5EF4-FFF2-40B4-BE49-F238E27FC236}">
                <a16:creationId xmlns:a16="http://schemas.microsoft.com/office/drawing/2014/main" id="{8EDFE30C-D642-5FC9-4AD2-5C1208E4A16E}"/>
              </a:ext>
              <a:ext uri="{C183D7F6-B498-43B3-948B-1728B52AA6E4}">
                <adec:decorative xmlns:adec="http://schemas.microsoft.com/office/drawing/2017/decorative" val="1"/>
              </a:ext>
            </a:extLst>
          </p:cNvPr>
          <p:cNvGrpSpPr/>
          <p:nvPr/>
        </p:nvGrpSpPr>
        <p:grpSpPr>
          <a:xfrm>
            <a:off x="9491922" y="6750202"/>
            <a:ext cx="489576" cy="489576"/>
            <a:chOff x="2005980" y="659783"/>
            <a:chExt cx="489576" cy="489576"/>
          </a:xfrm>
        </p:grpSpPr>
        <p:sp>
          <p:nvSpPr>
            <p:cNvPr id="96" name="Oval 95">
              <a:extLst>
                <a:ext uri="{FF2B5EF4-FFF2-40B4-BE49-F238E27FC236}">
                  <a16:creationId xmlns:a16="http://schemas.microsoft.com/office/drawing/2014/main" id="{5080455B-C0F1-8F77-89A1-19AFDAA216E8}"/>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97" name="person" descr="person">
              <a:extLst>
                <a:ext uri="{FF2B5EF4-FFF2-40B4-BE49-F238E27FC236}">
                  <a16:creationId xmlns:a16="http://schemas.microsoft.com/office/drawing/2014/main" id="{AC5E565C-9045-DA97-799C-BC85638BD72D}"/>
                </a:ext>
              </a:extLst>
            </p:cNvPr>
            <p:cNvGrpSpPr/>
            <p:nvPr/>
          </p:nvGrpSpPr>
          <p:grpSpPr>
            <a:xfrm>
              <a:off x="2132201" y="756479"/>
              <a:ext cx="231349" cy="279969"/>
              <a:chOff x="5517875" y="3368919"/>
              <a:chExt cx="233375" cy="282423"/>
            </a:xfrm>
            <a:solidFill>
              <a:srgbClr val="8661C5"/>
            </a:solidFill>
          </p:grpSpPr>
          <p:sp>
            <p:nvSpPr>
              <p:cNvPr id="98" name="Freeform: Shape 654">
                <a:extLst>
                  <a:ext uri="{FF2B5EF4-FFF2-40B4-BE49-F238E27FC236}">
                    <a16:creationId xmlns:a16="http://schemas.microsoft.com/office/drawing/2014/main" id="{21583AF5-FF54-483D-F02A-6DACE145DA7E}"/>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99" name="Freeform: Shape 655">
                <a:extLst>
                  <a:ext uri="{FF2B5EF4-FFF2-40B4-BE49-F238E27FC236}">
                    <a16:creationId xmlns:a16="http://schemas.microsoft.com/office/drawing/2014/main" id="{D323EEDB-2D30-EB32-6ADC-EF9324189D13}"/>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100" name="Group 99">
            <a:extLst>
              <a:ext uri="{FF2B5EF4-FFF2-40B4-BE49-F238E27FC236}">
                <a16:creationId xmlns:a16="http://schemas.microsoft.com/office/drawing/2014/main" id="{1B26D4D4-DECF-0D06-0639-36284914C8E8}"/>
              </a:ext>
              <a:ext uri="{C183D7F6-B498-43B3-948B-1728B52AA6E4}">
                <adec:decorative xmlns:adec="http://schemas.microsoft.com/office/drawing/2017/decorative" val="1"/>
              </a:ext>
            </a:extLst>
          </p:cNvPr>
          <p:cNvGrpSpPr/>
          <p:nvPr/>
        </p:nvGrpSpPr>
        <p:grpSpPr>
          <a:xfrm>
            <a:off x="10826178" y="5017321"/>
            <a:ext cx="338883" cy="338883"/>
            <a:chOff x="2005980" y="659783"/>
            <a:chExt cx="489576" cy="489576"/>
          </a:xfrm>
        </p:grpSpPr>
        <p:sp>
          <p:nvSpPr>
            <p:cNvPr id="101" name="Oval 100">
              <a:extLst>
                <a:ext uri="{FF2B5EF4-FFF2-40B4-BE49-F238E27FC236}">
                  <a16:creationId xmlns:a16="http://schemas.microsoft.com/office/drawing/2014/main" id="{0EC19458-7579-A29F-33DF-AF298946B3B1}"/>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102" name="person" descr="person">
              <a:extLst>
                <a:ext uri="{FF2B5EF4-FFF2-40B4-BE49-F238E27FC236}">
                  <a16:creationId xmlns:a16="http://schemas.microsoft.com/office/drawing/2014/main" id="{40372B12-423F-0FCD-E501-A6D75326CF9C}"/>
                </a:ext>
              </a:extLst>
            </p:cNvPr>
            <p:cNvGrpSpPr/>
            <p:nvPr/>
          </p:nvGrpSpPr>
          <p:grpSpPr>
            <a:xfrm>
              <a:off x="2132201" y="756479"/>
              <a:ext cx="231349" cy="279969"/>
              <a:chOff x="5517875" y="3368919"/>
              <a:chExt cx="233375" cy="282423"/>
            </a:xfrm>
            <a:solidFill>
              <a:srgbClr val="8661C5"/>
            </a:solidFill>
          </p:grpSpPr>
          <p:sp>
            <p:nvSpPr>
              <p:cNvPr id="103" name="Freeform: Shape 659">
                <a:extLst>
                  <a:ext uri="{FF2B5EF4-FFF2-40B4-BE49-F238E27FC236}">
                    <a16:creationId xmlns:a16="http://schemas.microsoft.com/office/drawing/2014/main" id="{24E320C6-63CD-1934-B53F-02EEDA0DC0DA}"/>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04" name="Freeform: Shape 666">
                <a:extLst>
                  <a:ext uri="{FF2B5EF4-FFF2-40B4-BE49-F238E27FC236}">
                    <a16:creationId xmlns:a16="http://schemas.microsoft.com/office/drawing/2014/main" id="{6339151B-A994-8C11-0358-9F28F3531B4C}"/>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105" name="Group 104">
            <a:extLst>
              <a:ext uri="{FF2B5EF4-FFF2-40B4-BE49-F238E27FC236}">
                <a16:creationId xmlns:a16="http://schemas.microsoft.com/office/drawing/2014/main" id="{EACA2102-035B-78AF-2329-DB654CD31B29}"/>
              </a:ext>
              <a:ext uri="{C183D7F6-B498-43B3-948B-1728B52AA6E4}">
                <adec:decorative xmlns:adec="http://schemas.microsoft.com/office/drawing/2017/decorative" val="1"/>
              </a:ext>
            </a:extLst>
          </p:cNvPr>
          <p:cNvGrpSpPr/>
          <p:nvPr/>
        </p:nvGrpSpPr>
        <p:grpSpPr>
          <a:xfrm>
            <a:off x="8973566" y="4814358"/>
            <a:ext cx="338883" cy="338883"/>
            <a:chOff x="2005980" y="659783"/>
            <a:chExt cx="489576" cy="489576"/>
          </a:xfrm>
        </p:grpSpPr>
        <p:sp>
          <p:nvSpPr>
            <p:cNvPr id="106" name="Oval 105">
              <a:extLst>
                <a:ext uri="{FF2B5EF4-FFF2-40B4-BE49-F238E27FC236}">
                  <a16:creationId xmlns:a16="http://schemas.microsoft.com/office/drawing/2014/main" id="{39607D00-8F79-7919-D5DF-FCA11F37704B}"/>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107" name="person" descr="person">
              <a:extLst>
                <a:ext uri="{FF2B5EF4-FFF2-40B4-BE49-F238E27FC236}">
                  <a16:creationId xmlns:a16="http://schemas.microsoft.com/office/drawing/2014/main" id="{B3B4853F-F81E-D985-19A5-97C58B73C8B6}"/>
                </a:ext>
              </a:extLst>
            </p:cNvPr>
            <p:cNvGrpSpPr/>
            <p:nvPr/>
          </p:nvGrpSpPr>
          <p:grpSpPr>
            <a:xfrm>
              <a:off x="2132201" y="756479"/>
              <a:ext cx="231349" cy="279969"/>
              <a:chOff x="5517875" y="3368919"/>
              <a:chExt cx="233375" cy="282423"/>
            </a:xfrm>
            <a:solidFill>
              <a:srgbClr val="8661C5"/>
            </a:solidFill>
          </p:grpSpPr>
          <p:sp>
            <p:nvSpPr>
              <p:cNvPr id="108" name="Freeform: Shape 676">
                <a:extLst>
                  <a:ext uri="{FF2B5EF4-FFF2-40B4-BE49-F238E27FC236}">
                    <a16:creationId xmlns:a16="http://schemas.microsoft.com/office/drawing/2014/main" id="{7617A8CD-BD35-45FE-BD3A-F089262FFA4A}"/>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09" name="Freeform: Shape 677">
                <a:extLst>
                  <a:ext uri="{FF2B5EF4-FFF2-40B4-BE49-F238E27FC236}">
                    <a16:creationId xmlns:a16="http://schemas.microsoft.com/office/drawing/2014/main" id="{1C51AA5D-BF08-0FD1-C690-688BFF0909F5}"/>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110" name="Group 109">
            <a:extLst>
              <a:ext uri="{FF2B5EF4-FFF2-40B4-BE49-F238E27FC236}">
                <a16:creationId xmlns:a16="http://schemas.microsoft.com/office/drawing/2014/main" id="{603A9835-4439-E652-2015-A96A276E81F9}"/>
              </a:ext>
              <a:ext uri="{C183D7F6-B498-43B3-948B-1728B52AA6E4}">
                <adec:decorative xmlns:adec="http://schemas.microsoft.com/office/drawing/2017/decorative" val="1"/>
              </a:ext>
            </a:extLst>
          </p:cNvPr>
          <p:cNvGrpSpPr/>
          <p:nvPr/>
        </p:nvGrpSpPr>
        <p:grpSpPr>
          <a:xfrm>
            <a:off x="9039952" y="6046762"/>
            <a:ext cx="338883" cy="338883"/>
            <a:chOff x="2005980" y="659783"/>
            <a:chExt cx="489576" cy="489576"/>
          </a:xfrm>
        </p:grpSpPr>
        <p:sp>
          <p:nvSpPr>
            <p:cNvPr id="111" name="Oval 110">
              <a:extLst>
                <a:ext uri="{FF2B5EF4-FFF2-40B4-BE49-F238E27FC236}">
                  <a16:creationId xmlns:a16="http://schemas.microsoft.com/office/drawing/2014/main" id="{6227342B-0388-76A0-DF9B-BA94EC8156A1}"/>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112" name="person" descr="person">
              <a:extLst>
                <a:ext uri="{FF2B5EF4-FFF2-40B4-BE49-F238E27FC236}">
                  <a16:creationId xmlns:a16="http://schemas.microsoft.com/office/drawing/2014/main" id="{5D5CD6F8-998B-664C-CDCD-18BEDB75DA9D}"/>
                </a:ext>
              </a:extLst>
            </p:cNvPr>
            <p:cNvGrpSpPr/>
            <p:nvPr/>
          </p:nvGrpSpPr>
          <p:grpSpPr>
            <a:xfrm>
              <a:off x="2132201" y="756479"/>
              <a:ext cx="231349" cy="279969"/>
              <a:chOff x="5517875" y="3368919"/>
              <a:chExt cx="233375" cy="282423"/>
            </a:xfrm>
            <a:solidFill>
              <a:srgbClr val="8661C5"/>
            </a:solidFill>
          </p:grpSpPr>
          <p:sp>
            <p:nvSpPr>
              <p:cNvPr id="113" name="Freeform: Shape 681">
                <a:extLst>
                  <a:ext uri="{FF2B5EF4-FFF2-40B4-BE49-F238E27FC236}">
                    <a16:creationId xmlns:a16="http://schemas.microsoft.com/office/drawing/2014/main" id="{B1BE00CB-B2BE-444D-24A9-8DFE586734FE}"/>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14" name="Freeform: Shape 682">
                <a:extLst>
                  <a:ext uri="{FF2B5EF4-FFF2-40B4-BE49-F238E27FC236}">
                    <a16:creationId xmlns:a16="http://schemas.microsoft.com/office/drawing/2014/main" id="{6F8A65E2-5686-1902-EE9D-0FFA74B80A0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115" name="Group 114">
            <a:extLst>
              <a:ext uri="{FF2B5EF4-FFF2-40B4-BE49-F238E27FC236}">
                <a16:creationId xmlns:a16="http://schemas.microsoft.com/office/drawing/2014/main" id="{2953337C-255B-27F1-9951-ABEACB59666D}"/>
              </a:ext>
              <a:ext uri="{C183D7F6-B498-43B3-948B-1728B52AA6E4}">
                <adec:decorative xmlns:adec="http://schemas.microsoft.com/office/drawing/2017/decorative" val="1"/>
              </a:ext>
            </a:extLst>
          </p:cNvPr>
          <p:cNvGrpSpPr/>
          <p:nvPr/>
        </p:nvGrpSpPr>
        <p:grpSpPr>
          <a:xfrm>
            <a:off x="8169326" y="5840809"/>
            <a:ext cx="489576" cy="489576"/>
            <a:chOff x="2005980" y="659783"/>
            <a:chExt cx="489576" cy="489576"/>
          </a:xfrm>
        </p:grpSpPr>
        <p:sp>
          <p:nvSpPr>
            <p:cNvPr id="116" name="Oval 115">
              <a:extLst>
                <a:ext uri="{FF2B5EF4-FFF2-40B4-BE49-F238E27FC236}">
                  <a16:creationId xmlns:a16="http://schemas.microsoft.com/office/drawing/2014/main" id="{84FC3E52-7482-F476-16B1-17994D94F065}"/>
                </a:ext>
              </a:extLst>
            </p:cNvPr>
            <p:cNvSpPr/>
            <p:nvPr/>
          </p:nvSpPr>
          <p:spPr>
            <a:xfrm>
              <a:off x="2005980" y="659783"/>
              <a:ext cx="489576" cy="489576"/>
            </a:xfrm>
            <a:prstGeom prst="ellipse">
              <a:avLst/>
            </a:prstGeom>
            <a:solidFill>
              <a:srgbClr val="FFFFFF"/>
            </a:solidFill>
            <a:ln w="25400">
              <a:solidFill>
                <a:srgbClr val="8661C5"/>
              </a:solidFill>
            </a:ln>
            <a:effectLst>
              <a:outerShdw blurRad="1270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117" name="person" descr="person">
              <a:extLst>
                <a:ext uri="{FF2B5EF4-FFF2-40B4-BE49-F238E27FC236}">
                  <a16:creationId xmlns:a16="http://schemas.microsoft.com/office/drawing/2014/main" id="{53696E28-CEE1-D277-333B-84251D6F4507}"/>
                </a:ext>
              </a:extLst>
            </p:cNvPr>
            <p:cNvGrpSpPr/>
            <p:nvPr/>
          </p:nvGrpSpPr>
          <p:grpSpPr>
            <a:xfrm>
              <a:off x="2132201" y="756479"/>
              <a:ext cx="231349" cy="279969"/>
              <a:chOff x="5517875" y="3368919"/>
              <a:chExt cx="233375" cy="282423"/>
            </a:xfrm>
            <a:solidFill>
              <a:srgbClr val="8661C5"/>
            </a:solidFill>
          </p:grpSpPr>
          <p:sp>
            <p:nvSpPr>
              <p:cNvPr id="118" name="Freeform: Shape 686">
                <a:extLst>
                  <a:ext uri="{FF2B5EF4-FFF2-40B4-BE49-F238E27FC236}">
                    <a16:creationId xmlns:a16="http://schemas.microsoft.com/office/drawing/2014/main" id="{0502EC5B-9681-3DF3-AF4B-49AA7F0FEB4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19" name="Freeform: Shape 687">
                <a:extLst>
                  <a:ext uri="{FF2B5EF4-FFF2-40B4-BE49-F238E27FC236}">
                    <a16:creationId xmlns:a16="http://schemas.microsoft.com/office/drawing/2014/main" id="{5E5E7865-06ED-2603-32B5-6F546787250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120" name="Group 119">
            <a:extLst>
              <a:ext uri="{FF2B5EF4-FFF2-40B4-BE49-F238E27FC236}">
                <a16:creationId xmlns:a16="http://schemas.microsoft.com/office/drawing/2014/main" id="{327B1C01-7B97-B90D-FD3C-2D8AF2923154}"/>
              </a:ext>
              <a:ext uri="{C183D7F6-B498-43B3-948B-1728B52AA6E4}">
                <adec:decorative xmlns:adec="http://schemas.microsoft.com/office/drawing/2017/decorative" val="1"/>
              </a:ext>
            </a:extLst>
          </p:cNvPr>
          <p:cNvGrpSpPr/>
          <p:nvPr/>
        </p:nvGrpSpPr>
        <p:grpSpPr>
          <a:xfrm>
            <a:off x="1843050" y="4042813"/>
            <a:ext cx="471472" cy="471472"/>
            <a:chOff x="3132159" y="4999670"/>
            <a:chExt cx="732210" cy="732209"/>
          </a:xfrm>
        </p:grpSpPr>
        <p:sp>
          <p:nvSpPr>
            <p:cNvPr id="121" name="Oval 120">
              <a:extLst>
                <a:ext uri="{FF2B5EF4-FFF2-40B4-BE49-F238E27FC236}">
                  <a16:creationId xmlns:a16="http://schemas.microsoft.com/office/drawing/2014/main" id="{57E386B6-030E-BF42-9F97-0214517C5437}"/>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22" name="Graphic 490">
              <a:extLst>
                <a:ext uri="{FF2B5EF4-FFF2-40B4-BE49-F238E27FC236}">
                  <a16:creationId xmlns:a16="http://schemas.microsoft.com/office/drawing/2014/main" id="{779D36CB-2A86-8B82-2D51-79704F14488B}"/>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3" name="Group 122">
            <a:extLst>
              <a:ext uri="{FF2B5EF4-FFF2-40B4-BE49-F238E27FC236}">
                <a16:creationId xmlns:a16="http://schemas.microsoft.com/office/drawing/2014/main" id="{BC2205AA-21EA-10A5-FDD6-9EF0354E4DE7}"/>
              </a:ext>
              <a:ext uri="{C183D7F6-B498-43B3-948B-1728B52AA6E4}">
                <adec:decorative xmlns:adec="http://schemas.microsoft.com/office/drawing/2017/decorative" val="1"/>
              </a:ext>
            </a:extLst>
          </p:cNvPr>
          <p:cNvGrpSpPr/>
          <p:nvPr/>
        </p:nvGrpSpPr>
        <p:grpSpPr>
          <a:xfrm>
            <a:off x="5024741" y="4137174"/>
            <a:ext cx="338884" cy="338884"/>
            <a:chOff x="3132159" y="4999670"/>
            <a:chExt cx="732210" cy="732209"/>
          </a:xfrm>
        </p:grpSpPr>
        <p:sp>
          <p:nvSpPr>
            <p:cNvPr id="124" name="Oval 123">
              <a:extLst>
                <a:ext uri="{FF2B5EF4-FFF2-40B4-BE49-F238E27FC236}">
                  <a16:creationId xmlns:a16="http://schemas.microsoft.com/office/drawing/2014/main" id="{052548FA-48F0-DBFD-A2CC-6EAE68CBD0FF}"/>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25" name="Graphic 490">
              <a:extLst>
                <a:ext uri="{FF2B5EF4-FFF2-40B4-BE49-F238E27FC236}">
                  <a16:creationId xmlns:a16="http://schemas.microsoft.com/office/drawing/2014/main" id="{9DAB346A-DFBA-0728-D1A1-5E3953411DCA}"/>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6" name="Group 125">
            <a:extLst>
              <a:ext uri="{FF2B5EF4-FFF2-40B4-BE49-F238E27FC236}">
                <a16:creationId xmlns:a16="http://schemas.microsoft.com/office/drawing/2014/main" id="{1CA8A6E5-C5AD-60ED-5331-0305AB9E033D}"/>
              </a:ext>
              <a:ext uri="{C183D7F6-B498-43B3-948B-1728B52AA6E4}">
                <adec:decorative xmlns:adec="http://schemas.microsoft.com/office/drawing/2017/decorative" val="1"/>
              </a:ext>
            </a:extLst>
          </p:cNvPr>
          <p:cNvGrpSpPr/>
          <p:nvPr/>
        </p:nvGrpSpPr>
        <p:grpSpPr>
          <a:xfrm>
            <a:off x="6762602" y="5581289"/>
            <a:ext cx="338884" cy="338884"/>
            <a:chOff x="3132159" y="4999670"/>
            <a:chExt cx="732210" cy="732209"/>
          </a:xfrm>
        </p:grpSpPr>
        <p:sp>
          <p:nvSpPr>
            <p:cNvPr id="127" name="Oval 126">
              <a:extLst>
                <a:ext uri="{FF2B5EF4-FFF2-40B4-BE49-F238E27FC236}">
                  <a16:creationId xmlns:a16="http://schemas.microsoft.com/office/drawing/2014/main" id="{660BD02B-A5F9-F27C-127F-5D87126D8066}"/>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28" name="Graphic 490">
              <a:extLst>
                <a:ext uri="{FF2B5EF4-FFF2-40B4-BE49-F238E27FC236}">
                  <a16:creationId xmlns:a16="http://schemas.microsoft.com/office/drawing/2014/main" id="{ACF1EED5-4B47-08F2-1304-F39D0B562E6B}"/>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9" name="Group 128">
            <a:extLst>
              <a:ext uri="{FF2B5EF4-FFF2-40B4-BE49-F238E27FC236}">
                <a16:creationId xmlns:a16="http://schemas.microsoft.com/office/drawing/2014/main" id="{1A6A9098-068D-7FCC-416D-FC9F917497ED}"/>
              </a:ext>
              <a:ext uri="{C183D7F6-B498-43B3-948B-1728B52AA6E4}">
                <adec:decorative xmlns:adec="http://schemas.microsoft.com/office/drawing/2017/decorative" val="1"/>
              </a:ext>
            </a:extLst>
          </p:cNvPr>
          <p:cNvGrpSpPr/>
          <p:nvPr/>
        </p:nvGrpSpPr>
        <p:grpSpPr>
          <a:xfrm>
            <a:off x="8161465" y="5068830"/>
            <a:ext cx="538628" cy="538628"/>
            <a:chOff x="3132159" y="4999670"/>
            <a:chExt cx="732210" cy="732209"/>
          </a:xfrm>
        </p:grpSpPr>
        <p:sp>
          <p:nvSpPr>
            <p:cNvPr id="130" name="Oval 129">
              <a:extLst>
                <a:ext uri="{FF2B5EF4-FFF2-40B4-BE49-F238E27FC236}">
                  <a16:creationId xmlns:a16="http://schemas.microsoft.com/office/drawing/2014/main" id="{19AC04CF-7832-EF3D-5C6D-974BD2C0508B}"/>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31" name="Graphic 490">
              <a:extLst>
                <a:ext uri="{FF2B5EF4-FFF2-40B4-BE49-F238E27FC236}">
                  <a16:creationId xmlns:a16="http://schemas.microsoft.com/office/drawing/2014/main" id="{8ED9548F-8D0A-43D0-934E-FA7239A69FF2}"/>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32" name="Group 131">
            <a:extLst>
              <a:ext uri="{FF2B5EF4-FFF2-40B4-BE49-F238E27FC236}">
                <a16:creationId xmlns:a16="http://schemas.microsoft.com/office/drawing/2014/main" id="{5216D611-000F-A925-1B5D-4B44226EE49F}"/>
              </a:ext>
              <a:ext uri="{C183D7F6-B498-43B3-948B-1728B52AA6E4}">
                <adec:decorative xmlns:adec="http://schemas.microsoft.com/office/drawing/2017/decorative" val="1"/>
              </a:ext>
            </a:extLst>
          </p:cNvPr>
          <p:cNvGrpSpPr/>
          <p:nvPr/>
        </p:nvGrpSpPr>
        <p:grpSpPr>
          <a:xfrm>
            <a:off x="11493400" y="5666218"/>
            <a:ext cx="338884" cy="338884"/>
            <a:chOff x="3132159" y="4999670"/>
            <a:chExt cx="732210" cy="732209"/>
          </a:xfrm>
        </p:grpSpPr>
        <p:sp>
          <p:nvSpPr>
            <p:cNvPr id="133" name="Oval 132">
              <a:extLst>
                <a:ext uri="{FF2B5EF4-FFF2-40B4-BE49-F238E27FC236}">
                  <a16:creationId xmlns:a16="http://schemas.microsoft.com/office/drawing/2014/main" id="{8DE45B29-C11A-655E-EED8-88B5D8AB8CC6}"/>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34" name="Graphic 490">
              <a:extLst>
                <a:ext uri="{FF2B5EF4-FFF2-40B4-BE49-F238E27FC236}">
                  <a16:creationId xmlns:a16="http://schemas.microsoft.com/office/drawing/2014/main" id="{2E33BABC-A1D9-2361-5B49-83C297B70B8C}"/>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35" name="Group 134">
            <a:extLst>
              <a:ext uri="{FF2B5EF4-FFF2-40B4-BE49-F238E27FC236}">
                <a16:creationId xmlns:a16="http://schemas.microsoft.com/office/drawing/2014/main" id="{724ED587-CB77-7F6A-B84E-27816A7B0571}"/>
              </a:ext>
              <a:ext uri="{C183D7F6-B498-43B3-948B-1728B52AA6E4}">
                <adec:decorative xmlns:adec="http://schemas.microsoft.com/office/drawing/2017/decorative" val="1"/>
              </a:ext>
            </a:extLst>
          </p:cNvPr>
          <p:cNvGrpSpPr/>
          <p:nvPr/>
        </p:nvGrpSpPr>
        <p:grpSpPr>
          <a:xfrm>
            <a:off x="11440603" y="5592444"/>
            <a:ext cx="471472" cy="471472"/>
            <a:chOff x="3132159" y="4999670"/>
            <a:chExt cx="732210" cy="732209"/>
          </a:xfrm>
        </p:grpSpPr>
        <p:sp>
          <p:nvSpPr>
            <p:cNvPr id="136" name="Oval 135">
              <a:extLst>
                <a:ext uri="{FF2B5EF4-FFF2-40B4-BE49-F238E27FC236}">
                  <a16:creationId xmlns:a16="http://schemas.microsoft.com/office/drawing/2014/main" id="{8353EB12-E872-D636-3AB1-1D65A2AB3856}"/>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37" name="Graphic 490">
              <a:extLst>
                <a:ext uri="{FF2B5EF4-FFF2-40B4-BE49-F238E27FC236}">
                  <a16:creationId xmlns:a16="http://schemas.microsoft.com/office/drawing/2014/main" id="{B9A8DB38-4542-DAD3-5C07-E8A5C6D664C7}"/>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38" name="Group 137">
            <a:extLst>
              <a:ext uri="{FF2B5EF4-FFF2-40B4-BE49-F238E27FC236}">
                <a16:creationId xmlns:a16="http://schemas.microsoft.com/office/drawing/2014/main" id="{309D2654-4B0C-6EEA-70BE-70AD98C4CE25}"/>
              </a:ext>
              <a:ext uri="{C183D7F6-B498-43B3-948B-1728B52AA6E4}">
                <adec:decorative xmlns:adec="http://schemas.microsoft.com/office/drawing/2017/decorative" val="1"/>
              </a:ext>
            </a:extLst>
          </p:cNvPr>
          <p:cNvGrpSpPr/>
          <p:nvPr/>
        </p:nvGrpSpPr>
        <p:grpSpPr>
          <a:xfrm>
            <a:off x="5066635" y="4174131"/>
            <a:ext cx="283419" cy="283419"/>
            <a:chOff x="3132159" y="4999670"/>
            <a:chExt cx="732210" cy="732209"/>
          </a:xfrm>
        </p:grpSpPr>
        <p:sp>
          <p:nvSpPr>
            <p:cNvPr id="139" name="Oval 138">
              <a:extLst>
                <a:ext uri="{FF2B5EF4-FFF2-40B4-BE49-F238E27FC236}">
                  <a16:creationId xmlns:a16="http://schemas.microsoft.com/office/drawing/2014/main" id="{8D6FD559-0186-6E23-9208-C418E47DF3FF}"/>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40" name="Graphic 490">
              <a:extLst>
                <a:ext uri="{FF2B5EF4-FFF2-40B4-BE49-F238E27FC236}">
                  <a16:creationId xmlns:a16="http://schemas.microsoft.com/office/drawing/2014/main" id="{DD30FB34-AF33-9E80-D39B-62E5364AA220}"/>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41" name="Group 140">
            <a:extLst>
              <a:ext uri="{FF2B5EF4-FFF2-40B4-BE49-F238E27FC236}">
                <a16:creationId xmlns:a16="http://schemas.microsoft.com/office/drawing/2014/main" id="{5EFA5D61-7024-D3ED-27F5-0635D36AA87E}"/>
              </a:ext>
              <a:ext uri="{C183D7F6-B498-43B3-948B-1728B52AA6E4}">
                <adec:decorative xmlns:adec="http://schemas.microsoft.com/office/drawing/2017/decorative" val="1"/>
              </a:ext>
            </a:extLst>
          </p:cNvPr>
          <p:cNvGrpSpPr/>
          <p:nvPr/>
        </p:nvGrpSpPr>
        <p:grpSpPr>
          <a:xfrm>
            <a:off x="6707016" y="5514995"/>
            <a:ext cx="471472" cy="471472"/>
            <a:chOff x="3132159" y="4999670"/>
            <a:chExt cx="732210" cy="732209"/>
          </a:xfrm>
        </p:grpSpPr>
        <p:sp>
          <p:nvSpPr>
            <p:cNvPr id="142" name="Oval 141">
              <a:extLst>
                <a:ext uri="{FF2B5EF4-FFF2-40B4-BE49-F238E27FC236}">
                  <a16:creationId xmlns:a16="http://schemas.microsoft.com/office/drawing/2014/main" id="{9931F576-8808-1643-6773-25ACD311F80B}"/>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43" name="Graphic 490">
              <a:extLst>
                <a:ext uri="{FF2B5EF4-FFF2-40B4-BE49-F238E27FC236}">
                  <a16:creationId xmlns:a16="http://schemas.microsoft.com/office/drawing/2014/main" id="{C09212AE-A80D-02BB-66E2-C817BCC3F84B}"/>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44" name="Group 143">
            <a:extLst>
              <a:ext uri="{FF2B5EF4-FFF2-40B4-BE49-F238E27FC236}">
                <a16:creationId xmlns:a16="http://schemas.microsoft.com/office/drawing/2014/main" id="{EAE796D1-7BB2-7A2F-34D9-326CE4B11A86}"/>
              </a:ext>
              <a:ext uri="{C183D7F6-B498-43B3-948B-1728B52AA6E4}">
                <adec:decorative xmlns:adec="http://schemas.microsoft.com/office/drawing/2017/decorative" val="1"/>
              </a:ext>
            </a:extLst>
          </p:cNvPr>
          <p:cNvGrpSpPr/>
          <p:nvPr/>
        </p:nvGrpSpPr>
        <p:grpSpPr>
          <a:xfrm>
            <a:off x="1921683" y="4976702"/>
            <a:ext cx="496120" cy="496120"/>
            <a:chOff x="3132159" y="4999670"/>
            <a:chExt cx="732210" cy="732209"/>
          </a:xfrm>
        </p:grpSpPr>
        <p:sp>
          <p:nvSpPr>
            <p:cNvPr id="145" name="Oval 144">
              <a:extLst>
                <a:ext uri="{FF2B5EF4-FFF2-40B4-BE49-F238E27FC236}">
                  <a16:creationId xmlns:a16="http://schemas.microsoft.com/office/drawing/2014/main" id="{9D627E43-AD70-B77B-1A89-AAE97E7380EC}"/>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46" name="Graphic 490">
              <a:extLst>
                <a:ext uri="{FF2B5EF4-FFF2-40B4-BE49-F238E27FC236}">
                  <a16:creationId xmlns:a16="http://schemas.microsoft.com/office/drawing/2014/main" id="{0E1EB94C-75A5-7581-B0AB-37CCA31D4BAD}"/>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47" name="Group 146">
            <a:extLst>
              <a:ext uri="{FF2B5EF4-FFF2-40B4-BE49-F238E27FC236}">
                <a16:creationId xmlns:a16="http://schemas.microsoft.com/office/drawing/2014/main" id="{9397DB89-CD8A-DD83-1DAA-821F20DE1E39}"/>
              </a:ext>
              <a:ext uri="{C183D7F6-B498-43B3-948B-1728B52AA6E4}">
                <adec:decorative xmlns:adec="http://schemas.microsoft.com/office/drawing/2017/decorative" val="1"/>
              </a:ext>
            </a:extLst>
          </p:cNvPr>
          <p:cNvGrpSpPr/>
          <p:nvPr/>
        </p:nvGrpSpPr>
        <p:grpSpPr>
          <a:xfrm>
            <a:off x="4047123" y="6076581"/>
            <a:ext cx="399531" cy="399531"/>
            <a:chOff x="3132159" y="4999670"/>
            <a:chExt cx="732210" cy="732209"/>
          </a:xfrm>
        </p:grpSpPr>
        <p:sp>
          <p:nvSpPr>
            <p:cNvPr id="148" name="Oval 147">
              <a:extLst>
                <a:ext uri="{FF2B5EF4-FFF2-40B4-BE49-F238E27FC236}">
                  <a16:creationId xmlns:a16="http://schemas.microsoft.com/office/drawing/2014/main" id="{2798FC53-31F4-E8E6-4ED1-C4B2A5BDA2B8}"/>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49" name="Graphic 490">
              <a:extLst>
                <a:ext uri="{FF2B5EF4-FFF2-40B4-BE49-F238E27FC236}">
                  <a16:creationId xmlns:a16="http://schemas.microsoft.com/office/drawing/2014/main" id="{8C456ADE-C056-4B38-8F09-167517CC6FFF}"/>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50" name="Group 149">
            <a:extLst>
              <a:ext uri="{FF2B5EF4-FFF2-40B4-BE49-F238E27FC236}">
                <a16:creationId xmlns:a16="http://schemas.microsoft.com/office/drawing/2014/main" id="{8CEFBA0E-3CC5-7B22-4E46-AEDFCAB7C20C}"/>
              </a:ext>
              <a:ext uri="{C183D7F6-B498-43B3-948B-1728B52AA6E4}">
                <adec:decorative xmlns:adec="http://schemas.microsoft.com/office/drawing/2017/decorative" val="1"/>
              </a:ext>
            </a:extLst>
          </p:cNvPr>
          <p:cNvGrpSpPr/>
          <p:nvPr/>
        </p:nvGrpSpPr>
        <p:grpSpPr>
          <a:xfrm>
            <a:off x="3567148" y="5839585"/>
            <a:ext cx="414354" cy="414354"/>
            <a:chOff x="5683991" y="4024341"/>
            <a:chExt cx="444478" cy="444478"/>
          </a:xfrm>
        </p:grpSpPr>
        <p:sp>
          <p:nvSpPr>
            <p:cNvPr id="151" name="Oval 150">
              <a:extLst>
                <a:ext uri="{FF2B5EF4-FFF2-40B4-BE49-F238E27FC236}">
                  <a16:creationId xmlns:a16="http://schemas.microsoft.com/office/drawing/2014/main" id="{0B031BCC-7875-59EE-B06F-F44FDF79F25F}"/>
                </a:ext>
              </a:extLst>
            </p:cNvPr>
            <p:cNvSpPr/>
            <p:nvPr/>
          </p:nvSpPr>
          <p:spPr bwMode="auto">
            <a:xfrm>
              <a:off x="5683991" y="4024341"/>
              <a:ext cx="444478" cy="444478"/>
            </a:xfrm>
            <a:prstGeom prst="ellipse">
              <a:avLst/>
            </a:prstGeom>
            <a:solidFill>
              <a:srgbClr val="FFFFFF"/>
            </a:solidFill>
            <a:ln w="25400">
              <a:solidFill>
                <a:schemeClr val="accent6"/>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52" name="Graphic 6">
              <a:extLst>
                <a:ext uri="{FF2B5EF4-FFF2-40B4-BE49-F238E27FC236}">
                  <a16:creationId xmlns:a16="http://schemas.microsoft.com/office/drawing/2014/main" id="{F3B58D60-7C0B-9270-6DF2-7E7BBDC9368F}"/>
                </a:ext>
              </a:extLst>
            </p:cNvPr>
            <p:cNvSpPr/>
            <p:nvPr/>
          </p:nvSpPr>
          <p:spPr>
            <a:xfrm>
              <a:off x="5781094" y="4135862"/>
              <a:ext cx="261103" cy="232006"/>
            </a:xfrm>
            <a:custGeom>
              <a:avLst/>
              <a:gdLst>
                <a:gd name="connsiteX0" fmla="*/ 513459 w 2195380"/>
                <a:gd name="connsiteY0" fmla="*/ 99545 h 1950718"/>
                <a:gd name="connsiteX1" fmla="*/ 693927 w 2195380"/>
                <a:gd name="connsiteY1" fmla="*/ 0 h 1950718"/>
                <a:gd name="connsiteX2" fmla="*/ 1036583 w 2195380"/>
                <a:gd name="connsiteY2" fmla="*/ 0 h 1950718"/>
                <a:gd name="connsiteX3" fmla="*/ 1097543 w 2195380"/>
                <a:gd name="connsiteY3" fmla="*/ 60960 h 1950718"/>
                <a:gd name="connsiteX4" fmla="*/ 1036583 w 2195380"/>
                <a:gd name="connsiteY4" fmla="*/ 121920 h 1950718"/>
                <a:gd name="connsiteX5" fmla="*/ 693927 w 2195380"/>
                <a:gd name="connsiteY5" fmla="*/ 121920 h 1950718"/>
                <a:gd name="connsiteX6" fmla="*/ 616584 w 2195380"/>
                <a:gd name="connsiteY6" fmla="*/ 164582 h 1950718"/>
                <a:gd name="connsiteX7" fmla="*/ 136017 w 2195380"/>
                <a:gd name="connsiteY7" fmla="*/ 926582 h 1950718"/>
                <a:gd name="connsiteX8" fmla="*/ 136016 w 2195380"/>
                <a:gd name="connsiteY8" fmla="*/ 1024137 h 1950718"/>
                <a:gd name="connsiteX9" fmla="*/ 607067 w 2195380"/>
                <a:gd name="connsiteY9" fmla="*/ 1771049 h 1950718"/>
                <a:gd name="connsiteX10" fmla="*/ 711768 w 2195380"/>
                <a:gd name="connsiteY10" fmla="*/ 1828799 h 1950718"/>
                <a:gd name="connsiteX11" fmla="*/ 831377 w 2195380"/>
                <a:gd name="connsiteY11" fmla="*/ 1736911 h 1950718"/>
                <a:gd name="connsiteX12" fmla="*/ 1246019 w 2195380"/>
                <a:gd name="connsiteY12" fmla="*/ 182008 h 1950718"/>
                <a:gd name="connsiteX13" fmla="*/ 1482915 w 2195380"/>
                <a:gd name="connsiteY13" fmla="*/ 0 h 1950718"/>
                <a:gd name="connsiteX14" fmla="*/ 1691046 w 2195380"/>
                <a:gd name="connsiteY14" fmla="*/ 115585 h 1950718"/>
                <a:gd name="connsiteX15" fmla="*/ 2169049 w 2195380"/>
                <a:gd name="connsiteY15" fmla="*/ 883252 h 1950718"/>
                <a:gd name="connsiteX16" fmla="*/ 2169049 w 2195380"/>
                <a:gd name="connsiteY16" fmla="*/ 1067466 h 1950718"/>
                <a:gd name="connsiteX17" fmla="*/ 1681711 w 2195380"/>
                <a:gd name="connsiteY17" fmla="*/ 1850135 h 1950718"/>
                <a:gd name="connsiteX18" fmla="*/ 1500594 w 2195380"/>
                <a:gd name="connsiteY18" fmla="*/ 1950719 h 1950718"/>
                <a:gd name="connsiteX19" fmla="*/ 1158503 w 2195380"/>
                <a:gd name="connsiteY19" fmla="*/ 1950719 h 1950718"/>
                <a:gd name="connsiteX20" fmla="*/ 1097543 w 2195380"/>
                <a:gd name="connsiteY20" fmla="*/ 1889759 h 1950718"/>
                <a:gd name="connsiteX21" fmla="*/ 1158503 w 2195380"/>
                <a:gd name="connsiteY21" fmla="*/ 1828799 h 1950718"/>
                <a:gd name="connsiteX22" fmla="*/ 1500594 w 2195380"/>
                <a:gd name="connsiteY22" fmla="*/ 1828799 h 1950718"/>
                <a:gd name="connsiteX23" fmla="*/ 1578213 w 2195380"/>
                <a:gd name="connsiteY23" fmla="*/ 1785689 h 1950718"/>
                <a:gd name="connsiteX24" fmla="*/ 2065559 w 2195380"/>
                <a:gd name="connsiteY24" fmla="*/ 1003020 h 1950718"/>
                <a:gd name="connsiteX25" fmla="*/ 2065559 w 2195380"/>
                <a:gd name="connsiteY25" fmla="*/ 947698 h 1950718"/>
                <a:gd name="connsiteX26" fmla="*/ 1587557 w 2195380"/>
                <a:gd name="connsiteY26" fmla="*/ 180028 h 1950718"/>
                <a:gd name="connsiteX27" fmla="*/ 1482915 w 2195380"/>
                <a:gd name="connsiteY27" fmla="*/ 121920 h 1950718"/>
                <a:gd name="connsiteX28" fmla="*/ 1363814 w 2195380"/>
                <a:gd name="connsiteY28" fmla="*/ 213422 h 1950718"/>
                <a:gd name="connsiteX29" fmla="*/ 949182 w 2195380"/>
                <a:gd name="connsiteY29" fmla="*/ 1768325 h 1950718"/>
                <a:gd name="connsiteX30" fmla="*/ 711768 w 2195380"/>
                <a:gd name="connsiteY30" fmla="*/ 1950719 h 1950718"/>
                <a:gd name="connsiteX31" fmla="*/ 503941 w 2195380"/>
                <a:gd name="connsiteY31" fmla="*/ 1836086 h 1950718"/>
                <a:gd name="connsiteX32" fmla="*/ 32892 w 2195380"/>
                <a:gd name="connsiteY32" fmla="*/ 1089173 h 1950718"/>
                <a:gd name="connsiteX33" fmla="*/ 32892 w 2195380"/>
                <a:gd name="connsiteY33" fmla="*/ 861545 h 1950718"/>
                <a:gd name="connsiteX34" fmla="*/ 513459 w 2195380"/>
                <a:gd name="connsiteY34" fmla="*/ 99545 h 19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95380" h="1950718">
                  <a:moveTo>
                    <a:pt x="513459" y="99545"/>
                  </a:moveTo>
                  <a:cubicBezTo>
                    <a:pt x="552537" y="37583"/>
                    <a:pt x="620671" y="0"/>
                    <a:pt x="693927" y="0"/>
                  </a:cubicBezTo>
                  <a:lnTo>
                    <a:pt x="1036583" y="0"/>
                  </a:lnTo>
                  <a:cubicBezTo>
                    <a:pt x="1070254" y="0"/>
                    <a:pt x="1097543" y="27293"/>
                    <a:pt x="1097543" y="60960"/>
                  </a:cubicBezTo>
                  <a:cubicBezTo>
                    <a:pt x="1097543" y="94627"/>
                    <a:pt x="1070254" y="121920"/>
                    <a:pt x="1036583" y="121920"/>
                  </a:cubicBezTo>
                  <a:lnTo>
                    <a:pt x="693927" y="121920"/>
                  </a:lnTo>
                  <a:cubicBezTo>
                    <a:pt x="662532" y="121920"/>
                    <a:pt x="633331" y="138027"/>
                    <a:pt x="616584" y="164582"/>
                  </a:cubicBezTo>
                  <a:lnTo>
                    <a:pt x="136017" y="926582"/>
                  </a:lnTo>
                  <a:cubicBezTo>
                    <a:pt x="117222" y="956385"/>
                    <a:pt x="117222" y="994333"/>
                    <a:pt x="136016" y="1024137"/>
                  </a:cubicBezTo>
                  <a:lnTo>
                    <a:pt x="607067" y="1771049"/>
                  </a:lnTo>
                  <a:cubicBezTo>
                    <a:pt x="629738" y="1806996"/>
                    <a:pt x="669268" y="1828799"/>
                    <a:pt x="711768" y="1828799"/>
                  </a:cubicBezTo>
                  <a:cubicBezTo>
                    <a:pt x="767850" y="1828799"/>
                    <a:pt x="816923" y="1791099"/>
                    <a:pt x="831377" y="1736911"/>
                  </a:cubicBezTo>
                  <a:lnTo>
                    <a:pt x="1246019" y="182008"/>
                  </a:lnTo>
                  <a:cubicBezTo>
                    <a:pt x="1274632" y="74678"/>
                    <a:pt x="1371835" y="0"/>
                    <a:pt x="1482915" y="0"/>
                  </a:cubicBezTo>
                  <a:cubicBezTo>
                    <a:pt x="1567602" y="0"/>
                    <a:pt x="1646288" y="43699"/>
                    <a:pt x="1691046" y="115585"/>
                  </a:cubicBezTo>
                  <a:lnTo>
                    <a:pt x="2169049" y="883252"/>
                  </a:lnTo>
                  <a:cubicBezTo>
                    <a:pt x="2204158" y="939640"/>
                    <a:pt x="2204158" y="1011078"/>
                    <a:pt x="2169049" y="1067466"/>
                  </a:cubicBezTo>
                  <a:lnTo>
                    <a:pt x="1681711" y="1850135"/>
                  </a:lnTo>
                  <a:cubicBezTo>
                    <a:pt x="1642754" y="1912695"/>
                    <a:pt x="1574279" y="1950719"/>
                    <a:pt x="1500594" y="1950719"/>
                  </a:cubicBezTo>
                  <a:lnTo>
                    <a:pt x="1158503" y="1950719"/>
                  </a:lnTo>
                  <a:cubicBezTo>
                    <a:pt x="1124832" y="1950719"/>
                    <a:pt x="1097543" y="1923430"/>
                    <a:pt x="1097543" y="1889759"/>
                  </a:cubicBezTo>
                  <a:cubicBezTo>
                    <a:pt x="1097543" y="1856088"/>
                    <a:pt x="1124832" y="1828799"/>
                    <a:pt x="1158503" y="1828799"/>
                  </a:cubicBezTo>
                  <a:lnTo>
                    <a:pt x="1500594" y="1828799"/>
                  </a:lnTo>
                  <a:cubicBezTo>
                    <a:pt x="1532169" y="1828799"/>
                    <a:pt x="1561516" y="1812502"/>
                    <a:pt x="1578213" y="1785689"/>
                  </a:cubicBezTo>
                  <a:lnTo>
                    <a:pt x="2065559" y="1003020"/>
                  </a:lnTo>
                  <a:cubicBezTo>
                    <a:pt x="2076094" y="986084"/>
                    <a:pt x="2076094" y="964634"/>
                    <a:pt x="2065559" y="947698"/>
                  </a:cubicBezTo>
                  <a:lnTo>
                    <a:pt x="1587557" y="180028"/>
                  </a:lnTo>
                  <a:cubicBezTo>
                    <a:pt x="1565049" y="143889"/>
                    <a:pt x="1525492" y="121920"/>
                    <a:pt x="1482915" y="121920"/>
                  </a:cubicBezTo>
                  <a:cubicBezTo>
                    <a:pt x="1427070" y="121920"/>
                    <a:pt x="1378207" y="159464"/>
                    <a:pt x="1363814" y="213422"/>
                  </a:cubicBezTo>
                  <a:lnTo>
                    <a:pt x="949182" y="1768325"/>
                  </a:lnTo>
                  <a:cubicBezTo>
                    <a:pt x="920492" y="1875881"/>
                    <a:pt x="823085" y="1950719"/>
                    <a:pt x="711768" y="1950719"/>
                  </a:cubicBezTo>
                  <a:cubicBezTo>
                    <a:pt x="627406" y="1950719"/>
                    <a:pt x="548943" y="1907438"/>
                    <a:pt x="503941" y="1836086"/>
                  </a:cubicBezTo>
                  <a:lnTo>
                    <a:pt x="32892" y="1089173"/>
                  </a:lnTo>
                  <a:cubicBezTo>
                    <a:pt x="-10964" y="1019631"/>
                    <a:pt x="-10964" y="931087"/>
                    <a:pt x="32892" y="861545"/>
                  </a:cubicBezTo>
                  <a:lnTo>
                    <a:pt x="513459" y="99545"/>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nvGrpSpPr>
          <p:cNvPr id="153" name="Group 152">
            <a:extLst>
              <a:ext uri="{FF2B5EF4-FFF2-40B4-BE49-F238E27FC236}">
                <a16:creationId xmlns:a16="http://schemas.microsoft.com/office/drawing/2014/main" id="{1B1B847E-3D6E-208D-79A9-194BC5537F2E}"/>
              </a:ext>
              <a:ext uri="{C183D7F6-B498-43B3-948B-1728B52AA6E4}">
                <adec:decorative xmlns:adec="http://schemas.microsoft.com/office/drawing/2017/decorative" val="1"/>
              </a:ext>
            </a:extLst>
          </p:cNvPr>
          <p:cNvGrpSpPr/>
          <p:nvPr/>
        </p:nvGrpSpPr>
        <p:grpSpPr>
          <a:xfrm>
            <a:off x="7675331" y="6523771"/>
            <a:ext cx="414354" cy="414354"/>
            <a:chOff x="5683991" y="4024341"/>
            <a:chExt cx="444478" cy="444478"/>
          </a:xfrm>
        </p:grpSpPr>
        <p:sp>
          <p:nvSpPr>
            <p:cNvPr id="154" name="Oval 153">
              <a:extLst>
                <a:ext uri="{FF2B5EF4-FFF2-40B4-BE49-F238E27FC236}">
                  <a16:creationId xmlns:a16="http://schemas.microsoft.com/office/drawing/2014/main" id="{1A424780-6D3F-0D14-4D27-1C17686BE576}"/>
                </a:ext>
              </a:extLst>
            </p:cNvPr>
            <p:cNvSpPr/>
            <p:nvPr/>
          </p:nvSpPr>
          <p:spPr bwMode="auto">
            <a:xfrm>
              <a:off x="5683991" y="4024341"/>
              <a:ext cx="444478" cy="444478"/>
            </a:xfrm>
            <a:prstGeom prst="ellipse">
              <a:avLst/>
            </a:prstGeom>
            <a:solidFill>
              <a:srgbClr val="FFFFFF"/>
            </a:solidFill>
            <a:ln w="25400">
              <a:solidFill>
                <a:schemeClr val="accent6"/>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55" name="Graphic 6">
              <a:extLst>
                <a:ext uri="{FF2B5EF4-FFF2-40B4-BE49-F238E27FC236}">
                  <a16:creationId xmlns:a16="http://schemas.microsoft.com/office/drawing/2014/main" id="{7DE364B7-A3C1-E8DF-25F2-767BBFE29ADC}"/>
                </a:ext>
              </a:extLst>
            </p:cNvPr>
            <p:cNvSpPr/>
            <p:nvPr/>
          </p:nvSpPr>
          <p:spPr>
            <a:xfrm>
              <a:off x="5781094" y="4135862"/>
              <a:ext cx="261103" cy="232006"/>
            </a:xfrm>
            <a:custGeom>
              <a:avLst/>
              <a:gdLst>
                <a:gd name="connsiteX0" fmla="*/ 513459 w 2195380"/>
                <a:gd name="connsiteY0" fmla="*/ 99545 h 1950718"/>
                <a:gd name="connsiteX1" fmla="*/ 693927 w 2195380"/>
                <a:gd name="connsiteY1" fmla="*/ 0 h 1950718"/>
                <a:gd name="connsiteX2" fmla="*/ 1036583 w 2195380"/>
                <a:gd name="connsiteY2" fmla="*/ 0 h 1950718"/>
                <a:gd name="connsiteX3" fmla="*/ 1097543 w 2195380"/>
                <a:gd name="connsiteY3" fmla="*/ 60960 h 1950718"/>
                <a:gd name="connsiteX4" fmla="*/ 1036583 w 2195380"/>
                <a:gd name="connsiteY4" fmla="*/ 121920 h 1950718"/>
                <a:gd name="connsiteX5" fmla="*/ 693927 w 2195380"/>
                <a:gd name="connsiteY5" fmla="*/ 121920 h 1950718"/>
                <a:gd name="connsiteX6" fmla="*/ 616584 w 2195380"/>
                <a:gd name="connsiteY6" fmla="*/ 164582 h 1950718"/>
                <a:gd name="connsiteX7" fmla="*/ 136017 w 2195380"/>
                <a:gd name="connsiteY7" fmla="*/ 926582 h 1950718"/>
                <a:gd name="connsiteX8" fmla="*/ 136016 w 2195380"/>
                <a:gd name="connsiteY8" fmla="*/ 1024137 h 1950718"/>
                <a:gd name="connsiteX9" fmla="*/ 607067 w 2195380"/>
                <a:gd name="connsiteY9" fmla="*/ 1771049 h 1950718"/>
                <a:gd name="connsiteX10" fmla="*/ 711768 w 2195380"/>
                <a:gd name="connsiteY10" fmla="*/ 1828799 h 1950718"/>
                <a:gd name="connsiteX11" fmla="*/ 831377 w 2195380"/>
                <a:gd name="connsiteY11" fmla="*/ 1736911 h 1950718"/>
                <a:gd name="connsiteX12" fmla="*/ 1246019 w 2195380"/>
                <a:gd name="connsiteY12" fmla="*/ 182008 h 1950718"/>
                <a:gd name="connsiteX13" fmla="*/ 1482915 w 2195380"/>
                <a:gd name="connsiteY13" fmla="*/ 0 h 1950718"/>
                <a:gd name="connsiteX14" fmla="*/ 1691046 w 2195380"/>
                <a:gd name="connsiteY14" fmla="*/ 115585 h 1950718"/>
                <a:gd name="connsiteX15" fmla="*/ 2169049 w 2195380"/>
                <a:gd name="connsiteY15" fmla="*/ 883252 h 1950718"/>
                <a:gd name="connsiteX16" fmla="*/ 2169049 w 2195380"/>
                <a:gd name="connsiteY16" fmla="*/ 1067466 h 1950718"/>
                <a:gd name="connsiteX17" fmla="*/ 1681711 w 2195380"/>
                <a:gd name="connsiteY17" fmla="*/ 1850135 h 1950718"/>
                <a:gd name="connsiteX18" fmla="*/ 1500594 w 2195380"/>
                <a:gd name="connsiteY18" fmla="*/ 1950719 h 1950718"/>
                <a:gd name="connsiteX19" fmla="*/ 1158503 w 2195380"/>
                <a:gd name="connsiteY19" fmla="*/ 1950719 h 1950718"/>
                <a:gd name="connsiteX20" fmla="*/ 1097543 w 2195380"/>
                <a:gd name="connsiteY20" fmla="*/ 1889759 h 1950718"/>
                <a:gd name="connsiteX21" fmla="*/ 1158503 w 2195380"/>
                <a:gd name="connsiteY21" fmla="*/ 1828799 h 1950718"/>
                <a:gd name="connsiteX22" fmla="*/ 1500594 w 2195380"/>
                <a:gd name="connsiteY22" fmla="*/ 1828799 h 1950718"/>
                <a:gd name="connsiteX23" fmla="*/ 1578213 w 2195380"/>
                <a:gd name="connsiteY23" fmla="*/ 1785689 h 1950718"/>
                <a:gd name="connsiteX24" fmla="*/ 2065559 w 2195380"/>
                <a:gd name="connsiteY24" fmla="*/ 1003020 h 1950718"/>
                <a:gd name="connsiteX25" fmla="*/ 2065559 w 2195380"/>
                <a:gd name="connsiteY25" fmla="*/ 947698 h 1950718"/>
                <a:gd name="connsiteX26" fmla="*/ 1587557 w 2195380"/>
                <a:gd name="connsiteY26" fmla="*/ 180028 h 1950718"/>
                <a:gd name="connsiteX27" fmla="*/ 1482915 w 2195380"/>
                <a:gd name="connsiteY27" fmla="*/ 121920 h 1950718"/>
                <a:gd name="connsiteX28" fmla="*/ 1363814 w 2195380"/>
                <a:gd name="connsiteY28" fmla="*/ 213422 h 1950718"/>
                <a:gd name="connsiteX29" fmla="*/ 949182 w 2195380"/>
                <a:gd name="connsiteY29" fmla="*/ 1768325 h 1950718"/>
                <a:gd name="connsiteX30" fmla="*/ 711768 w 2195380"/>
                <a:gd name="connsiteY30" fmla="*/ 1950719 h 1950718"/>
                <a:gd name="connsiteX31" fmla="*/ 503941 w 2195380"/>
                <a:gd name="connsiteY31" fmla="*/ 1836086 h 1950718"/>
                <a:gd name="connsiteX32" fmla="*/ 32892 w 2195380"/>
                <a:gd name="connsiteY32" fmla="*/ 1089173 h 1950718"/>
                <a:gd name="connsiteX33" fmla="*/ 32892 w 2195380"/>
                <a:gd name="connsiteY33" fmla="*/ 861545 h 1950718"/>
                <a:gd name="connsiteX34" fmla="*/ 513459 w 2195380"/>
                <a:gd name="connsiteY34" fmla="*/ 99545 h 19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95380" h="1950718">
                  <a:moveTo>
                    <a:pt x="513459" y="99545"/>
                  </a:moveTo>
                  <a:cubicBezTo>
                    <a:pt x="552537" y="37583"/>
                    <a:pt x="620671" y="0"/>
                    <a:pt x="693927" y="0"/>
                  </a:cubicBezTo>
                  <a:lnTo>
                    <a:pt x="1036583" y="0"/>
                  </a:lnTo>
                  <a:cubicBezTo>
                    <a:pt x="1070254" y="0"/>
                    <a:pt x="1097543" y="27293"/>
                    <a:pt x="1097543" y="60960"/>
                  </a:cubicBezTo>
                  <a:cubicBezTo>
                    <a:pt x="1097543" y="94627"/>
                    <a:pt x="1070254" y="121920"/>
                    <a:pt x="1036583" y="121920"/>
                  </a:cubicBezTo>
                  <a:lnTo>
                    <a:pt x="693927" y="121920"/>
                  </a:lnTo>
                  <a:cubicBezTo>
                    <a:pt x="662532" y="121920"/>
                    <a:pt x="633331" y="138027"/>
                    <a:pt x="616584" y="164582"/>
                  </a:cubicBezTo>
                  <a:lnTo>
                    <a:pt x="136017" y="926582"/>
                  </a:lnTo>
                  <a:cubicBezTo>
                    <a:pt x="117222" y="956385"/>
                    <a:pt x="117222" y="994333"/>
                    <a:pt x="136016" y="1024137"/>
                  </a:cubicBezTo>
                  <a:lnTo>
                    <a:pt x="607067" y="1771049"/>
                  </a:lnTo>
                  <a:cubicBezTo>
                    <a:pt x="629738" y="1806996"/>
                    <a:pt x="669268" y="1828799"/>
                    <a:pt x="711768" y="1828799"/>
                  </a:cubicBezTo>
                  <a:cubicBezTo>
                    <a:pt x="767850" y="1828799"/>
                    <a:pt x="816923" y="1791099"/>
                    <a:pt x="831377" y="1736911"/>
                  </a:cubicBezTo>
                  <a:lnTo>
                    <a:pt x="1246019" y="182008"/>
                  </a:lnTo>
                  <a:cubicBezTo>
                    <a:pt x="1274632" y="74678"/>
                    <a:pt x="1371835" y="0"/>
                    <a:pt x="1482915" y="0"/>
                  </a:cubicBezTo>
                  <a:cubicBezTo>
                    <a:pt x="1567602" y="0"/>
                    <a:pt x="1646288" y="43699"/>
                    <a:pt x="1691046" y="115585"/>
                  </a:cubicBezTo>
                  <a:lnTo>
                    <a:pt x="2169049" y="883252"/>
                  </a:lnTo>
                  <a:cubicBezTo>
                    <a:pt x="2204158" y="939640"/>
                    <a:pt x="2204158" y="1011078"/>
                    <a:pt x="2169049" y="1067466"/>
                  </a:cubicBezTo>
                  <a:lnTo>
                    <a:pt x="1681711" y="1850135"/>
                  </a:lnTo>
                  <a:cubicBezTo>
                    <a:pt x="1642754" y="1912695"/>
                    <a:pt x="1574279" y="1950719"/>
                    <a:pt x="1500594" y="1950719"/>
                  </a:cubicBezTo>
                  <a:lnTo>
                    <a:pt x="1158503" y="1950719"/>
                  </a:lnTo>
                  <a:cubicBezTo>
                    <a:pt x="1124832" y="1950719"/>
                    <a:pt x="1097543" y="1923430"/>
                    <a:pt x="1097543" y="1889759"/>
                  </a:cubicBezTo>
                  <a:cubicBezTo>
                    <a:pt x="1097543" y="1856088"/>
                    <a:pt x="1124832" y="1828799"/>
                    <a:pt x="1158503" y="1828799"/>
                  </a:cubicBezTo>
                  <a:lnTo>
                    <a:pt x="1500594" y="1828799"/>
                  </a:lnTo>
                  <a:cubicBezTo>
                    <a:pt x="1532169" y="1828799"/>
                    <a:pt x="1561516" y="1812502"/>
                    <a:pt x="1578213" y="1785689"/>
                  </a:cubicBezTo>
                  <a:lnTo>
                    <a:pt x="2065559" y="1003020"/>
                  </a:lnTo>
                  <a:cubicBezTo>
                    <a:pt x="2076094" y="986084"/>
                    <a:pt x="2076094" y="964634"/>
                    <a:pt x="2065559" y="947698"/>
                  </a:cubicBezTo>
                  <a:lnTo>
                    <a:pt x="1587557" y="180028"/>
                  </a:lnTo>
                  <a:cubicBezTo>
                    <a:pt x="1565049" y="143889"/>
                    <a:pt x="1525492" y="121920"/>
                    <a:pt x="1482915" y="121920"/>
                  </a:cubicBezTo>
                  <a:cubicBezTo>
                    <a:pt x="1427070" y="121920"/>
                    <a:pt x="1378207" y="159464"/>
                    <a:pt x="1363814" y="213422"/>
                  </a:cubicBezTo>
                  <a:lnTo>
                    <a:pt x="949182" y="1768325"/>
                  </a:lnTo>
                  <a:cubicBezTo>
                    <a:pt x="920492" y="1875881"/>
                    <a:pt x="823085" y="1950719"/>
                    <a:pt x="711768" y="1950719"/>
                  </a:cubicBezTo>
                  <a:cubicBezTo>
                    <a:pt x="627406" y="1950719"/>
                    <a:pt x="548943" y="1907438"/>
                    <a:pt x="503941" y="1836086"/>
                  </a:cubicBezTo>
                  <a:lnTo>
                    <a:pt x="32892" y="1089173"/>
                  </a:lnTo>
                  <a:cubicBezTo>
                    <a:pt x="-10964" y="1019631"/>
                    <a:pt x="-10964" y="931087"/>
                    <a:pt x="32892" y="861545"/>
                  </a:cubicBezTo>
                  <a:lnTo>
                    <a:pt x="513459" y="99545"/>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nvGrpSpPr>
          <p:cNvPr id="156" name="Group 155">
            <a:extLst>
              <a:ext uri="{FF2B5EF4-FFF2-40B4-BE49-F238E27FC236}">
                <a16:creationId xmlns:a16="http://schemas.microsoft.com/office/drawing/2014/main" id="{A13C5599-237B-0FAE-E3BD-D78CC367A330}"/>
              </a:ext>
              <a:ext uri="{C183D7F6-B498-43B3-948B-1728B52AA6E4}">
                <adec:decorative xmlns:adec="http://schemas.microsoft.com/office/drawing/2017/decorative" val="1"/>
              </a:ext>
            </a:extLst>
          </p:cNvPr>
          <p:cNvGrpSpPr/>
          <p:nvPr/>
        </p:nvGrpSpPr>
        <p:grpSpPr>
          <a:xfrm>
            <a:off x="8318774" y="4430639"/>
            <a:ext cx="414354" cy="414354"/>
            <a:chOff x="5683991" y="4024341"/>
            <a:chExt cx="444478" cy="444478"/>
          </a:xfrm>
        </p:grpSpPr>
        <p:sp>
          <p:nvSpPr>
            <p:cNvPr id="157" name="Oval 156">
              <a:extLst>
                <a:ext uri="{FF2B5EF4-FFF2-40B4-BE49-F238E27FC236}">
                  <a16:creationId xmlns:a16="http://schemas.microsoft.com/office/drawing/2014/main" id="{AFE41145-BB30-3CF0-3492-170A81BC6253}"/>
                </a:ext>
              </a:extLst>
            </p:cNvPr>
            <p:cNvSpPr/>
            <p:nvPr/>
          </p:nvSpPr>
          <p:spPr bwMode="auto">
            <a:xfrm>
              <a:off x="5683991" y="4024341"/>
              <a:ext cx="444478" cy="444478"/>
            </a:xfrm>
            <a:prstGeom prst="ellipse">
              <a:avLst/>
            </a:prstGeom>
            <a:solidFill>
              <a:srgbClr val="FFFFFF"/>
            </a:solidFill>
            <a:ln w="25400">
              <a:solidFill>
                <a:schemeClr val="accent6"/>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58" name="Graphic 6">
              <a:extLst>
                <a:ext uri="{FF2B5EF4-FFF2-40B4-BE49-F238E27FC236}">
                  <a16:creationId xmlns:a16="http://schemas.microsoft.com/office/drawing/2014/main" id="{3261C5FC-0E10-CF97-37D0-FADB3EB483BA}"/>
                </a:ext>
              </a:extLst>
            </p:cNvPr>
            <p:cNvSpPr/>
            <p:nvPr/>
          </p:nvSpPr>
          <p:spPr>
            <a:xfrm>
              <a:off x="5781094" y="4135862"/>
              <a:ext cx="261103" cy="232006"/>
            </a:xfrm>
            <a:custGeom>
              <a:avLst/>
              <a:gdLst>
                <a:gd name="connsiteX0" fmla="*/ 513459 w 2195380"/>
                <a:gd name="connsiteY0" fmla="*/ 99545 h 1950718"/>
                <a:gd name="connsiteX1" fmla="*/ 693927 w 2195380"/>
                <a:gd name="connsiteY1" fmla="*/ 0 h 1950718"/>
                <a:gd name="connsiteX2" fmla="*/ 1036583 w 2195380"/>
                <a:gd name="connsiteY2" fmla="*/ 0 h 1950718"/>
                <a:gd name="connsiteX3" fmla="*/ 1097543 w 2195380"/>
                <a:gd name="connsiteY3" fmla="*/ 60960 h 1950718"/>
                <a:gd name="connsiteX4" fmla="*/ 1036583 w 2195380"/>
                <a:gd name="connsiteY4" fmla="*/ 121920 h 1950718"/>
                <a:gd name="connsiteX5" fmla="*/ 693927 w 2195380"/>
                <a:gd name="connsiteY5" fmla="*/ 121920 h 1950718"/>
                <a:gd name="connsiteX6" fmla="*/ 616584 w 2195380"/>
                <a:gd name="connsiteY6" fmla="*/ 164582 h 1950718"/>
                <a:gd name="connsiteX7" fmla="*/ 136017 w 2195380"/>
                <a:gd name="connsiteY7" fmla="*/ 926582 h 1950718"/>
                <a:gd name="connsiteX8" fmla="*/ 136016 w 2195380"/>
                <a:gd name="connsiteY8" fmla="*/ 1024137 h 1950718"/>
                <a:gd name="connsiteX9" fmla="*/ 607067 w 2195380"/>
                <a:gd name="connsiteY9" fmla="*/ 1771049 h 1950718"/>
                <a:gd name="connsiteX10" fmla="*/ 711768 w 2195380"/>
                <a:gd name="connsiteY10" fmla="*/ 1828799 h 1950718"/>
                <a:gd name="connsiteX11" fmla="*/ 831377 w 2195380"/>
                <a:gd name="connsiteY11" fmla="*/ 1736911 h 1950718"/>
                <a:gd name="connsiteX12" fmla="*/ 1246019 w 2195380"/>
                <a:gd name="connsiteY12" fmla="*/ 182008 h 1950718"/>
                <a:gd name="connsiteX13" fmla="*/ 1482915 w 2195380"/>
                <a:gd name="connsiteY13" fmla="*/ 0 h 1950718"/>
                <a:gd name="connsiteX14" fmla="*/ 1691046 w 2195380"/>
                <a:gd name="connsiteY14" fmla="*/ 115585 h 1950718"/>
                <a:gd name="connsiteX15" fmla="*/ 2169049 w 2195380"/>
                <a:gd name="connsiteY15" fmla="*/ 883252 h 1950718"/>
                <a:gd name="connsiteX16" fmla="*/ 2169049 w 2195380"/>
                <a:gd name="connsiteY16" fmla="*/ 1067466 h 1950718"/>
                <a:gd name="connsiteX17" fmla="*/ 1681711 w 2195380"/>
                <a:gd name="connsiteY17" fmla="*/ 1850135 h 1950718"/>
                <a:gd name="connsiteX18" fmla="*/ 1500594 w 2195380"/>
                <a:gd name="connsiteY18" fmla="*/ 1950719 h 1950718"/>
                <a:gd name="connsiteX19" fmla="*/ 1158503 w 2195380"/>
                <a:gd name="connsiteY19" fmla="*/ 1950719 h 1950718"/>
                <a:gd name="connsiteX20" fmla="*/ 1097543 w 2195380"/>
                <a:gd name="connsiteY20" fmla="*/ 1889759 h 1950718"/>
                <a:gd name="connsiteX21" fmla="*/ 1158503 w 2195380"/>
                <a:gd name="connsiteY21" fmla="*/ 1828799 h 1950718"/>
                <a:gd name="connsiteX22" fmla="*/ 1500594 w 2195380"/>
                <a:gd name="connsiteY22" fmla="*/ 1828799 h 1950718"/>
                <a:gd name="connsiteX23" fmla="*/ 1578213 w 2195380"/>
                <a:gd name="connsiteY23" fmla="*/ 1785689 h 1950718"/>
                <a:gd name="connsiteX24" fmla="*/ 2065559 w 2195380"/>
                <a:gd name="connsiteY24" fmla="*/ 1003020 h 1950718"/>
                <a:gd name="connsiteX25" fmla="*/ 2065559 w 2195380"/>
                <a:gd name="connsiteY25" fmla="*/ 947698 h 1950718"/>
                <a:gd name="connsiteX26" fmla="*/ 1587557 w 2195380"/>
                <a:gd name="connsiteY26" fmla="*/ 180028 h 1950718"/>
                <a:gd name="connsiteX27" fmla="*/ 1482915 w 2195380"/>
                <a:gd name="connsiteY27" fmla="*/ 121920 h 1950718"/>
                <a:gd name="connsiteX28" fmla="*/ 1363814 w 2195380"/>
                <a:gd name="connsiteY28" fmla="*/ 213422 h 1950718"/>
                <a:gd name="connsiteX29" fmla="*/ 949182 w 2195380"/>
                <a:gd name="connsiteY29" fmla="*/ 1768325 h 1950718"/>
                <a:gd name="connsiteX30" fmla="*/ 711768 w 2195380"/>
                <a:gd name="connsiteY30" fmla="*/ 1950719 h 1950718"/>
                <a:gd name="connsiteX31" fmla="*/ 503941 w 2195380"/>
                <a:gd name="connsiteY31" fmla="*/ 1836086 h 1950718"/>
                <a:gd name="connsiteX32" fmla="*/ 32892 w 2195380"/>
                <a:gd name="connsiteY32" fmla="*/ 1089173 h 1950718"/>
                <a:gd name="connsiteX33" fmla="*/ 32892 w 2195380"/>
                <a:gd name="connsiteY33" fmla="*/ 861545 h 1950718"/>
                <a:gd name="connsiteX34" fmla="*/ 513459 w 2195380"/>
                <a:gd name="connsiteY34" fmla="*/ 99545 h 19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95380" h="1950718">
                  <a:moveTo>
                    <a:pt x="513459" y="99545"/>
                  </a:moveTo>
                  <a:cubicBezTo>
                    <a:pt x="552537" y="37583"/>
                    <a:pt x="620671" y="0"/>
                    <a:pt x="693927" y="0"/>
                  </a:cubicBezTo>
                  <a:lnTo>
                    <a:pt x="1036583" y="0"/>
                  </a:lnTo>
                  <a:cubicBezTo>
                    <a:pt x="1070254" y="0"/>
                    <a:pt x="1097543" y="27293"/>
                    <a:pt x="1097543" y="60960"/>
                  </a:cubicBezTo>
                  <a:cubicBezTo>
                    <a:pt x="1097543" y="94627"/>
                    <a:pt x="1070254" y="121920"/>
                    <a:pt x="1036583" y="121920"/>
                  </a:cubicBezTo>
                  <a:lnTo>
                    <a:pt x="693927" y="121920"/>
                  </a:lnTo>
                  <a:cubicBezTo>
                    <a:pt x="662532" y="121920"/>
                    <a:pt x="633331" y="138027"/>
                    <a:pt x="616584" y="164582"/>
                  </a:cubicBezTo>
                  <a:lnTo>
                    <a:pt x="136017" y="926582"/>
                  </a:lnTo>
                  <a:cubicBezTo>
                    <a:pt x="117222" y="956385"/>
                    <a:pt x="117222" y="994333"/>
                    <a:pt x="136016" y="1024137"/>
                  </a:cubicBezTo>
                  <a:lnTo>
                    <a:pt x="607067" y="1771049"/>
                  </a:lnTo>
                  <a:cubicBezTo>
                    <a:pt x="629738" y="1806996"/>
                    <a:pt x="669268" y="1828799"/>
                    <a:pt x="711768" y="1828799"/>
                  </a:cubicBezTo>
                  <a:cubicBezTo>
                    <a:pt x="767850" y="1828799"/>
                    <a:pt x="816923" y="1791099"/>
                    <a:pt x="831377" y="1736911"/>
                  </a:cubicBezTo>
                  <a:lnTo>
                    <a:pt x="1246019" y="182008"/>
                  </a:lnTo>
                  <a:cubicBezTo>
                    <a:pt x="1274632" y="74678"/>
                    <a:pt x="1371835" y="0"/>
                    <a:pt x="1482915" y="0"/>
                  </a:cubicBezTo>
                  <a:cubicBezTo>
                    <a:pt x="1567602" y="0"/>
                    <a:pt x="1646288" y="43699"/>
                    <a:pt x="1691046" y="115585"/>
                  </a:cubicBezTo>
                  <a:lnTo>
                    <a:pt x="2169049" y="883252"/>
                  </a:lnTo>
                  <a:cubicBezTo>
                    <a:pt x="2204158" y="939640"/>
                    <a:pt x="2204158" y="1011078"/>
                    <a:pt x="2169049" y="1067466"/>
                  </a:cubicBezTo>
                  <a:lnTo>
                    <a:pt x="1681711" y="1850135"/>
                  </a:lnTo>
                  <a:cubicBezTo>
                    <a:pt x="1642754" y="1912695"/>
                    <a:pt x="1574279" y="1950719"/>
                    <a:pt x="1500594" y="1950719"/>
                  </a:cubicBezTo>
                  <a:lnTo>
                    <a:pt x="1158503" y="1950719"/>
                  </a:lnTo>
                  <a:cubicBezTo>
                    <a:pt x="1124832" y="1950719"/>
                    <a:pt x="1097543" y="1923430"/>
                    <a:pt x="1097543" y="1889759"/>
                  </a:cubicBezTo>
                  <a:cubicBezTo>
                    <a:pt x="1097543" y="1856088"/>
                    <a:pt x="1124832" y="1828799"/>
                    <a:pt x="1158503" y="1828799"/>
                  </a:cubicBezTo>
                  <a:lnTo>
                    <a:pt x="1500594" y="1828799"/>
                  </a:lnTo>
                  <a:cubicBezTo>
                    <a:pt x="1532169" y="1828799"/>
                    <a:pt x="1561516" y="1812502"/>
                    <a:pt x="1578213" y="1785689"/>
                  </a:cubicBezTo>
                  <a:lnTo>
                    <a:pt x="2065559" y="1003020"/>
                  </a:lnTo>
                  <a:cubicBezTo>
                    <a:pt x="2076094" y="986084"/>
                    <a:pt x="2076094" y="964634"/>
                    <a:pt x="2065559" y="947698"/>
                  </a:cubicBezTo>
                  <a:lnTo>
                    <a:pt x="1587557" y="180028"/>
                  </a:lnTo>
                  <a:cubicBezTo>
                    <a:pt x="1565049" y="143889"/>
                    <a:pt x="1525492" y="121920"/>
                    <a:pt x="1482915" y="121920"/>
                  </a:cubicBezTo>
                  <a:cubicBezTo>
                    <a:pt x="1427070" y="121920"/>
                    <a:pt x="1378207" y="159464"/>
                    <a:pt x="1363814" y="213422"/>
                  </a:cubicBezTo>
                  <a:lnTo>
                    <a:pt x="949182" y="1768325"/>
                  </a:lnTo>
                  <a:cubicBezTo>
                    <a:pt x="920492" y="1875881"/>
                    <a:pt x="823085" y="1950719"/>
                    <a:pt x="711768" y="1950719"/>
                  </a:cubicBezTo>
                  <a:cubicBezTo>
                    <a:pt x="627406" y="1950719"/>
                    <a:pt x="548943" y="1907438"/>
                    <a:pt x="503941" y="1836086"/>
                  </a:cubicBezTo>
                  <a:lnTo>
                    <a:pt x="32892" y="1089173"/>
                  </a:lnTo>
                  <a:cubicBezTo>
                    <a:pt x="-10964" y="1019631"/>
                    <a:pt x="-10964" y="931087"/>
                    <a:pt x="32892" y="861545"/>
                  </a:cubicBezTo>
                  <a:lnTo>
                    <a:pt x="513459" y="99545"/>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nvGrpSpPr>
          <p:cNvPr id="159" name="Group 158">
            <a:extLst>
              <a:ext uri="{FF2B5EF4-FFF2-40B4-BE49-F238E27FC236}">
                <a16:creationId xmlns:a16="http://schemas.microsoft.com/office/drawing/2014/main" id="{F9E976CA-8862-E85B-D193-488E5855ED02}"/>
              </a:ext>
              <a:ext uri="{C183D7F6-B498-43B3-948B-1728B52AA6E4}">
                <adec:decorative xmlns:adec="http://schemas.microsoft.com/office/drawing/2017/decorative" val="1"/>
              </a:ext>
            </a:extLst>
          </p:cNvPr>
          <p:cNvGrpSpPr/>
          <p:nvPr/>
        </p:nvGrpSpPr>
        <p:grpSpPr>
          <a:xfrm>
            <a:off x="5903815" y="5316035"/>
            <a:ext cx="414354" cy="414354"/>
            <a:chOff x="5683991" y="4024341"/>
            <a:chExt cx="444478" cy="444478"/>
          </a:xfrm>
        </p:grpSpPr>
        <p:sp>
          <p:nvSpPr>
            <p:cNvPr id="160" name="Oval 159">
              <a:extLst>
                <a:ext uri="{FF2B5EF4-FFF2-40B4-BE49-F238E27FC236}">
                  <a16:creationId xmlns:a16="http://schemas.microsoft.com/office/drawing/2014/main" id="{96AC0E2E-3004-F3B4-2026-8335932981B5}"/>
                </a:ext>
              </a:extLst>
            </p:cNvPr>
            <p:cNvSpPr/>
            <p:nvPr/>
          </p:nvSpPr>
          <p:spPr bwMode="auto">
            <a:xfrm>
              <a:off x="5683991" y="4024341"/>
              <a:ext cx="444478" cy="444478"/>
            </a:xfrm>
            <a:prstGeom prst="ellipse">
              <a:avLst/>
            </a:prstGeom>
            <a:solidFill>
              <a:srgbClr val="FFFFFF"/>
            </a:solidFill>
            <a:ln w="25400">
              <a:solidFill>
                <a:schemeClr val="accent6"/>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61" name="Graphic 6">
              <a:extLst>
                <a:ext uri="{FF2B5EF4-FFF2-40B4-BE49-F238E27FC236}">
                  <a16:creationId xmlns:a16="http://schemas.microsoft.com/office/drawing/2014/main" id="{FBAA4417-4CE6-5933-5BCC-AF17076AEB9D}"/>
                </a:ext>
              </a:extLst>
            </p:cNvPr>
            <p:cNvSpPr/>
            <p:nvPr/>
          </p:nvSpPr>
          <p:spPr>
            <a:xfrm>
              <a:off x="5781094" y="4135862"/>
              <a:ext cx="261103" cy="232006"/>
            </a:xfrm>
            <a:custGeom>
              <a:avLst/>
              <a:gdLst>
                <a:gd name="connsiteX0" fmla="*/ 513459 w 2195380"/>
                <a:gd name="connsiteY0" fmla="*/ 99545 h 1950718"/>
                <a:gd name="connsiteX1" fmla="*/ 693927 w 2195380"/>
                <a:gd name="connsiteY1" fmla="*/ 0 h 1950718"/>
                <a:gd name="connsiteX2" fmla="*/ 1036583 w 2195380"/>
                <a:gd name="connsiteY2" fmla="*/ 0 h 1950718"/>
                <a:gd name="connsiteX3" fmla="*/ 1097543 w 2195380"/>
                <a:gd name="connsiteY3" fmla="*/ 60960 h 1950718"/>
                <a:gd name="connsiteX4" fmla="*/ 1036583 w 2195380"/>
                <a:gd name="connsiteY4" fmla="*/ 121920 h 1950718"/>
                <a:gd name="connsiteX5" fmla="*/ 693927 w 2195380"/>
                <a:gd name="connsiteY5" fmla="*/ 121920 h 1950718"/>
                <a:gd name="connsiteX6" fmla="*/ 616584 w 2195380"/>
                <a:gd name="connsiteY6" fmla="*/ 164582 h 1950718"/>
                <a:gd name="connsiteX7" fmla="*/ 136017 w 2195380"/>
                <a:gd name="connsiteY7" fmla="*/ 926582 h 1950718"/>
                <a:gd name="connsiteX8" fmla="*/ 136016 w 2195380"/>
                <a:gd name="connsiteY8" fmla="*/ 1024137 h 1950718"/>
                <a:gd name="connsiteX9" fmla="*/ 607067 w 2195380"/>
                <a:gd name="connsiteY9" fmla="*/ 1771049 h 1950718"/>
                <a:gd name="connsiteX10" fmla="*/ 711768 w 2195380"/>
                <a:gd name="connsiteY10" fmla="*/ 1828799 h 1950718"/>
                <a:gd name="connsiteX11" fmla="*/ 831377 w 2195380"/>
                <a:gd name="connsiteY11" fmla="*/ 1736911 h 1950718"/>
                <a:gd name="connsiteX12" fmla="*/ 1246019 w 2195380"/>
                <a:gd name="connsiteY12" fmla="*/ 182008 h 1950718"/>
                <a:gd name="connsiteX13" fmla="*/ 1482915 w 2195380"/>
                <a:gd name="connsiteY13" fmla="*/ 0 h 1950718"/>
                <a:gd name="connsiteX14" fmla="*/ 1691046 w 2195380"/>
                <a:gd name="connsiteY14" fmla="*/ 115585 h 1950718"/>
                <a:gd name="connsiteX15" fmla="*/ 2169049 w 2195380"/>
                <a:gd name="connsiteY15" fmla="*/ 883252 h 1950718"/>
                <a:gd name="connsiteX16" fmla="*/ 2169049 w 2195380"/>
                <a:gd name="connsiteY16" fmla="*/ 1067466 h 1950718"/>
                <a:gd name="connsiteX17" fmla="*/ 1681711 w 2195380"/>
                <a:gd name="connsiteY17" fmla="*/ 1850135 h 1950718"/>
                <a:gd name="connsiteX18" fmla="*/ 1500594 w 2195380"/>
                <a:gd name="connsiteY18" fmla="*/ 1950719 h 1950718"/>
                <a:gd name="connsiteX19" fmla="*/ 1158503 w 2195380"/>
                <a:gd name="connsiteY19" fmla="*/ 1950719 h 1950718"/>
                <a:gd name="connsiteX20" fmla="*/ 1097543 w 2195380"/>
                <a:gd name="connsiteY20" fmla="*/ 1889759 h 1950718"/>
                <a:gd name="connsiteX21" fmla="*/ 1158503 w 2195380"/>
                <a:gd name="connsiteY21" fmla="*/ 1828799 h 1950718"/>
                <a:gd name="connsiteX22" fmla="*/ 1500594 w 2195380"/>
                <a:gd name="connsiteY22" fmla="*/ 1828799 h 1950718"/>
                <a:gd name="connsiteX23" fmla="*/ 1578213 w 2195380"/>
                <a:gd name="connsiteY23" fmla="*/ 1785689 h 1950718"/>
                <a:gd name="connsiteX24" fmla="*/ 2065559 w 2195380"/>
                <a:gd name="connsiteY24" fmla="*/ 1003020 h 1950718"/>
                <a:gd name="connsiteX25" fmla="*/ 2065559 w 2195380"/>
                <a:gd name="connsiteY25" fmla="*/ 947698 h 1950718"/>
                <a:gd name="connsiteX26" fmla="*/ 1587557 w 2195380"/>
                <a:gd name="connsiteY26" fmla="*/ 180028 h 1950718"/>
                <a:gd name="connsiteX27" fmla="*/ 1482915 w 2195380"/>
                <a:gd name="connsiteY27" fmla="*/ 121920 h 1950718"/>
                <a:gd name="connsiteX28" fmla="*/ 1363814 w 2195380"/>
                <a:gd name="connsiteY28" fmla="*/ 213422 h 1950718"/>
                <a:gd name="connsiteX29" fmla="*/ 949182 w 2195380"/>
                <a:gd name="connsiteY29" fmla="*/ 1768325 h 1950718"/>
                <a:gd name="connsiteX30" fmla="*/ 711768 w 2195380"/>
                <a:gd name="connsiteY30" fmla="*/ 1950719 h 1950718"/>
                <a:gd name="connsiteX31" fmla="*/ 503941 w 2195380"/>
                <a:gd name="connsiteY31" fmla="*/ 1836086 h 1950718"/>
                <a:gd name="connsiteX32" fmla="*/ 32892 w 2195380"/>
                <a:gd name="connsiteY32" fmla="*/ 1089173 h 1950718"/>
                <a:gd name="connsiteX33" fmla="*/ 32892 w 2195380"/>
                <a:gd name="connsiteY33" fmla="*/ 861545 h 1950718"/>
                <a:gd name="connsiteX34" fmla="*/ 513459 w 2195380"/>
                <a:gd name="connsiteY34" fmla="*/ 99545 h 19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95380" h="1950718">
                  <a:moveTo>
                    <a:pt x="513459" y="99545"/>
                  </a:moveTo>
                  <a:cubicBezTo>
                    <a:pt x="552537" y="37583"/>
                    <a:pt x="620671" y="0"/>
                    <a:pt x="693927" y="0"/>
                  </a:cubicBezTo>
                  <a:lnTo>
                    <a:pt x="1036583" y="0"/>
                  </a:lnTo>
                  <a:cubicBezTo>
                    <a:pt x="1070254" y="0"/>
                    <a:pt x="1097543" y="27293"/>
                    <a:pt x="1097543" y="60960"/>
                  </a:cubicBezTo>
                  <a:cubicBezTo>
                    <a:pt x="1097543" y="94627"/>
                    <a:pt x="1070254" y="121920"/>
                    <a:pt x="1036583" y="121920"/>
                  </a:cubicBezTo>
                  <a:lnTo>
                    <a:pt x="693927" y="121920"/>
                  </a:lnTo>
                  <a:cubicBezTo>
                    <a:pt x="662532" y="121920"/>
                    <a:pt x="633331" y="138027"/>
                    <a:pt x="616584" y="164582"/>
                  </a:cubicBezTo>
                  <a:lnTo>
                    <a:pt x="136017" y="926582"/>
                  </a:lnTo>
                  <a:cubicBezTo>
                    <a:pt x="117222" y="956385"/>
                    <a:pt x="117222" y="994333"/>
                    <a:pt x="136016" y="1024137"/>
                  </a:cubicBezTo>
                  <a:lnTo>
                    <a:pt x="607067" y="1771049"/>
                  </a:lnTo>
                  <a:cubicBezTo>
                    <a:pt x="629738" y="1806996"/>
                    <a:pt x="669268" y="1828799"/>
                    <a:pt x="711768" y="1828799"/>
                  </a:cubicBezTo>
                  <a:cubicBezTo>
                    <a:pt x="767850" y="1828799"/>
                    <a:pt x="816923" y="1791099"/>
                    <a:pt x="831377" y="1736911"/>
                  </a:cubicBezTo>
                  <a:lnTo>
                    <a:pt x="1246019" y="182008"/>
                  </a:lnTo>
                  <a:cubicBezTo>
                    <a:pt x="1274632" y="74678"/>
                    <a:pt x="1371835" y="0"/>
                    <a:pt x="1482915" y="0"/>
                  </a:cubicBezTo>
                  <a:cubicBezTo>
                    <a:pt x="1567602" y="0"/>
                    <a:pt x="1646288" y="43699"/>
                    <a:pt x="1691046" y="115585"/>
                  </a:cubicBezTo>
                  <a:lnTo>
                    <a:pt x="2169049" y="883252"/>
                  </a:lnTo>
                  <a:cubicBezTo>
                    <a:pt x="2204158" y="939640"/>
                    <a:pt x="2204158" y="1011078"/>
                    <a:pt x="2169049" y="1067466"/>
                  </a:cubicBezTo>
                  <a:lnTo>
                    <a:pt x="1681711" y="1850135"/>
                  </a:lnTo>
                  <a:cubicBezTo>
                    <a:pt x="1642754" y="1912695"/>
                    <a:pt x="1574279" y="1950719"/>
                    <a:pt x="1500594" y="1950719"/>
                  </a:cubicBezTo>
                  <a:lnTo>
                    <a:pt x="1158503" y="1950719"/>
                  </a:lnTo>
                  <a:cubicBezTo>
                    <a:pt x="1124832" y="1950719"/>
                    <a:pt x="1097543" y="1923430"/>
                    <a:pt x="1097543" y="1889759"/>
                  </a:cubicBezTo>
                  <a:cubicBezTo>
                    <a:pt x="1097543" y="1856088"/>
                    <a:pt x="1124832" y="1828799"/>
                    <a:pt x="1158503" y="1828799"/>
                  </a:cubicBezTo>
                  <a:lnTo>
                    <a:pt x="1500594" y="1828799"/>
                  </a:lnTo>
                  <a:cubicBezTo>
                    <a:pt x="1532169" y="1828799"/>
                    <a:pt x="1561516" y="1812502"/>
                    <a:pt x="1578213" y="1785689"/>
                  </a:cubicBezTo>
                  <a:lnTo>
                    <a:pt x="2065559" y="1003020"/>
                  </a:lnTo>
                  <a:cubicBezTo>
                    <a:pt x="2076094" y="986084"/>
                    <a:pt x="2076094" y="964634"/>
                    <a:pt x="2065559" y="947698"/>
                  </a:cubicBezTo>
                  <a:lnTo>
                    <a:pt x="1587557" y="180028"/>
                  </a:lnTo>
                  <a:cubicBezTo>
                    <a:pt x="1565049" y="143889"/>
                    <a:pt x="1525492" y="121920"/>
                    <a:pt x="1482915" y="121920"/>
                  </a:cubicBezTo>
                  <a:cubicBezTo>
                    <a:pt x="1427070" y="121920"/>
                    <a:pt x="1378207" y="159464"/>
                    <a:pt x="1363814" y="213422"/>
                  </a:cubicBezTo>
                  <a:lnTo>
                    <a:pt x="949182" y="1768325"/>
                  </a:lnTo>
                  <a:cubicBezTo>
                    <a:pt x="920492" y="1875881"/>
                    <a:pt x="823085" y="1950719"/>
                    <a:pt x="711768" y="1950719"/>
                  </a:cubicBezTo>
                  <a:cubicBezTo>
                    <a:pt x="627406" y="1950719"/>
                    <a:pt x="548943" y="1907438"/>
                    <a:pt x="503941" y="1836086"/>
                  </a:cubicBezTo>
                  <a:lnTo>
                    <a:pt x="32892" y="1089173"/>
                  </a:lnTo>
                  <a:cubicBezTo>
                    <a:pt x="-10964" y="1019631"/>
                    <a:pt x="-10964" y="931087"/>
                    <a:pt x="32892" y="861545"/>
                  </a:cubicBezTo>
                  <a:lnTo>
                    <a:pt x="513459" y="99545"/>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nvGrpSpPr>
          <p:cNvPr id="162" name="Group 161">
            <a:extLst>
              <a:ext uri="{FF2B5EF4-FFF2-40B4-BE49-F238E27FC236}">
                <a16:creationId xmlns:a16="http://schemas.microsoft.com/office/drawing/2014/main" id="{5D1B2670-5AF5-8749-C22E-E30E2FA50F5C}"/>
              </a:ext>
              <a:ext uri="{C183D7F6-B498-43B3-948B-1728B52AA6E4}">
                <adec:decorative xmlns:adec="http://schemas.microsoft.com/office/drawing/2017/decorative" val="1"/>
              </a:ext>
            </a:extLst>
          </p:cNvPr>
          <p:cNvGrpSpPr/>
          <p:nvPr/>
        </p:nvGrpSpPr>
        <p:grpSpPr>
          <a:xfrm>
            <a:off x="1054088" y="5433826"/>
            <a:ext cx="414354" cy="414354"/>
            <a:chOff x="5683991" y="4024341"/>
            <a:chExt cx="444478" cy="444478"/>
          </a:xfrm>
        </p:grpSpPr>
        <p:sp>
          <p:nvSpPr>
            <p:cNvPr id="163" name="Oval 162">
              <a:extLst>
                <a:ext uri="{FF2B5EF4-FFF2-40B4-BE49-F238E27FC236}">
                  <a16:creationId xmlns:a16="http://schemas.microsoft.com/office/drawing/2014/main" id="{34CA420F-A09C-0288-3491-C78F26427640}"/>
                </a:ext>
              </a:extLst>
            </p:cNvPr>
            <p:cNvSpPr/>
            <p:nvPr/>
          </p:nvSpPr>
          <p:spPr bwMode="auto">
            <a:xfrm>
              <a:off x="5683991" y="4024341"/>
              <a:ext cx="444478" cy="444478"/>
            </a:xfrm>
            <a:prstGeom prst="ellipse">
              <a:avLst/>
            </a:prstGeom>
            <a:solidFill>
              <a:srgbClr val="FFFFFF"/>
            </a:solidFill>
            <a:ln w="25400">
              <a:solidFill>
                <a:schemeClr val="accent6"/>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64" name="Graphic 6">
              <a:extLst>
                <a:ext uri="{FF2B5EF4-FFF2-40B4-BE49-F238E27FC236}">
                  <a16:creationId xmlns:a16="http://schemas.microsoft.com/office/drawing/2014/main" id="{B3127013-5EA1-FE03-1D3F-DA43B09E8FD6}"/>
                </a:ext>
              </a:extLst>
            </p:cNvPr>
            <p:cNvSpPr/>
            <p:nvPr/>
          </p:nvSpPr>
          <p:spPr>
            <a:xfrm>
              <a:off x="5781094" y="4135862"/>
              <a:ext cx="261103" cy="232006"/>
            </a:xfrm>
            <a:custGeom>
              <a:avLst/>
              <a:gdLst>
                <a:gd name="connsiteX0" fmla="*/ 513459 w 2195380"/>
                <a:gd name="connsiteY0" fmla="*/ 99545 h 1950718"/>
                <a:gd name="connsiteX1" fmla="*/ 693927 w 2195380"/>
                <a:gd name="connsiteY1" fmla="*/ 0 h 1950718"/>
                <a:gd name="connsiteX2" fmla="*/ 1036583 w 2195380"/>
                <a:gd name="connsiteY2" fmla="*/ 0 h 1950718"/>
                <a:gd name="connsiteX3" fmla="*/ 1097543 w 2195380"/>
                <a:gd name="connsiteY3" fmla="*/ 60960 h 1950718"/>
                <a:gd name="connsiteX4" fmla="*/ 1036583 w 2195380"/>
                <a:gd name="connsiteY4" fmla="*/ 121920 h 1950718"/>
                <a:gd name="connsiteX5" fmla="*/ 693927 w 2195380"/>
                <a:gd name="connsiteY5" fmla="*/ 121920 h 1950718"/>
                <a:gd name="connsiteX6" fmla="*/ 616584 w 2195380"/>
                <a:gd name="connsiteY6" fmla="*/ 164582 h 1950718"/>
                <a:gd name="connsiteX7" fmla="*/ 136017 w 2195380"/>
                <a:gd name="connsiteY7" fmla="*/ 926582 h 1950718"/>
                <a:gd name="connsiteX8" fmla="*/ 136016 w 2195380"/>
                <a:gd name="connsiteY8" fmla="*/ 1024137 h 1950718"/>
                <a:gd name="connsiteX9" fmla="*/ 607067 w 2195380"/>
                <a:gd name="connsiteY9" fmla="*/ 1771049 h 1950718"/>
                <a:gd name="connsiteX10" fmla="*/ 711768 w 2195380"/>
                <a:gd name="connsiteY10" fmla="*/ 1828799 h 1950718"/>
                <a:gd name="connsiteX11" fmla="*/ 831377 w 2195380"/>
                <a:gd name="connsiteY11" fmla="*/ 1736911 h 1950718"/>
                <a:gd name="connsiteX12" fmla="*/ 1246019 w 2195380"/>
                <a:gd name="connsiteY12" fmla="*/ 182008 h 1950718"/>
                <a:gd name="connsiteX13" fmla="*/ 1482915 w 2195380"/>
                <a:gd name="connsiteY13" fmla="*/ 0 h 1950718"/>
                <a:gd name="connsiteX14" fmla="*/ 1691046 w 2195380"/>
                <a:gd name="connsiteY14" fmla="*/ 115585 h 1950718"/>
                <a:gd name="connsiteX15" fmla="*/ 2169049 w 2195380"/>
                <a:gd name="connsiteY15" fmla="*/ 883252 h 1950718"/>
                <a:gd name="connsiteX16" fmla="*/ 2169049 w 2195380"/>
                <a:gd name="connsiteY16" fmla="*/ 1067466 h 1950718"/>
                <a:gd name="connsiteX17" fmla="*/ 1681711 w 2195380"/>
                <a:gd name="connsiteY17" fmla="*/ 1850135 h 1950718"/>
                <a:gd name="connsiteX18" fmla="*/ 1500594 w 2195380"/>
                <a:gd name="connsiteY18" fmla="*/ 1950719 h 1950718"/>
                <a:gd name="connsiteX19" fmla="*/ 1158503 w 2195380"/>
                <a:gd name="connsiteY19" fmla="*/ 1950719 h 1950718"/>
                <a:gd name="connsiteX20" fmla="*/ 1097543 w 2195380"/>
                <a:gd name="connsiteY20" fmla="*/ 1889759 h 1950718"/>
                <a:gd name="connsiteX21" fmla="*/ 1158503 w 2195380"/>
                <a:gd name="connsiteY21" fmla="*/ 1828799 h 1950718"/>
                <a:gd name="connsiteX22" fmla="*/ 1500594 w 2195380"/>
                <a:gd name="connsiteY22" fmla="*/ 1828799 h 1950718"/>
                <a:gd name="connsiteX23" fmla="*/ 1578213 w 2195380"/>
                <a:gd name="connsiteY23" fmla="*/ 1785689 h 1950718"/>
                <a:gd name="connsiteX24" fmla="*/ 2065559 w 2195380"/>
                <a:gd name="connsiteY24" fmla="*/ 1003020 h 1950718"/>
                <a:gd name="connsiteX25" fmla="*/ 2065559 w 2195380"/>
                <a:gd name="connsiteY25" fmla="*/ 947698 h 1950718"/>
                <a:gd name="connsiteX26" fmla="*/ 1587557 w 2195380"/>
                <a:gd name="connsiteY26" fmla="*/ 180028 h 1950718"/>
                <a:gd name="connsiteX27" fmla="*/ 1482915 w 2195380"/>
                <a:gd name="connsiteY27" fmla="*/ 121920 h 1950718"/>
                <a:gd name="connsiteX28" fmla="*/ 1363814 w 2195380"/>
                <a:gd name="connsiteY28" fmla="*/ 213422 h 1950718"/>
                <a:gd name="connsiteX29" fmla="*/ 949182 w 2195380"/>
                <a:gd name="connsiteY29" fmla="*/ 1768325 h 1950718"/>
                <a:gd name="connsiteX30" fmla="*/ 711768 w 2195380"/>
                <a:gd name="connsiteY30" fmla="*/ 1950719 h 1950718"/>
                <a:gd name="connsiteX31" fmla="*/ 503941 w 2195380"/>
                <a:gd name="connsiteY31" fmla="*/ 1836086 h 1950718"/>
                <a:gd name="connsiteX32" fmla="*/ 32892 w 2195380"/>
                <a:gd name="connsiteY32" fmla="*/ 1089173 h 1950718"/>
                <a:gd name="connsiteX33" fmla="*/ 32892 w 2195380"/>
                <a:gd name="connsiteY33" fmla="*/ 861545 h 1950718"/>
                <a:gd name="connsiteX34" fmla="*/ 513459 w 2195380"/>
                <a:gd name="connsiteY34" fmla="*/ 99545 h 19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95380" h="1950718">
                  <a:moveTo>
                    <a:pt x="513459" y="99545"/>
                  </a:moveTo>
                  <a:cubicBezTo>
                    <a:pt x="552537" y="37583"/>
                    <a:pt x="620671" y="0"/>
                    <a:pt x="693927" y="0"/>
                  </a:cubicBezTo>
                  <a:lnTo>
                    <a:pt x="1036583" y="0"/>
                  </a:lnTo>
                  <a:cubicBezTo>
                    <a:pt x="1070254" y="0"/>
                    <a:pt x="1097543" y="27293"/>
                    <a:pt x="1097543" y="60960"/>
                  </a:cubicBezTo>
                  <a:cubicBezTo>
                    <a:pt x="1097543" y="94627"/>
                    <a:pt x="1070254" y="121920"/>
                    <a:pt x="1036583" y="121920"/>
                  </a:cubicBezTo>
                  <a:lnTo>
                    <a:pt x="693927" y="121920"/>
                  </a:lnTo>
                  <a:cubicBezTo>
                    <a:pt x="662532" y="121920"/>
                    <a:pt x="633331" y="138027"/>
                    <a:pt x="616584" y="164582"/>
                  </a:cubicBezTo>
                  <a:lnTo>
                    <a:pt x="136017" y="926582"/>
                  </a:lnTo>
                  <a:cubicBezTo>
                    <a:pt x="117222" y="956385"/>
                    <a:pt x="117222" y="994333"/>
                    <a:pt x="136016" y="1024137"/>
                  </a:cubicBezTo>
                  <a:lnTo>
                    <a:pt x="607067" y="1771049"/>
                  </a:lnTo>
                  <a:cubicBezTo>
                    <a:pt x="629738" y="1806996"/>
                    <a:pt x="669268" y="1828799"/>
                    <a:pt x="711768" y="1828799"/>
                  </a:cubicBezTo>
                  <a:cubicBezTo>
                    <a:pt x="767850" y="1828799"/>
                    <a:pt x="816923" y="1791099"/>
                    <a:pt x="831377" y="1736911"/>
                  </a:cubicBezTo>
                  <a:lnTo>
                    <a:pt x="1246019" y="182008"/>
                  </a:lnTo>
                  <a:cubicBezTo>
                    <a:pt x="1274632" y="74678"/>
                    <a:pt x="1371835" y="0"/>
                    <a:pt x="1482915" y="0"/>
                  </a:cubicBezTo>
                  <a:cubicBezTo>
                    <a:pt x="1567602" y="0"/>
                    <a:pt x="1646288" y="43699"/>
                    <a:pt x="1691046" y="115585"/>
                  </a:cubicBezTo>
                  <a:lnTo>
                    <a:pt x="2169049" y="883252"/>
                  </a:lnTo>
                  <a:cubicBezTo>
                    <a:pt x="2204158" y="939640"/>
                    <a:pt x="2204158" y="1011078"/>
                    <a:pt x="2169049" y="1067466"/>
                  </a:cubicBezTo>
                  <a:lnTo>
                    <a:pt x="1681711" y="1850135"/>
                  </a:lnTo>
                  <a:cubicBezTo>
                    <a:pt x="1642754" y="1912695"/>
                    <a:pt x="1574279" y="1950719"/>
                    <a:pt x="1500594" y="1950719"/>
                  </a:cubicBezTo>
                  <a:lnTo>
                    <a:pt x="1158503" y="1950719"/>
                  </a:lnTo>
                  <a:cubicBezTo>
                    <a:pt x="1124832" y="1950719"/>
                    <a:pt x="1097543" y="1923430"/>
                    <a:pt x="1097543" y="1889759"/>
                  </a:cubicBezTo>
                  <a:cubicBezTo>
                    <a:pt x="1097543" y="1856088"/>
                    <a:pt x="1124832" y="1828799"/>
                    <a:pt x="1158503" y="1828799"/>
                  </a:cubicBezTo>
                  <a:lnTo>
                    <a:pt x="1500594" y="1828799"/>
                  </a:lnTo>
                  <a:cubicBezTo>
                    <a:pt x="1532169" y="1828799"/>
                    <a:pt x="1561516" y="1812502"/>
                    <a:pt x="1578213" y="1785689"/>
                  </a:cubicBezTo>
                  <a:lnTo>
                    <a:pt x="2065559" y="1003020"/>
                  </a:lnTo>
                  <a:cubicBezTo>
                    <a:pt x="2076094" y="986084"/>
                    <a:pt x="2076094" y="964634"/>
                    <a:pt x="2065559" y="947698"/>
                  </a:cubicBezTo>
                  <a:lnTo>
                    <a:pt x="1587557" y="180028"/>
                  </a:lnTo>
                  <a:cubicBezTo>
                    <a:pt x="1565049" y="143889"/>
                    <a:pt x="1525492" y="121920"/>
                    <a:pt x="1482915" y="121920"/>
                  </a:cubicBezTo>
                  <a:cubicBezTo>
                    <a:pt x="1427070" y="121920"/>
                    <a:pt x="1378207" y="159464"/>
                    <a:pt x="1363814" y="213422"/>
                  </a:cubicBezTo>
                  <a:lnTo>
                    <a:pt x="949182" y="1768325"/>
                  </a:lnTo>
                  <a:cubicBezTo>
                    <a:pt x="920492" y="1875881"/>
                    <a:pt x="823085" y="1950719"/>
                    <a:pt x="711768" y="1950719"/>
                  </a:cubicBezTo>
                  <a:cubicBezTo>
                    <a:pt x="627406" y="1950719"/>
                    <a:pt x="548943" y="1907438"/>
                    <a:pt x="503941" y="1836086"/>
                  </a:cubicBezTo>
                  <a:lnTo>
                    <a:pt x="32892" y="1089173"/>
                  </a:lnTo>
                  <a:cubicBezTo>
                    <a:pt x="-10964" y="1019631"/>
                    <a:pt x="-10964" y="931087"/>
                    <a:pt x="32892" y="861545"/>
                  </a:cubicBezTo>
                  <a:lnTo>
                    <a:pt x="513459" y="99545"/>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nvGrpSpPr>
          <p:cNvPr id="165" name="Group 164">
            <a:extLst>
              <a:ext uri="{FF2B5EF4-FFF2-40B4-BE49-F238E27FC236}">
                <a16:creationId xmlns:a16="http://schemas.microsoft.com/office/drawing/2014/main" id="{F65118D8-1C45-A1B6-DE14-DB51A4A73A9D}"/>
              </a:ext>
              <a:ext uri="{C183D7F6-B498-43B3-948B-1728B52AA6E4}">
                <adec:decorative xmlns:adec="http://schemas.microsoft.com/office/drawing/2017/decorative" val="1"/>
              </a:ext>
            </a:extLst>
          </p:cNvPr>
          <p:cNvGrpSpPr/>
          <p:nvPr/>
        </p:nvGrpSpPr>
        <p:grpSpPr>
          <a:xfrm>
            <a:off x="1784815" y="3951776"/>
            <a:ext cx="567318" cy="567318"/>
            <a:chOff x="3132159" y="4999670"/>
            <a:chExt cx="732210" cy="732209"/>
          </a:xfrm>
        </p:grpSpPr>
        <p:sp>
          <p:nvSpPr>
            <p:cNvPr id="166" name="Oval 165">
              <a:extLst>
                <a:ext uri="{FF2B5EF4-FFF2-40B4-BE49-F238E27FC236}">
                  <a16:creationId xmlns:a16="http://schemas.microsoft.com/office/drawing/2014/main" id="{23817373-5BBA-E135-AF31-B11E9C2D0600}"/>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67" name="Graphic 490">
              <a:extLst>
                <a:ext uri="{FF2B5EF4-FFF2-40B4-BE49-F238E27FC236}">
                  <a16:creationId xmlns:a16="http://schemas.microsoft.com/office/drawing/2014/main" id="{531131E2-7536-A311-5E13-F1E90F0F4A02}"/>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68" name="Group 167">
            <a:extLst>
              <a:ext uri="{FF2B5EF4-FFF2-40B4-BE49-F238E27FC236}">
                <a16:creationId xmlns:a16="http://schemas.microsoft.com/office/drawing/2014/main" id="{B72BE183-CA87-11C8-5822-D547986693A9}"/>
              </a:ext>
              <a:ext uri="{C183D7F6-B498-43B3-948B-1728B52AA6E4}">
                <adec:decorative xmlns:adec="http://schemas.microsoft.com/office/drawing/2017/decorative" val="1"/>
              </a:ext>
            </a:extLst>
          </p:cNvPr>
          <p:cNvGrpSpPr/>
          <p:nvPr/>
        </p:nvGrpSpPr>
        <p:grpSpPr>
          <a:xfrm>
            <a:off x="4018600" y="6046762"/>
            <a:ext cx="471472" cy="471472"/>
            <a:chOff x="3132159" y="4999670"/>
            <a:chExt cx="732210" cy="732209"/>
          </a:xfrm>
        </p:grpSpPr>
        <p:sp>
          <p:nvSpPr>
            <p:cNvPr id="169" name="Oval 168">
              <a:extLst>
                <a:ext uri="{FF2B5EF4-FFF2-40B4-BE49-F238E27FC236}">
                  <a16:creationId xmlns:a16="http://schemas.microsoft.com/office/drawing/2014/main" id="{FDC131A4-40E8-8177-D562-A45BB7841FEE}"/>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70" name="Graphic 490">
              <a:extLst>
                <a:ext uri="{FF2B5EF4-FFF2-40B4-BE49-F238E27FC236}">
                  <a16:creationId xmlns:a16="http://schemas.microsoft.com/office/drawing/2014/main" id="{27245AB6-9E2B-E7A5-308E-754E4D083C9D}"/>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71" name="Group 170">
            <a:extLst>
              <a:ext uri="{FF2B5EF4-FFF2-40B4-BE49-F238E27FC236}">
                <a16:creationId xmlns:a16="http://schemas.microsoft.com/office/drawing/2014/main" id="{7B106800-88BC-F4BA-AC11-5E645F6FDBE2}"/>
              </a:ext>
              <a:ext uri="{C183D7F6-B498-43B3-948B-1728B52AA6E4}">
                <adec:decorative xmlns:adec="http://schemas.microsoft.com/office/drawing/2017/decorative" val="1"/>
              </a:ext>
            </a:extLst>
          </p:cNvPr>
          <p:cNvGrpSpPr/>
          <p:nvPr/>
        </p:nvGrpSpPr>
        <p:grpSpPr>
          <a:xfrm>
            <a:off x="5024741" y="4062145"/>
            <a:ext cx="471472" cy="471472"/>
            <a:chOff x="3132159" y="4999670"/>
            <a:chExt cx="732210" cy="732209"/>
          </a:xfrm>
        </p:grpSpPr>
        <p:sp>
          <p:nvSpPr>
            <p:cNvPr id="172" name="Oval 171">
              <a:extLst>
                <a:ext uri="{FF2B5EF4-FFF2-40B4-BE49-F238E27FC236}">
                  <a16:creationId xmlns:a16="http://schemas.microsoft.com/office/drawing/2014/main" id="{79FC62CE-6274-CC49-58F4-0D8FE5F1F4A9}"/>
                </a:ext>
              </a:extLst>
            </p:cNvPr>
            <p:cNvSpPr/>
            <p:nvPr/>
          </p:nvSpPr>
          <p:spPr>
            <a:xfrm>
              <a:off x="3132159" y="4999670"/>
              <a:ext cx="732210" cy="732209"/>
            </a:xfrm>
            <a:prstGeom prst="ellipse">
              <a:avLst/>
            </a:prstGeom>
            <a:solidFill>
              <a:srgbClr val="FFFFFF"/>
            </a:solidFill>
            <a:ln w="25400">
              <a:solidFill>
                <a:srgbClr val="C03BC4"/>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73" name="Graphic 490">
              <a:extLst>
                <a:ext uri="{FF2B5EF4-FFF2-40B4-BE49-F238E27FC236}">
                  <a16:creationId xmlns:a16="http://schemas.microsoft.com/office/drawing/2014/main" id="{D19B631A-CDCC-EDEC-47F3-AB245CDC0095}"/>
                </a:ext>
              </a:extLst>
            </p:cNvPr>
            <p:cNvSpPr/>
            <p:nvPr/>
          </p:nvSpPr>
          <p:spPr>
            <a:xfrm>
              <a:off x="3281796" y="5208384"/>
              <a:ext cx="442458" cy="354645"/>
            </a:xfrm>
            <a:custGeom>
              <a:avLst/>
              <a:gdLst>
                <a:gd name="connsiteX0" fmla="*/ 59579 w 190500"/>
                <a:gd name="connsiteY0" fmla="*/ 28575 h 152400"/>
                <a:gd name="connsiteX1" fmla="*/ 76248 w 190500"/>
                <a:gd name="connsiteY1" fmla="*/ 45244 h 152400"/>
                <a:gd name="connsiteX2" fmla="*/ 76248 w 190500"/>
                <a:gd name="connsiteY2" fmla="*/ 135731 h 152400"/>
                <a:gd name="connsiteX3" fmla="*/ 59579 w 190500"/>
                <a:gd name="connsiteY3" fmla="*/ 152400 h 152400"/>
                <a:gd name="connsiteX4" fmla="*/ 16669 w 190500"/>
                <a:gd name="connsiteY4" fmla="*/ 152400 h 152400"/>
                <a:gd name="connsiteX5" fmla="*/ 0 w 190500"/>
                <a:gd name="connsiteY5" fmla="*/ 135731 h 152400"/>
                <a:gd name="connsiteX6" fmla="*/ 0 w 190500"/>
                <a:gd name="connsiteY6" fmla="*/ 45244 h 152400"/>
                <a:gd name="connsiteX7" fmla="*/ 16669 w 190500"/>
                <a:gd name="connsiteY7" fmla="*/ 28575 h 152400"/>
                <a:gd name="connsiteX8" fmla="*/ 59579 w 190500"/>
                <a:gd name="connsiteY8" fmla="*/ 28575 h 152400"/>
                <a:gd name="connsiteX9" fmla="*/ 40510 w 190500"/>
                <a:gd name="connsiteY9" fmla="*/ 119015 h 152400"/>
                <a:gd name="connsiteX10" fmla="*/ 35747 w 190500"/>
                <a:gd name="connsiteY10" fmla="*/ 119015 h 152400"/>
                <a:gd name="connsiteX11" fmla="*/ 34776 w 190500"/>
                <a:gd name="connsiteY11" fmla="*/ 119082 h 152400"/>
                <a:gd name="connsiteX12" fmla="*/ 28672 w 190500"/>
                <a:gd name="connsiteY12" fmla="*/ 127132 h 152400"/>
                <a:gd name="connsiteX13" fmla="*/ 34776 w 190500"/>
                <a:gd name="connsiteY13" fmla="*/ 133236 h 152400"/>
                <a:gd name="connsiteX14" fmla="*/ 35747 w 190500"/>
                <a:gd name="connsiteY14" fmla="*/ 133302 h 152400"/>
                <a:gd name="connsiteX15" fmla="*/ 40510 w 190500"/>
                <a:gd name="connsiteY15" fmla="*/ 133302 h 152400"/>
                <a:gd name="connsiteX16" fmla="*/ 41472 w 190500"/>
                <a:gd name="connsiteY16" fmla="*/ 133236 h 152400"/>
                <a:gd name="connsiteX17" fmla="*/ 47575 w 190500"/>
                <a:gd name="connsiteY17" fmla="*/ 125185 h 152400"/>
                <a:gd name="connsiteX18" fmla="*/ 41472 w 190500"/>
                <a:gd name="connsiteY18" fmla="*/ 119082 h 152400"/>
                <a:gd name="connsiteX19" fmla="*/ 40510 w 190500"/>
                <a:gd name="connsiteY19" fmla="*/ 119015 h 152400"/>
                <a:gd name="connsiteX20" fmla="*/ 169069 w 190500"/>
                <a:gd name="connsiteY20" fmla="*/ 0 h 152400"/>
                <a:gd name="connsiteX21" fmla="*/ 190452 w 190500"/>
                <a:gd name="connsiteY21" fmla="*/ 19964 h 152400"/>
                <a:gd name="connsiteX22" fmla="*/ 190500 w 190500"/>
                <a:gd name="connsiteY22" fmla="*/ 21431 h 152400"/>
                <a:gd name="connsiteX23" fmla="*/ 190500 w 190500"/>
                <a:gd name="connsiteY23" fmla="*/ 102394 h 152400"/>
                <a:gd name="connsiteX24" fmla="*/ 170536 w 190500"/>
                <a:gd name="connsiteY24" fmla="*/ 123777 h 152400"/>
                <a:gd name="connsiteX25" fmla="*/ 169069 w 190500"/>
                <a:gd name="connsiteY25" fmla="*/ 123825 h 152400"/>
                <a:gd name="connsiteX26" fmla="*/ 85725 w 190500"/>
                <a:gd name="connsiteY26" fmla="*/ 123825 h 152400"/>
                <a:gd name="connsiteX27" fmla="*/ 85725 w 190500"/>
                <a:gd name="connsiteY27" fmla="*/ 42863 h 152400"/>
                <a:gd name="connsiteX28" fmla="*/ 63475 w 190500"/>
                <a:gd name="connsiteY28" fmla="*/ 19098 h 152400"/>
                <a:gd name="connsiteX29" fmla="*/ 61913 w 190500"/>
                <a:gd name="connsiteY29" fmla="*/ 19050 h 152400"/>
                <a:gd name="connsiteX30" fmla="*/ 38233 w 190500"/>
                <a:gd name="connsiteY30" fmla="*/ 19050 h 152400"/>
                <a:gd name="connsiteX31" fmla="*/ 57969 w 190500"/>
                <a:gd name="connsiteY31" fmla="*/ 57 h 152400"/>
                <a:gd name="connsiteX32" fmla="*/ 59531 w 190500"/>
                <a:gd name="connsiteY32" fmla="*/ 0 h 152400"/>
                <a:gd name="connsiteX33" fmla="*/ 169069 w 190500"/>
                <a:gd name="connsiteY33" fmla="*/ 0 h 152400"/>
                <a:gd name="connsiteX34" fmla="*/ 126206 w 190500"/>
                <a:gd name="connsiteY34" fmla="*/ 90488 h 152400"/>
                <a:gd name="connsiteX35" fmla="*/ 102394 w 190500"/>
                <a:gd name="connsiteY35" fmla="*/ 90488 h 152400"/>
                <a:gd name="connsiteX36" fmla="*/ 95252 w 190500"/>
                <a:gd name="connsiteY36" fmla="*/ 97633 h 152400"/>
                <a:gd name="connsiteX37" fmla="*/ 101422 w 190500"/>
                <a:gd name="connsiteY37" fmla="*/ 104708 h 152400"/>
                <a:gd name="connsiteX38" fmla="*/ 102394 w 190500"/>
                <a:gd name="connsiteY38" fmla="*/ 104775 h 152400"/>
                <a:gd name="connsiteX39" fmla="*/ 126206 w 190500"/>
                <a:gd name="connsiteY39" fmla="*/ 104775 h 152400"/>
                <a:gd name="connsiteX40" fmla="*/ 133348 w 190500"/>
                <a:gd name="connsiteY40" fmla="*/ 97629 h 152400"/>
                <a:gd name="connsiteX41" fmla="*/ 127178 w 190500"/>
                <a:gd name="connsiteY41" fmla="*/ 90554 h 152400"/>
                <a:gd name="connsiteX42" fmla="*/ 126206 w 190500"/>
                <a:gd name="connsiteY42" fmla="*/ 9048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52400">
                  <a:moveTo>
                    <a:pt x="59579" y="28575"/>
                  </a:moveTo>
                  <a:cubicBezTo>
                    <a:pt x="68780" y="28575"/>
                    <a:pt x="76248" y="36033"/>
                    <a:pt x="76248" y="45244"/>
                  </a:cubicBezTo>
                  <a:lnTo>
                    <a:pt x="76248" y="135731"/>
                  </a:lnTo>
                  <a:cubicBezTo>
                    <a:pt x="76248" y="144937"/>
                    <a:pt x="68785" y="152400"/>
                    <a:pt x="59579" y="152400"/>
                  </a:cubicBezTo>
                  <a:lnTo>
                    <a:pt x="16669" y="152400"/>
                  </a:lnTo>
                  <a:cubicBezTo>
                    <a:pt x="7463" y="152400"/>
                    <a:pt x="0" y="144937"/>
                    <a:pt x="0" y="135731"/>
                  </a:cubicBezTo>
                  <a:lnTo>
                    <a:pt x="0" y="45244"/>
                  </a:lnTo>
                  <a:cubicBezTo>
                    <a:pt x="0" y="36033"/>
                    <a:pt x="7468" y="28575"/>
                    <a:pt x="16669" y="28575"/>
                  </a:cubicBezTo>
                  <a:lnTo>
                    <a:pt x="59579" y="28575"/>
                  </a:lnTo>
                  <a:close/>
                  <a:moveTo>
                    <a:pt x="40510" y="119015"/>
                  </a:moveTo>
                  <a:lnTo>
                    <a:pt x="35747" y="119015"/>
                  </a:lnTo>
                  <a:lnTo>
                    <a:pt x="34776" y="119082"/>
                  </a:lnTo>
                  <a:cubicBezTo>
                    <a:pt x="30867" y="119620"/>
                    <a:pt x="28135" y="123224"/>
                    <a:pt x="28672" y="127132"/>
                  </a:cubicBezTo>
                  <a:cubicBezTo>
                    <a:pt x="29109" y="130305"/>
                    <a:pt x="31603" y="132799"/>
                    <a:pt x="34776" y="133236"/>
                  </a:cubicBezTo>
                  <a:lnTo>
                    <a:pt x="35747" y="133302"/>
                  </a:lnTo>
                  <a:lnTo>
                    <a:pt x="40510" y="133302"/>
                  </a:lnTo>
                  <a:lnTo>
                    <a:pt x="41472" y="133236"/>
                  </a:lnTo>
                  <a:cubicBezTo>
                    <a:pt x="45380" y="132698"/>
                    <a:pt x="48113" y="129093"/>
                    <a:pt x="47575" y="125185"/>
                  </a:cubicBezTo>
                  <a:cubicBezTo>
                    <a:pt x="47139" y="122012"/>
                    <a:pt x="44644" y="119518"/>
                    <a:pt x="41472" y="119082"/>
                  </a:cubicBezTo>
                  <a:lnTo>
                    <a:pt x="40510" y="119015"/>
                  </a:lnTo>
                  <a:close/>
                  <a:moveTo>
                    <a:pt x="169069" y="0"/>
                  </a:moveTo>
                  <a:cubicBezTo>
                    <a:pt x="180337" y="-1"/>
                    <a:pt x="189681" y="8723"/>
                    <a:pt x="190452" y="19964"/>
                  </a:cubicBezTo>
                  <a:lnTo>
                    <a:pt x="190500" y="21431"/>
                  </a:lnTo>
                  <a:lnTo>
                    <a:pt x="190500" y="102394"/>
                  </a:lnTo>
                  <a:cubicBezTo>
                    <a:pt x="190501" y="113662"/>
                    <a:pt x="181777" y="123006"/>
                    <a:pt x="170536" y="123777"/>
                  </a:cubicBezTo>
                  <a:lnTo>
                    <a:pt x="169069" y="123825"/>
                  </a:lnTo>
                  <a:lnTo>
                    <a:pt x="85725" y="123825"/>
                  </a:lnTo>
                  <a:lnTo>
                    <a:pt x="85725" y="42863"/>
                  </a:lnTo>
                  <a:cubicBezTo>
                    <a:pt x="85727" y="30316"/>
                    <a:pt x="75994" y="19921"/>
                    <a:pt x="63475" y="19098"/>
                  </a:cubicBezTo>
                  <a:lnTo>
                    <a:pt x="61913" y="19050"/>
                  </a:lnTo>
                  <a:lnTo>
                    <a:pt x="38233" y="19050"/>
                  </a:lnTo>
                  <a:cubicBezTo>
                    <a:pt x="39380" y="8793"/>
                    <a:pt x="47675" y="810"/>
                    <a:pt x="57969" y="57"/>
                  </a:cubicBezTo>
                  <a:lnTo>
                    <a:pt x="59531" y="0"/>
                  </a:lnTo>
                  <a:lnTo>
                    <a:pt x="169069" y="0"/>
                  </a:lnTo>
                  <a:close/>
                  <a:moveTo>
                    <a:pt x="126206" y="90488"/>
                  </a:moveTo>
                  <a:lnTo>
                    <a:pt x="102394" y="90488"/>
                  </a:lnTo>
                  <a:cubicBezTo>
                    <a:pt x="98449" y="90488"/>
                    <a:pt x="95251" y="93688"/>
                    <a:pt x="95252" y="97633"/>
                  </a:cubicBezTo>
                  <a:cubicBezTo>
                    <a:pt x="95253" y="101202"/>
                    <a:pt x="97887" y="104222"/>
                    <a:pt x="101422" y="104708"/>
                  </a:cubicBezTo>
                  <a:lnTo>
                    <a:pt x="102394" y="104775"/>
                  </a:lnTo>
                  <a:lnTo>
                    <a:pt x="126206" y="104775"/>
                  </a:lnTo>
                  <a:cubicBezTo>
                    <a:pt x="130152" y="104774"/>
                    <a:pt x="133349" y="101575"/>
                    <a:pt x="133348" y="97629"/>
                  </a:cubicBezTo>
                  <a:cubicBezTo>
                    <a:pt x="133347" y="94060"/>
                    <a:pt x="130713" y="91041"/>
                    <a:pt x="127178" y="90554"/>
                  </a:cubicBezTo>
                  <a:lnTo>
                    <a:pt x="126206" y="90488"/>
                  </a:lnTo>
                  <a:close/>
                </a:path>
              </a:pathLst>
            </a:custGeom>
            <a:solidFill>
              <a:srgbClr val="C03BC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74" name="Group 173">
            <a:extLst>
              <a:ext uri="{FF2B5EF4-FFF2-40B4-BE49-F238E27FC236}">
                <a16:creationId xmlns:a16="http://schemas.microsoft.com/office/drawing/2014/main" id="{D4407FF4-B3DA-BA35-CC10-2AB6182120A3}"/>
              </a:ext>
              <a:ext uri="{C183D7F6-B498-43B3-948B-1728B52AA6E4}">
                <adec:decorative xmlns:adec="http://schemas.microsoft.com/office/drawing/2017/decorative" val="1"/>
              </a:ext>
            </a:extLst>
          </p:cNvPr>
          <p:cNvGrpSpPr/>
          <p:nvPr/>
        </p:nvGrpSpPr>
        <p:grpSpPr>
          <a:xfrm>
            <a:off x="11741829" y="4772441"/>
            <a:ext cx="414354" cy="414354"/>
            <a:chOff x="5683991" y="4024341"/>
            <a:chExt cx="444478" cy="444478"/>
          </a:xfrm>
        </p:grpSpPr>
        <p:sp>
          <p:nvSpPr>
            <p:cNvPr id="175" name="Oval 174">
              <a:extLst>
                <a:ext uri="{FF2B5EF4-FFF2-40B4-BE49-F238E27FC236}">
                  <a16:creationId xmlns:a16="http://schemas.microsoft.com/office/drawing/2014/main" id="{EC7313BE-9F1A-A02D-C90A-D51A54021ECA}"/>
                </a:ext>
              </a:extLst>
            </p:cNvPr>
            <p:cNvSpPr/>
            <p:nvPr/>
          </p:nvSpPr>
          <p:spPr bwMode="auto">
            <a:xfrm>
              <a:off x="5683991" y="4024341"/>
              <a:ext cx="444478" cy="444478"/>
            </a:xfrm>
            <a:prstGeom prst="ellipse">
              <a:avLst/>
            </a:prstGeom>
            <a:solidFill>
              <a:srgbClr val="FFFFFF"/>
            </a:solidFill>
            <a:ln w="25400">
              <a:solidFill>
                <a:schemeClr val="accent6"/>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76" name="Graphic 6">
              <a:extLst>
                <a:ext uri="{FF2B5EF4-FFF2-40B4-BE49-F238E27FC236}">
                  <a16:creationId xmlns:a16="http://schemas.microsoft.com/office/drawing/2014/main" id="{F30F6AE5-52C4-3145-C029-5F7D0C41562D}"/>
                </a:ext>
              </a:extLst>
            </p:cNvPr>
            <p:cNvSpPr/>
            <p:nvPr/>
          </p:nvSpPr>
          <p:spPr>
            <a:xfrm>
              <a:off x="5781094" y="4135862"/>
              <a:ext cx="261103" cy="232006"/>
            </a:xfrm>
            <a:custGeom>
              <a:avLst/>
              <a:gdLst>
                <a:gd name="connsiteX0" fmla="*/ 513459 w 2195380"/>
                <a:gd name="connsiteY0" fmla="*/ 99545 h 1950718"/>
                <a:gd name="connsiteX1" fmla="*/ 693927 w 2195380"/>
                <a:gd name="connsiteY1" fmla="*/ 0 h 1950718"/>
                <a:gd name="connsiteX2" fmla="*/ 1036583 w 2195380"/>
                <a:gd name="connsiteY2" fmla="*/ 0 h 1950718"/>
                <a:gd name="connsiteX3" fmla="*/ 1097543 w 2195380"/>
                <a:gd name="connsiteY3" fmla="*/ 60960 h 1950718"/>
                <a:gd name="connsiteX4" fmla="*/ 1036583 w 2195380"/>
                <a:gd name="connsiteY4" fmla="*/ 121920 h 1950718"/>
                <a:gd name="connsiteX5" fmla="*/ 693927 w 2195380"/>
                <a:gd name="connsiteY5" fmla="*/ 121920 h 1950718"/>
                <a:gd name="connsiteX6" fmla="*/ 616584 w 2195380"/>
                <a:gd name="connsiteY6" fmla="*/ 164582 h 1950718"/>
                <a:gd name="connsiteX7" fmla="*/ 136017 w 2195380"/>
                <a:gd name="connsiteY7" fmla="*/ 926582 h 1950718"/>
                <a:gd name="connsiteX8" fmla="*/ 136016 w 2195380"/>
                <a:gd name="connsiteY8" fmla="*/ 1024137 h 1950718"/>
                <a:gd name="connsiteX9" fmla="*/ 607067 w 2195380"/>
                <a:gd name="connsiteY9" fmla="*/ 1771049 h 1950718"/>
                <a:gd name="connsiteX10" fmla="*/ 711768 w 2195380"/>
                <a:gd name="connsiteY10" fmla="*/ 1828799 h 1950718"/>
                <a:gd name="connsiteX11" fmla="*/ 831377 w 2195380"/>
                <a:gd name="connsiteY11" fmla="*/ 1736911 h 1950718"/>
                <a:gd name="connsiteX12" fmla="*/ 1246019 w 2195380"/>
                <a:gd name="connsiteY12" fmla="*/ 182008 h 1950718"/>
                <a:gd name="connsiteX13" fmla="*/ 1482915 w 2195380"/>
                <a:gd name="connsiteY13" fmla="*/ 0 h 1950718"/>
                <a:gd name="connsiteX14" fmla="*/ 1691046 w 2195380"/>
                <a:gd name="connsiteY14" fmla="*/ 115585 h 1950718"/>
                <a:gd name="connsiteX15" fmla="*/ 2169049 w 2195380"/>
                <a:gd name="connsiteY15" fmla="*/ 883252 h 1950718"/>
                <a:gd name="connsiteX16" fmla="*/ 2169049 w 2195380"/>
                <a:gd name="connsiteY16" fmla="*/ 1067466 h 1950718"/>
                <a:gd name="connsiteX17" fmla="*/ 1681711 w 2195380"/>
                <a:gd name="connsiteY17" fmla="*/ 1850135 h 1950718"/>
                <a:gd name="connsiteX18" fmla="*/ 1500594 w 2195380"/>
                <a:gd name="connsiteY18" fmla="*/ 1950719 h 1950718"/>
                <a:gd name="connsiteX19" fmla="*/ 1158503 w 2195380"/>
                <a:gd name="connsiteY19" fmla="*/ 1950719 h 1950718"/>
                <a:gd name="connsiteX20" fmla="*/ 1097543 w 2195380"/>
                <a:gd name="connsiteY20" fmla="*/ 1889759 h 1950718"/>
                <a:gd name="connsiteX21" fmla="*/ 1158503 w 2195380"/>
                <a:gd name="connsiteY21" fmla="*/ 1828799 h 1950718"/>
                <a:gd name="connsiteX22" fmla="*/ 1500594 w 2195380"/>
                <a:gd name="connsiteY22" fmla="*/ 1828799 h 1950718"/>
                <a:gd name="connsiteX23" fmla="*/ 1578213 w 2195380"/>
                <a:gd name="connsiteY23" fmla="*/ 1785689 h 1950718"/>
                <a:gd name="connsiteX24" fmla="*/ 2065559 w 2195380"/>
                <a:gd name="connsiteY24" fmla="*/ 1003020 h 1950718"/>
                <a:gd name="connsiteX25" fmla="*/ 2065559 w 2195380"/>
                <a:gd name="connsiteY25" fmla="*/ 947698 h 1950718"/>
                <a:gd name="connsiteX26" fmla="*/ 1587557 w 2195380"/>
                <a:gd name="connsiteY26" fmla="*/ 180028 h 1950718"/>
                <a:gd name="connsiteX27" fmla="*/ 1482915 w 2195380"/>
                <a:gd name="connsiteY27" fmla="*/ 121920 h 1950718"/>
                <a:gd name="connsiteX28" fmla="*/ 1363814 w 2195380"/>
                <a:gd name="connsiteY28" fmla="*/ 213422 h 1950718"/>
                <a:gd name="connsiteX29" fmla="*/ 949182 w 2195380"/>
                <a:gd name="connsiteY29" fmla="*/ 1768325 h 1950718"/>
                <a:gd name="connsiteX30" fmla="*/ 711768 w 2195380"/>
                <a:gd name="connsiteY30" fmla="*/ 1950719 h 1950718"/>
                <a:gd name="connsiteX31" fmla="*/ 503941 w 2195380"/>
                <a:gd name="connsiteY31" fmla="*/ 1836086 h 1950718"/>
                <a:gd name="connsiteX32" fmla="*/ 32892 w 2195380"/>
                <a:gd name="connsiteY32" fmla="*/ 1089173 h 1950718"/>
                <a:gd name="connsiteX33" fmla="*/ 32892 w 2195380"/>
                <a:gd name="connsiteY33" fmla="*/ 861545 h 1950718"/>
                <a:gd name="connsiteX34" fmla="*/ 513459 w 2195380"/>
                <a:gd name="connsiteY34" fmla="*/ 99545 h 19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95380" h="1950718">
                  <a:moveTo>
                    <a:pt x="513459" y="99545"/>
                  </a:moveTo>
                  <a:cubicBezTo>
                    <a:pt x="552537" y="37583"/>
                    <a:pt x="620671" y="0"/>
                    <a:pt x="693927" y="0"/>
                  </a:cubicBezTo>
                  <a:lnTo>
                    <a:pt x="1036583" y="0"/>
                  </a:lnTo>
                  <a:cubicBezTo>
                    <a:pt x="1070254" y="0"/>
                    <a:pt x="1097543" y="27293"/>
                    <a:pt x="1097543" y="60960"/>
                  </a:cubicBezTo>
                  <a:cubicBezTo>
                    <a:pt x="1097543" y="94627"/>
                    <a:pt x="1070254" y="121920"/>
                    <a:pt x="1036583" y="121920"/>
                  </a:cubicBezTo>
                  <a:lnTo>
                    <a:pt x="693927" y="121920"/>
                  </a:lnTo>
                  <a:cubicBezTo>
                    <a:pt x="662532" y="121920"/>
                    <a:pt x="633331" y="138027"/>
                    <a:pt x="616584" y="164582"/>
                  </a:cubicBezTo>
                  <a:lnTo>
                    <a:pt x="136017" y="926582"/>
                  </a:lnTo>
                  <a:cubicBezTo>
                    <a:pt x="117222" y="956385"/>
                    <a:pt x="117222" y="994333"/>
                    <a:pt x="136016" y="1024137"/>
                  </a:cubicBezTo>
                  <a:lnTo>
                    <a:pt x="607067" y="1771049"/>
                  </a:lnTo>
                  <a:cubicBezTo>
                    <a:pt x="629738" y="1806996"/>
                    <a:pt x="669268" y="1828799"/>
                    <a:pt x="711768" y="1828799"/>
                  </a:cubicBezTo>
                  <a:cubicBezTo>
                    <a:pt x="767850" y="1828799"/>
                    <a:pt x="816923" y="1791099"/>
                    <a:pt x="831377" y="1736911"/>
                  </a:cubicBezTo>
                  <a:lnTo>
                    <a:pt x="1246019" y="182008"/>
                  </a:lnTo>
                  <a:cubicBezTo>
                    <a:pt x="1274632" y="74678"/>
                    <a:pt x="1371835" y="0"/>
                    <a:pt x="1482915" y="0"/>
                  </a:cubicBezTo>
                  <a:cubicBezTo>
                    <a:pt x="1567602" y="0"/>
                    <a:pt x="1646288" y="43699"/>
                    <a:pt x="1691046" y="115585"/>
                  </a:cubicBezTo>
                  <a:lnTo>
                    <a:pt x="2169049" y="883252"/>
                  </a:lnTo>
                  <a:cubicBezTo>
                    <a:pt x="2204158" y="939640"/>
                    <a:pt x="2204158" y="1011078"/>
                    <a:pt x="2169049" y="1067466"/>
                  </a:cubicBezTo>
                  <a:lnTo>
                    <a:pt x="1681711" y="1850135"/>
                  </a:lnTo>
                  <a:cubicBezTo>
                    <a:pt x="1642754" y="1912695"/>
                    <a:pt x="1574279" y="1950719"/>
                    <a:pt x="1500594" y="1950719"/>
                  </a:cubicBezTo>
                  <a:lnTo>
                    <a:pt x="1158503" y="1950719"/>
                  </a:lnTo>
                  <a:cubicBezTo>
                    <a:pt x="1124832" y="1950719"/>
                    <a:pt x="1097543" y="1923430"/>
                    <a:pt x="1097543" y="1889759"/>
                  </a:cubicBezTo>
                  <a:cubicBezTo>
                    <a:pt x="1097543" y="1856088"/>
                    <a:pt x="1124832" y="1828799"/>
                    <a:pt x="1158503" y="1828799"/>
                  </a:cubicBezTo>
                  <a:lnTo>
                    <a:pt x="1500594" y="1828799"/>
                  </a:lnTo>
                  <a:cubicBezTo>
                    <a:pt x="1532169" y="1828799"/>
                    <a:pt x="1561516" y="1812502"/>
                    <a:pt x="1578213" y="1785689"/>
                  </a:cubicBezTo>
                  <a:lnTo>
                    <a:pt x="2065559" y="1003020"/>
                  </a:lnTo>
                  <a:cubicBezTo>
                    <a:pt x="2076094" y="986084"/>
                    <a:pt x="2076094" y="964634"/>
                    <a:pt x="2065559" y="947698"/>
                  </a:cubicBezTo>
                  <a:lnTo>
                    <a:pt x="1587557" y="180028"/>
                  </a:lnTo>
                  <a:cubicBezTo>
                    <a:pt x="1565049" y="143889"/>
                    <a:pt x="1525492" y="121920"/>
                    <a:pt x="1482915" y="121920"/>
                  </a:cubicBezTo>
                  <a:cubicBezTo>
                    <a:pt x="1427070" y="121920"/>
                    <a:pt x="1378207" y="159464"/>
                    <a:pt x="1363814" y="213422"/>
                  </a:cubicBezTo>
                  <a:lnTo>
                    <a:pt x="949182" y="1768325"/>
                  </a:lnTo>
                  <a:cubicBezTo>
                    <a:pt x="920492" y="1875881"/>
                    <a:pt x="823085" y="1950719"/>
                    <a:pt x="711768" y="1950719"/>
                  </a:cubicBezTo>
                  <a:cubicBezTo>
                    <a:pt x="627406" y="1950719"/>
                    <a:pt x="548943" y="1907438"/>
                    <a:pt x="503941" y="1836086"/>
                  </a:cubicBezTo>
                  <a:lnTo>
                    <a:pt x="32892" y="1089173"/>
                  </a:lnTo>
                  <a:cubicBezTo>
                    <a:pt x="-10964" y="1019631"/>
                    <a:pt x="-10964" y="931087"/>
                    <a:pt x="32892" y="861545"/>
                  </a:cubicBezTo>
                  <a:lnTo>
                    <a:pt x="513459" y="99545"/>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nvGrpSpPr>
          <p:cNvPr id="177" name="Group 176">
            <a:extLst>
              <a:ext uri="{FF2B5EF4-FFF2-40B4-BE49-F238E27FC236}">
                <a16:creationId xmlns:a16="http://schemas.microsoft.com/office/drawing/2014/main" id="{CE620F64-EAB6-D2E8-7D69-758BCC909392}"/>
              </a:ext>
              <a:ext uri="{C183D7F6-B498-43B3-948B-1728B52AA6E4}">
                <adec:decorative xmlns:adec="http://schemas.microsoft.com/office/drawing/2017/decorative" val="1"/>
              </a:ext>
            </a:extLst>
          </p:cNvPr>
          <p:cNvGrpSpPr/>
          <p:nvPr/>
        </p:nvGrpSpPr>
        <p:grpSpPr>
          <a:xfrm>
            <a:off x="2243571" y="4847166"/>
            <a:ext cx="233900" cy="233900"/>
            <a:chOff x="5683991" y="4024341"/>
            <a:chExt cx="444478" cy="444478"/>
          </a:xfrm>
        </p:grpSpPr>
        <p:sp>
          <p:nvSpPr>
            <p:cNvPr id="178" name="Oval 177">
              <a:extLst>
                <a:ext uri="{FF2B5EF4-FFF2-40B4-BE49-F238E27FC236}">
                  <a16:creationId xmlns:a16="http://schemas.microsoft.com/office/drawing/2014/main" id="{DFAC4D03-E7AF-3481-FE1B-57C32ACFE32D}"/>
                </a:ext>
              </a:extLst>
            </p:cNvPr>
            <p:cNvSpPr/>
            <p:nvPr/>
          </p:nvSpPr>
          <p:spPr bwMode="auto">
            <a:xfrm>
              <a:off x="5683991" y="4024341"/>
              <a:ext cx="444478" cy="444478"/>
            </a:xfrm>
            <a:prstGeom prst="ellipse">
              <a:avLst/>
            </a:prstGeom>
            <a:solidFill>
              <a:srgbClr val="FFFFFF"/>
            </a:solidFill>
            <a:ln w="25400">
              <a:solidFill>
                <a:schemeClr val="accent6"/>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79" name="Graphic 6">
              <a:extLst>
                <a:ext uri="{FF2B5EF4-FFF2-40B4-BE49-F238E27FC236}">
                  <a16:creationId xmlns:a16="http://schemas.microsoft.com/office/drawing/2014/main" id="{AF593766-0DE1-4937-C54E-89B70278CD34}"/>
                </a:ext>
              </a:extLst>
            </p:cNvPr>
            <p:cNvSpPr/>
            <p:nvPr/>
          </p:nvSpPr>
          <p:spPr>
            <a:xfrm>
              <a:off x="5781094" y="4135862"/>
              <a:ext cx="261103" cy="232006"/>
            </a:xfrm>
            <a:custGeom>
              <a:avLst/>
              <a:gdLst>
                <a:gd name="connsiteX0" fmla="*/ 513459 w 2195380"/>
                <a:gd name="connsiteY0" fmla="*/ 99545 h 1950718"/>
                <a:gd name="connsiteX1" fmla="*/ 693927 w 2195380"/>
                <a:gd name="connsiteY1" fmla="*/ 0 h 1950718"/>
                <a:gd name="connsiteX2" fmla="*/ 1036583 w 2195380"/>
                <a:gd name="connsiteY2" fmla="*/ 0 h 1950718"/>
                <a:gd name="connsiteX3" fmla="*/ 1097543 w 2195380"/>
                <a:gd name="connsiteY3" fmla="*/ 60960 h 1950718"/>
                <a:gd name="connsiteX4" fmla="*/ 1036583 w 2195380"/>
                <a:gd name="connsiteY4" fmla="*/ 121920 h 1950718"/>
                <a:gd name="connsiteX5" fmla="*/ 693927 w 2195380"/>
                <a:gd name="connsiteY5" fmla="*/ 121920 h 1950718"/>
                <a:gd name="connsiteX6" fmla="*/ 616584 w 2195380"/>
                <a:gd name="connsiteY6" fmla="*/ 164582 h 1950718"/>
                <a:gd name="connsiteX7" fmla="*/ 136017 w 2195380"/>
                <a:gd name="connsiteY7" fmla="*/ 926582 h 1950718"/>
                <a:gd name="connsiteX8" fmla="*/ 136016 w 2195380"/>
                <a:gd name="connsiteY8" fmla="*/ 1024137 h 1950718"/>
                <a:gd name="connsiteX9" fmla="*/ 607067 w 2195380"/>
                <a:gd name="connsiteY9" fmla="*/ 1771049 h 1950718"/>
                <a:gd name="connsiteX10" fmla="*/ 711768 w 2195380"/>
                <a:gd name="connsiteY10" fmla="*/ 1828799 h 1950718"/>
                <a:gd name="connsiteX11" fmla="*/ 831377 w 2195380"/>
                <a:gd name="connsiteY11" fmla="*/ 1736911 h 1950718"/>
                <a:gd name="connsiteX12" fmla="*/ 1246019 w 2195380"/>
                <a:gd name="connsiteY12" fmla="*/ 182008 h 1950718"/>
                <a:gd name="connsiteX13" fmla="*/ 1482915 w 2195380"/>
                <a:gd name="connsiteY13" fmla="*/ 0 h 1950718"/>
                <a:gd name="connsiteX14" fmla="*/ 1691046 w 2195380"/>
                <a:gd name="connsiteY14" fmla="*/ 115585 h 1950718"/>
                <a:gd name="connsiteX15" fmla="*/ 2169049 w 2195380"/>
                <a:gd name="connsiteY15" fmla="*/ 883252 h 1950718"/>
                <a:gd name="connsiteX16" fmla="*/ 2169049 w 2195380"/>
                <a:gd name="connsiteY16" fmla="*/ 1067466 h 1950718"/>
                <a:gd name="connsiteX17" fmla="*/ 1681711 w 2195380"/>
                <a:gd name="connsiteY17" fmla="*/ 1850135 h 1950718"/>
                <a:gd name="connsiteX18" fmla="*/ 1500594 w 2195380"/>
                <a:gd name="connsiteY18" fmla="*/ 1950719 h 1950718"/>
                <a:gd name="connsiteX19" fmla="*/ 1158503 w 2195380"/>
                <a:gd name="connsiteY19" fmla="*/ 1950719 h 1950718"/>
                <a:gd name="connsiteX20" fmla="*/ 1097543 w 2195380"/>
                <a:gd name="connsiteY20" fmla="*/ 1889759 h 1950718"/>
                <a:gd name="connsiteX21" fmla="*/ 1158503 w 2195380"/>
                <a:gd name="connsiteY21" fmla="*/ 1828799 h 1950718"/>
                <a:gd name="connsiteX22" fmla="*/ 1500594 w 2195380"/>
                <a:gd name="connsiteY22" fmla="*/ 1828799 h 1950718"/>
                <a:gd name="connsiteX23" fmla="*/ 1578213 w 2195380"/>
                <a:gd name="connsiteY23" fmla="*/ 1785689 h 1950718"/>
                <a:gd name="connsiteX24" fmla="*/ 2065559 w 2195380"/>
                <a:gd name="connsiteY24" fmla="*/ 1003020 h 1950718"/>
                <a:gd name="connsiteX25" fmla="*/ 2065559 w 2195380"/>
                <a:gd name="connsiteY25" fmla="*/ 947698 h 1950718"/>
                <a:gd name="connsiteX26" fmla="*/ 1587557 w 2195380"/>
                <a:gd name="connsiteY26" fmla="*/ 180028 h 1950718"/>
                <a:gd name="connsiteX27" fmla="*/ 1482915 w 2195380"/>
                <a:gd name="connsiteY27" fmla="*/ 121920 h 1950718"/>
                <a:gd name="connsiteX28" fmla="*/ 1363814 w 2195380"/>
                <a:gd name="connsiteY28" fmla="*/ 213422 h 1950718"/>
                <a:gd name="connsiteX29" fmla="*/ 949182 w 2195380"/>
                <a:gd name="connsiteY29" fmla="*/ 1768325 h 1950718"/>
                <a:gd name="connsiteX30" fmla="*/ 711768 w 2195380"/>
                <a:gd name="connsiteY30" fmla="*/ 1950719 h 1950718"/>
                <a:gd name="connsiteX31" fmla="*/ 503941 w 2195380"/>
                <a:gd name="connsiteY31" fmla="*/ 1836086 h 1950718"/>
                <a:gd name="connsiteX32" fmla="*/ 32892 w 2195380"/>
                <a:gd name="connsiteY32" fmla="*/ 1089173 h 1950718"/>
                <a:gd name="connsiteX33" fmla="*/ 32892 w 2195380"/>
                <a:gd name="connsiteY33" fmla="*/ 861545 h 1950718"/>
                <a:gd name="connsiteX34" fmla="*/ 513459 w 2195380"/>
                <a:gd name="connsiteY34" fmla="*/ 99545 h 19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95380" h="1950718">
                  <a:moveTo>
                    <a:pt x="513459" y="99545"/>
                  </a:moveTo>
                  <a:cubicBezTo>
                    <a:pt x="552537" y="37583"/>
                    <a:pt x="620671" y="0"/>
                    <a:pt x="693927" y="0"/>
                  </a:cubicBezTo>
                  <a:lnTo>
                    <a:pt x="1036583" y="0"/>
                  </a:lnTo>
                  <a:cubicBezTo>
                    <a:pt x="1070254" y="0"/>
                    <a:pt x="1097543" y="27293"/>
                    <a:pt x="1097543" y="60960"/>
                  </a:cubicBezTo>
                  <a:cubicBezTo>
                    <a:pt x="1097543" y="94627"/>
                    <a:pt x="1070254" y="121920"/>
                    <a:pt x="1036583" y="121920"/>
                  </a:cubicBezTo>
                  <a:lnTo>
                    <a:pt x="693927" y="121920"/>
                  </a:lnTo>
                  <a:cubicBezTo>
                    <a:pt x="662532" y="121920"/>
                    <a:pt x="633331" y="138027"/>
                    <a:pt x="616584" y="164582"/>
                  </a:cubicBezTo>
                  <a:lnTo>
                    <a:pt x="136017" y="926582"/>
                  </a:lnTo>
                  <a:cubicBezTo>
                    <a:pt x="117222" y="956385"/>
                    <a:pt x="117222" y="994333"/>
                    <a:pt x="136016" y="1024137"/>
                  </a:cubicBezTo>
                  <a:lnTo>
                    <a:pt x="607067" y="1771049"/>
                  </a:lnTo>
                  <a:cubicBezTo>
                    <a:pt x="629738" y="1806996"/>
                    <a:pt x="669268" y="1828799"/>
                    <a:pt x="711768" y="1828799"/>
                  </a:cubicBezTo>
                  <a:cubicBezTo>
                    <a:pt x="767850" y="1828799"/>
                    <a:pt x="816923" y="1791099"/>
                    <a:pt x="831377" y="1736911"/>
                  </a:cubicBezTo>
                  <a:lnTo>
                    <a:pt x="1246019" y="182008"/>
                  </a:lnTo>
                  <a:cubicBezTo>
                    <a:pt x="1274632" y="74678"/>
                    <a:pt x="1371835" y="0"/>
                    <a:pt x="1482915" y="0"/>
                  </a:cubicBezTo>
                  <a:cubicBezTo>
                    <a:pt x="1567602" y="0"/>
                    <a:pt x="1646288" y="43699"/>
                    <a:pt x="1691046" y="115585"/>
                  </a:cubicBezTo>
                  <a:lnTo>
                    <a:pt x="2169049" y="883252"/>
                  </a:lnTo>
                  <a:cubicBezTo>
                    <a:pt x="2204158" y="939640"/>
                    <a:pt x="2204158" y="1011078"/>
                    <a:pt x="2169049" y="1067466"/>
                  </a:cubicBezTo>
                  <a:lnTo>
                    <a:pt x="1681711" y="1850135"/>
                  </a:lnTo>
                  <a:cubicBezTo>
                    <a:pt x="1642754" y="1912695"/>
                    <a:pt x="1574279" y="1950719"/>
                    <a:pt x="1500594" y="1950719"/>
                  </a:cubicBezTo>
                  <a:lnTo>
                    <a:pt x="1158503" y="1950719"/>
                  </a:lnTo>
                  <a:cubicBezTo>
                    <a:pt x="1124832" y="1950719"/>
                    <a:pt x="1097543" y="1923430"/>
                    <a:pt x="1097543" y="1889759"/>
                  </a:cubicBezTo>
                  <a:cubicBezTo>
                    <a:pt x="1097543" y="1856088"/>
                    <a:pt x="1124832" y="1828799"/>
                    <a:pt x="1158503" y="1828799"/>
                  </a:cubicBezTo>
                  <a:lnTo>
                    <a:pt x="1500594" y="1828799"/>
                  </a:lnTo>
                  <a:cubicBezTo>
                    <a:pt x="1532169" y="1828799"/>
                    <a:pt x="1561516" y="1812502"/>
                    <a:pt x="1578213" y="1785689"/>
                  </a:cubicBezTo>
                  <a:lnTo>
                    <a:pt x="2065559" y="1003020"/>
                  </a:lnTo>
                  <a:cubicBezTo>
                    <a:pt x="2076094" y="986084"/>
                    <a:pt x="2076094" y="964634"/>
                    <a:pt x="2065559" y="947698"/>
                  </a:cubicBezTo>
                  <a:lnTo>
                    <a:pt x="1587557" y="180028"/>
                  </a:lnTo>
                  <a:cubicBezTo>
                    <a:pt x="1565049" y="143889"/>
                    <a:pt x="1525492" y="121920"/>
                    <a:pt x="1482915" y="121920"/>
                  </a:cubicBezTo>
                  <a:cubicBezTo>
                    <a:pt x="1427070" y="121920"/>
                    <a:pt x="1378207" y="159464"/>
                    <a:pt x="1363814" y="213422"/>
                  </a:cubicBezTo>
                  <a:lnTo>
                    <a:pt x="949182" y="1768325"/>
                  </a:lnTo>
                  <a:cubicBezTo>
                    <a:pt x="920492" y="1875881"/>
                    <a:pt x="823085" y="1950719"/>
                    <a:pt x="711768" y="1950719"/>
                  </a:cubicBezTo>
                  <a:cubicBezTo>
                    <a:pt x="627406" y="1950719"/>
                    <a:pt x="548943" y="1907438"/>
                    <a:pt x="503941" y="1836086"/>
                  </a:cubicBezTo>
                  <a:lnTo>
                    <a:pt x="32892" y="1089173"/>
                  </a:lnTo>
                  <a:cubicBezTo>
                    <a:pt x="-10964" y="1019631"/>
                    <a:pt x="-10964" y="931087"/>
                    <a:pt x="32892" y="861545"/>
                  </a:cubicBezTo>
                  <a:lnTo>
                    <a:pt x="513459" y="99545"/>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nvGrpSpPr>
          <p:cNvPr id="180" name="Group 179">
            <a:extLst>
              <a:ext uri="{FF2B5EF4-FFF2-40B4-BE49-F238E27FC236}">
                <a16:creationId xmlns:a16="http://schemas.microsoft.com/office/drawing/2014/main" id="{0BD24B20-A212-C269-E4A5-6311780654DA}"/>
              </a:ext>
              <a:ext uri="{C183D7F6-B498-43B3-948B-1728B52AA6E4}">
                <adec:decorative xmlns:adec="http://schemas.microsoft.com/office/drawing/2017/decorative" val="1"/>
              </a:ext>
            </a:extLst>
          </p:cNvPr>
          <p:cNvGrpSpPr/>
          <p:nvPr/>
        </p:nvGrpSpPr>
        <p:grpSpPr>
          <a:xfrm>
            <a:off x="8492213" y="5496378"/>
            <a:ext cx="233900" cy="233900"/>
            <a:chOff x="5683991" y="4024341"/>
            <a:chExt cx="444478" cy="444478"/>
          </a:xfrm>
        </p:grpSpPr>
        <p:sp>
          <p:nvSpPr>
            <p:cNvPr id="181" name="Oval 180">
              <a:extLst>
                <a:ext uri="{FF2B5EF4-FFF2-40B4-BE49-F238E27FC236}">
                  <a16:creationId xmlns:a16="http://schemas.microsoft.com/office/drawing/2014/main" id="{84EA84FE-BFFA-73C9-4D92-F7303458420E}"/>
                </a:ext>
              </a:extLst>
            </p:cNvPr>
            <p:cNvSpPr/>
            <p:nvPr/>
          </p:nvSpPr>
          <p:spPr bwMode="auto">
            <a:xfrm>
              <a:off x="5683991" y="4024341"/>
              <a:ext cx="444478" cy="444478"/>
            </a:xfrm>
            <a:prstGeom prst="ellipse">
              <a:avLst/>
            </a:prstGeom>
            <a:solidFill>
              <a:srgbClr val="FFFFFF"/>
            </a:solidFill>
            <a:ln w="25400">
              <a:solidFill>
                <a:schemeClr val="accent6"/>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27432"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sp>
          <p:nvSpPr>
            <p:cNvPr id="182" name="Graphic 6">
              <a:extLst>
                <a:ext uri="{FF2B5EF4-FFF2-40B4-BE49-F238E27FC236}">
                  <a16:creationId xmlns:a16="http://schemas.microsoft.com/office/drawing/2014/main" id="{F86B3A09-F3D8-6F98-0A5D-22F7133C25B3}"/>
                </a:ext>
              </a:extLst>
            </p:cNvPr>
            <p:cNvSpPr/>
            <p:nvPr/>
          </p:nvSpPr>
          <p:spPr>
            <a:xfrm>
              <a:off x="5781094" y="4135862"/>
              <a:ext cx="261103" cy="232006"/>
            </a:xfrm>
            <a:custGeom>
              <a:avLst/>
              <a:gdLst>
                <a:gd name="connsiteX0" fmla="*/ 513459 w 2195380"/>
                <a:gd name="connsiteY0" fmla="*/ 99545 h 1950718"/>
                <a:gd name="connsiteX1" fmla="*/ 693927 w 2195380"/>
                <a:gd name="connsiteY1" fmla="*/ 0 h 1950718"/>
                <a:gd name="connsiteX2" fmla="*/ 1036583 w 2195380"/>
                <a:gd name="connsiteY2" fmla="*/ 0 h 1950718"/>
                <a:gd name="connsiteX3" fmla="*/ 1097543 w 2195380"/>
                <a:gd name="connsiteY3" fmla="*/ 60960 h 1950718"/>
                <a:gd name="connsiteX4" fmla="*/ 1036583 w 2195380"/>
                <a:gd name="connsiteY4" fmla="*/ 121920 h 1950718"/>
                <a:gd name="connsiteX5" fmla="*/ 693927 w 2195380"/>
                <a:gd name="connsiteY5" fmla="*/ 121920 h 1950718"/>
                <a:gd name="connsiteX6" fmla="*/ 616584 w 2195380"/>
                <a:gd name="connsiteY6" fmla="*/ 164582 h 1950718"/>
                <a:gd name="connsiteX7" fmla="*/ 136017 w 2195380"/>
                <a:gd name="connsiteY7" fmla="*/ 926582 h 1950718"/>
                <a:gd name="connsiteX8" fmla="*/ 136016 w 2195380"/>
                <a:gd name="connsiteY8" fmla="*/ 1024137 h 1950718"/>
                <a:gd name="connsiteX9" fmla="*/ 607067 w 2195380"/>
                <a:gd name="connsiteY9" fmla="*/ 1771049 h 1950718"/>
                <a:gd name="connsiteX10" fmla="*/ 711768 w 2195380"/>
                <a:gd name="connsiteY10" fmla="*/ 1828799 h 1950718"/>
                <a:gd name="connsiteX11" fmla="*/ 831377 w 2195380"/>
                <a:gd name="connsiteY11" fmla="*/ 1736911 h 1950718"/>
                <a:gd name="connsiteX12" fmla="*/ 1246019 w 2195380"/>
                <a:gd name="connsiteY12" fmla="*/ 182008 h 1950718"/>
                <a:gd name="connsiteX13" fmla="*/ 1482915 w 2195380"/>
                <a:gd name="connsiteY13" fmla="*/ 0 h 1950718"/>
                <a:gd name="connsiteX14" fmla="*/ 1691046 w 2195380"/>
                <a:gd name="connsiteY14" fmla="*/ 115585 h 1950718"/>
                <a:gd name="connsiteX15" fmla="*/ 2169049 w 2195380"/>
                <a:gd name="connsiteY15" fmla="*/ 883252 h 1950718"/>
                <a:gd name="connsiteX16" fmla="*/ 2169049 w 2195380"/>
                <a:gd name="connsiteY16" fmla="*/ 1067466 h 1950718"/>
                <a:gd name="connsiteX17" fmla="*/ 1681711 w 2195380"/>
                <a:gd name="connsiteY17" fmla="*/ 1850135 h 1950718"/>
                <a:gd name="connsiteX18" fmla="*/ 1500594 w 2195380"/>
                <a:gd name="connsiteY18" fmla="*/ 1950719 h 1950718"/>
                <a:gd name="connsiteX19" fmla="*/ 1158503 w 2195380"/>
                <a:gd name="connsiteY19" fmla="*/ 1950719 h 1950718"/>
                <a:gd name="connsiteX20" fmla="*/ 1097543 w 2195380"/>
                <a:gd name="connsiteY20" fmla="*/ 1889759 h 1950718"/>
                <a:gd name="connsiteX21" fmla="*/ 1158503 w 2195380"/>
                <a:gd name="connsiteY21" fmla="*/ 1828799 h 1950718"/>
                <a:gd name="connsiteX22" fmla="*/ 1500594 w 2195380"/>
                <a:gd name="connsiteY22" fmla="*/ 1828799 h 1950718"/>
                <a:gd name="connsiteX23" fmla="*/ 1578213 w 2195380"/>
                <a:gd name="connsiteY23" fmla="*/ 1785689 h 1950718"/>
                <a:gd name="connsiteX24" fmla="*/ 2065559 w 2195380"/>
                <a:gd name="connsiteY24" fmla="*/ 1003020 h 1950718"/>
                <a:gd name="connsiteX25" fmla="*/ 2065559 w 2195380"/>
                <a:gd name="connsiteY25" fmla="*/ 947698 h 1950718"/>
                <a:gd name="connsiteX26" fmla="*/ 1587557 w 2195380"/>
                <a:gd name="connsiteY26" fmla="*/ 180028 h 1950718"/>
                <a:gd name="connsiteX27" fmla="*/ 1482915 w 2195380"/>
                <a:gd name="connsiteY27" fmla="*/ 121920 h 1950718"/>
                <a:gd name="connsiteX28" fmla="*/ 1363814 w 2195380"/>
                <a:gd name="connsiteY28" fmla="*/ 213422 h 1950718"/>
                <a:gd name="connsiteX29" fmla="*/ 949182 w 2195380"/>
                <a:gd name="connsiteY29" fmla="*/ 1768325 h 1950718"/>
                <a:gd name="connsiteX30" fmla="*/ 711768 w 2195380"/>
                <a:gd name="connsiteY30" fmla="*/ 1950719 h 1950718"/>
                <a:gd name="connsiteX31" fmla="*/ 503941 w 2195380"/>
                <a:gd name="connsiteY31" fmla="*/ 1836086 h 1950718"/>
                <a:gd name="connsiteX32" fmla="*/ 32892 w 2195380"/>
                <a:gd name="connsiteY32" fmla="*/ 1089173 h 1950718"/>
                <a:gd name="connsiteX33" fmla="*/ 32892 w 2195380"/>
                <a:gd name="connsiteY33" fmla="*/ 861545 h 1950718"/>
                <a:gd name="connsiteX34" fmla="*/ 513459 w 2195380"/>
                <a:gd name="connsiteY34" fmla="*/ 99545 h 19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95380" h="1950718">
                  <a:moveTo>
                    <a:pt x="513459" y="99545"/>
                  </a:moveTo>
                  <a:cubicBezTo>
                    <a:pt x="552537" y="37583"/>
                    <a:pt x="620671" y="0"/>
                    <a:pt x="693927" y="0"/>
                  </a:cubicBezTo>
                  <a:lnTo>
                    <a:pt x="1036583" y="0"/>
                  </a:lnTo>
                  <a:cubicBezTo>
                    <a:pt x="1070254" y="0"/>
                    <a:pt x="1097543" y="27293"/>
                    <a:pt x="1097543" y="60960"/>
                  </a:cubicBezTo>
                  <a:cubicBezTo>
                    <a:pt x="1097543" y="94627"/>
                    <a:pt x="1070254" y="121920"/>
                    <a:pt x="1036583" y="121920"/>
                  </a:cubicBezTo>
                  <a:lnTo>
                    <a:pt x="693927" y="121920"/>
                  </a:lnTo>
                  <a:cubicBezTo>
                    <a:pt x="662532" y="121920"/>
                    <a:pt x="633331" y="138027"/>
                    <a:pt x="616584" y="164582"/>
                  </a:cubicBezTo>
                  <a:lnTo>
                    <a:pt x="136017" y="926582"/>
                  </a:lnTo>
                  <a:cubicBezTo>
                    <a:pt x="117222" y="956385"/>
                    <a:pt x="117222" y="994333"/>
                    <a:pt x="136016" y="1024137"/>
                  </a:cubicBezTo>
                  <a:lnTo>
                    <a:pt x="607067" y="1771049"/>
                  </a:lnTo>
                  <a:cubicBezTo>
                    <a:pt x="629738" y="1806996"/>
                    <a:pt x="669268" y="1828799"/>
                    <a:pt x="711768" y="1828799"/>
                  </a:cubicBezTo>
                  <a:cubicBezTo>
                    <a:pt x="767850" y="1828799"/>
                    <a:pt x="816923" y="1791099"/>
                    <a:pt x="831377" y="1736911"/>
                  </a:cubicBezTo>
                  <a:lnTo>
                    <a:pt x="1246019" y="182008"/>
                  </a:lnTo>
                  <a:cubicBezTo>
                    <a:pt x="1274632" y="74678"/>
                    <a:pt x="1371835" y="0"/>
                    <a:pt x="1482915" y="0"/>
                  </a:cubicBezTo>
                  <a:cubicBezTo>
                    <a:pt x="1567602" y="0"/>
                    <a:pt x="1646288" y="43699"/>
                    <a:pt x="1691046" y="115585"/>
                  </a:cubicBezTo>
                  <a:lnTo>
                    <a:pt x="2169049" y="883252"/>
                  </a:lnTo>
                  <a:cubicBezTo>
                    <a:pt x="2204158" y="939640"/>
                    <a:pt x="2204158" y="1011078"/>
                    <a:pt x="2169049" y="1067466"/>
                  </a:cubicBezTo>
                  <a:lnTo>
                    <a:pt x="1681711" y="1850135"/>
                  </a:lnTo>
                  <a:cubicBezTo>
                    <a:pt x="1642754" y="1912695"/>
                    <a:pt x="1574279" y="1950719"/>
                    <a:pt x="1500594" y="1950719"/>
                  </a:cubicBezTo>
                  <a:lnTo>
                    <a:pt x="1158503" y="1950719"/>
                  </a:lnTo>
                  <a:cubicBezTo>
                    <a:pt x="1124832" y="1950719"/>
                    <a:pt x="1097543" y="1923430"/>
                    <a:pt x="1097543" y="1889759"/>
                  </a:cubicBezTo>
                  <a:cubicBezTo>
                    <a:pt x="1097543" y="1856088"/>
                    <a:pt x="1124832" y="1828799"/>
                    <a:pt x="1158503" y="1828799"/>
                  </a:cubicBezTo>
                  <a:lnTo>
                    <a:pt x="1500594" y="1828799"/>
                  </a:lnTo>
                  <a:cubicBezTo>
                    <a:pt x="1532169" y="1828799"/>
                    <a:pt x="1561516" y="1812502"/>
                    <a:pt x="1578213" y="1785689"/>
                  </a:cubicBezTo>
                  <a:lnTo>
                    <a:pt x="2065559" y="1003020"/>
                  </a:lnTo>
                  <a:cubicBezTo>
                    <a:pt x="2076094" y="986084"/>
                    <a:pt x="2076094" y="964634"/>
                    <a:pt x="2065559" y="947698"/>
                  </a:cubicBezTo>
                  <a:lnTo>
                    <a:pt x="1587557" y="180028"/>
                  </a:lnTo>
                  <a:cubicBezTo>
                    <a:pt x="1565049" y="143889"/>
                    <a:pt x="1525492" y="121920"/>
                    <a:pt x="1482915" y="121920"/>
                  </a:cubicBezTo>
                  <a:cubicBezTo>
                    <a:pt x="1427070" y="121920"/>
                    <a:pt x="1378207" y="159464"/>
                    <a:pt x="1363814" y="213422"/>
                  </a:cubicBezTo>
                  <a:lnTo>
                    <a:pt x="949182" y="1768325"/>
                  </a:lnTo>
                  <a:cubicBezTo>
                    <a:pt x="920492" y="1875881"/>
                    <a:pt x="823085" y="1950719"/>
                    <a:pt x="711768" y="1950719"/>
                  </a:cubicBezTo>
                  <a:cubicBezTo>
                    <a:pt x="627406" y="1950719"/>
                    <a:pt x="548943" y="1907438"/>
                    <a:pt x="503941" y="1836086"/>
                  </a:cubicBezTo>
                  <a:lnTo>
                    <a:pt x="32892" y="1089173"/>
                  </a:lnTo>
                  <a:cubicBezTo>
                    <a:pt x="-10964" y="1019631"/>
                    <a:pt x="-10964" y="931087"/>
                    <a:pt x="32892" y="861545"/>
                  </a:cubicBezTo>
                  <a:lnTo>
                    <a:pt x="513459" y="99545"/>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183" name="Arc 182">
            <a:extLst>
              <a:ext uri="{FF2B5EF4-FFF2-40B4-BE49-F238E27FC236}">
                <a16:creationId xmlns:a16="http://schemas.microsoft.com/office/drawing/2014/main" id="{B9F852C8-DABD-D7F1-F62E-0C9CF77D9E80}"/>
              </a:ext>
              <a:ext uri="{C183D7F6-B498-43B3-948B-1728B52AA6E4}">
                <adec:decorative xmlns:adec="http://schemas.microsoft.com/office/drawing/2017/decorative" val="1"/>
              </a:ext>
            </a:extLst>
          </p:cNvPr>
          <p:cNvSpPr/>
          <p:nvPr/>
        </p:nvSpPr>
        <p:spPr>
          <a:xfrm flipV="1">
            <a:off x="1916321" y="4676354"/>
            <a:ext cx="362718" cy="364366"/>
          </a:xfrm>
          <a:prstGeom prst="arc">
            <a:avLst>
              <a:gd name="adj1" fmla="val 568861"/>
              <a:gd name="adj2" fmla="val 13925624"/>
            </a:avLst>
          </a:prstGeom>
          <a:ln w="15875">
            <a:gradFill flip="none" rotWithShape="1">
              <a:gsLst>
                <a:gs pos="100000">
                  <a:srgbClr val="0078D4"/>
                </a:gs>
                <a:gs pos="9000">
                  <a:srgbClr val="C03BC4"/>
                </a:gs>
              </a:gsLst>
              <a:lin ang="0" scaled="1"/>
              <a:tileRect/>
            </a:gradFill>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84" name="Arc 183">
            <a:extLst>
              <a:ext uri="{FF2B5EF4-FFF2-40B4-BE49-F238E27FC236}">
                <a16:creationId xmlns:a16="http://schemas.microsoft.com/office/drawing/2014/main" id="{DA64FC51-A5D1-06DD-4C5A-1C78B3FDB784}"/>
              </a:ext>
              <a:ext uri="{C183D7F6-B498-43B3-948B-1728B52AA6E4}">
                <adec:decorative xmlns:adec="http://schemas.microsoft.com/office/drawing/2017/decorative" val="1"/>
              </a:ext>
            </a:extLst>
          </p:cNvPr>
          <p:cNvSpPr/>
          <p:nvPr/>
        </p:nvSpPr>
        <p:spPr>
          <a:xfrm rot="7770682" flipV="1">
            <a:off x="8651575" y="5362797"/>
            <a:ext cx="318332" cy="308059"/>
          </a:xfrm>
          <a:prstGeom prst="arc">
            <a:avLst>
              <a:gd name="adj1" fmla="val 1056360"/>
              <a:gd name="adj2" fmla="val 15147995"/>
            </a:avLst>
          </a:prstGeom>
          <a:ln w="15875">
            <a:gradFill flip="none" rotWithShape="1">
              <a:gsLst>
                <a:gs pos="100000">
                  <a:srgbClr val="0078D4"/>
                </a:gs>
                <a:gs pos="0">
                  <a:srgbClr val="C03BC4"/>
                </a:gs>
              </a:gsLst>
              <a:lin ang="0" scaled="1"/>
              <a:tileRect/>
            </a:gradFill>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3" name="Title 2">
            <a:extLst>
              <a:ext uri="{FF2B5EF4-FFF2-40B4-BE49-F238E27FC236}">
                <a16:creationId xmlns:a16="http://schemas.microsoft.com/office/drawing/2014/main" id="{8E934380-5EDD-70D2-9734-CB6F822B94FA}"/>
              </a:ext>
            </a:extLst>
          </p:cNvPr>
          <p:cNvSpPr>
            <a:spLocks noGrp="1"/>
          </p:cNvSpPr>
          <p:nvPr>
            <p:ph type="title"/>
          </p:nvPr>
        </p:nvSpPr>
        <p:spPr>
          <a:xfrm>
            <a:off x="586740" y="457200"/>
            <a:ext cx="11018520" cy="553998"/>
          </a:xfrm>
        </p:spPr>
        <p:txBody>
          <a:bodyPr/>
          <a:lstStyle/>
          <a:p>
            <a:pPr algn="ctr"/>
            <a:r>
              <a:rPr lang="en-US"/>
              <a:t>The AI challenge</a:t>
            </a:r>
          </a:p>
        </p:txBody>
      </p:sp>
      <p:sp>
        <p:nvSpPr>
          <p:cNvPr id="185" name="TextBox 184">
            <a:extLst>
              <a:ext uri="{FF2B5EF4-FFF2-40B4-BE49-F238E27FC236}">
                <a16:creationId xmlns:a16="http://schemas.microsoft.com/office/drawing/2014/main" id="{88FCCF3C-0273-64B8-E85A-B4CB74A5A4DA}"/>
              </a:ext>
            </a:extLst>
          </p:cNvPr>
          <p:cNvSpPr txBox="1"/>
          <p:nvPr/>
        </p:nvSpPr>
        <p:spPr>
          <a:xfrm>
            <a:off x="554488" y="1521267"/>
            <a:ext cx="3591536" cy="911724"/>
          </a:xfrm>
          <a:prstGeom prst="rect">
            <a:avLst/>
          </a:prstGeom>
          <a:noFill/>
        </p:spPr>
        <p:txBody>
          <a:bodyPr wrap="square">
            <a:spAutoFit/>
          </a:bodyPr>
          <a:lstStyle/>
          <a:p>
            <a:pPr marL="0" marR="0" lvl="0" indent="0" algn="ctr" defTabSz="914400" rtl="0" eaLnBrk="1" fontAlgn="base" latinLnBrk="0" hangingPunct="1">
              <a:lnSpc>
                <a:spcPts val="2180"/>
              </a:lnSpc>
              <a:spcBef>
                <a:spcPts val="0"/>
              </a:spcBef>
              <a:spcAft>
                <a:spcPts val="0"/>
              </a:spcAft>
              <a:buClrTx/>
              <a:buSzTx/>
              <a:buFontTx/>
              <a:buNone/>
              <a:tabLst/>
              <a:defRPr/>
            </a:pPr>
            <a:r>
              <a:rPr lang="en-US" sz="2000">
                <a:solidFill>
                  <a:srgbClr val="0078D4"/>
                </a:solidFill>
                <a:latin typeface="Segoe Sans Display Semibold" pitchFamily="2" charset="0"/>
                <a:cs typeface="Segoe Sans Display Semibold" pitchFamily="2" charset="0"/>
              </a:rPr>
              <a:t>AI needs execution</a:t>
            </a:r>
          </a:p>
          <a:p>
            <a:pPr lvl="0" algn="ctr" fontAlgn="base">
              <a:lnSpc>
                <a:spcPts val="2180"/>
              </a:lnSpc>
              <a:defRPr/>
            </a:pPr>
            <a:r>
              <a:rPr lang="en-US" sz="1600"/>
              <a:t>AI requires structured workflows to transform potential into performance.</a:t>
            </a:r>
          </a:p>
        </p:txBody>
      </p:sp>
      <p:sp>
        <p:nvSpPr>
          <p:cNvPr id="186" name="TextBox 185">
            <a:extLst>
              <a:ext uri="{FF2B5EF4-FFF2-40B4-BE49-F238E27FC236}">
                <a16:creationId xmlns:a16="http://schemas.microsoft.com/office/drawing/2014/main" id="{EF4F4637-2069-B03A-D3B7-AFCBFD16622D}"/>
              </a:ext>
            </a:extLst>
          </p:cNvPr>
          <p:cNvSpPr txBox="1"/>
          <p:nvPr/>
        </p:nvSpPr>
        <p:spPr>
          <a:xfrm>
            <a:off x="4600991" y="1521267"/>
            <a:ext cx="3218617" cy="911724"/>
          </a:xfrm>
          <a:prstGeom prst="rect">
            <a:avLst/>
          </a:prstGeom>
          <a:noFill/>
        </p:spPr>
        <p:txBody>
          <a:bodyPr wrap="square">
            <a:spAutoFit/>
          </a:bodyPr>
          <a:lstStyle/>
          <a:p>
            <a:pPr marL="0" marR="0" lvl="0" indent="0" algn="ctr" defTabSz="914400" rtl="0" eaLnBrk="1" fontAlgn="base" latinLnBrk="0" hangingPunct="1">
              <a:lnSpc>
                <a:spcPts val="2180"/>
              </a:lnSpc>
              <a:spcBef>
                <a:spcPts val="0"/>
              </a:spcBef>
              <a:spcAft>
                <a:spcPts val="0"/>
              </a:spcAft>
              <a:buClrTx/>
              <a:buSzTx/>
              <a:buFontTx/>
              <a:buNone/>
              <a:tabLst/>
              <a:defRPr/>
            </a:pPr>
            <a:r>
              <a:rPr lang="en-US" sz="2000">
                <a:solidFill>
                  <a:srgbClr val="0078D4"/>
                </a:solidFill>
                <a:latin typeface="Segoe Sans Display Semibold" pitchFamily="2" charset="0"/>
                <a:cs typeface="Segoe Sans Display Semibold" pitchFamily="2" charset="0"/>
              </a:rPr>
              <a:t>Insights need action</a:t>
            </a:r>
          </a:p>
          <a:p>
            <a:pPr lvl="0" algn="ctr" fontAlgn="base">
              <a:lnSpc>
                <a:spcPts val="2180"/>
              </a:lnSpc>
              <a:defRPr/>
            </a:pPr>
            <a:r>
              <a:rPr lang="en-US" sz="1600"/>
              <a:t>AI insights remain dormant until deployed through applications.</a:t>
            </a:r>
            <a:endParaRPr lang="en-US" sz="1600">
              <a:solidFill>
                <a:srgbClr val="000000"/>
              </a:solidFill>
              <a:latin typeface="Segoe Sans Display" pitchFamily="2" charset="0"/>
              <a:cs typeface="Segoe Sans Display" pitchFamily="2" charset="0"/>
            </a:endParaRPr>
          </a:p>
        </p:txBody>
      </p:sp>
      <p:sp>
        <p:nvSpPr>
          <p:cNvPr id="187" name="TextBox 186">
            <a:extLst>
              <a:ext uri="{FF2B5EF4-FFF2-40B4-BE49-F238E27FC236}">
                <a16:creationId xmlns:a16="http://schemas.microsoft.com/office/drawing/2014/main" id="{E4CBA278-F97C-8436-8FE5-904F017D6BCB}"/>
              </a:ext>
            </a:extLst>
          </p:cNvPr>
          <p:cNvSpPr txBox="1"/>
          <p:nvPr/>
        </p:nvSpPr>
        <p:spPr>
          <a:xfrm>
            <a:off x="8386643" y="1523992"/>
            <a:ext cx="3218617" cy="911724"/>
          </a:xfrm>
          <a:prstGeom prst="rect">
            <a:avLst/>
          </a:prstGeom>
          <a:noFill/>
        </p:spPr>
        <p:txBody>
          <a:bodyPr wrap="square">
            <a:spAutoFit/>
          </a:bodyPr>
          <a:lstStyle/>
          <a:p>
            <a:pPr marL="0" marR="0" lvl="0" indent="0" algn="ctr" defTabSz="914400" rtl="0" eaLnBrk="1" fontAlgn="base" latinLnBrk="0" hangingPunct="1">
              <a:lnSpc>
                <a:spcPts val="2180"/>
              </a:lnSpc>
              <a:spcBef>
                <a:spcPts val="0"/>
              </a:spcBef>
              <a:spcAft>
                <a:spcPts val="0"/>
              </a:spcAft>
              <a:buClrTx/>
              <a:buSzTx/>
              <a:buFontTx/>
              <a:buNone/>
              <a:tabLst/>
              <a:defRPr/>
            </a:pPr>
            <a:r>
              <a:rPr lang="en-US" sz="2000">
                <a:solidFill>
                  <a:srgbClr val="0078D4"/>
                </a:solidFill>
                <a:latin typeface="Segoe Sans Display Semibold" pitchFamily="2" charset="0"/>
                <a:cs typeface="Segoe Sans Display Semibold" pitchFamily="2" charset="0"/>
              </a:rPr>
              <a:t>AI needs boundaries</a:t>
            </a:r>
          </a:p>
          <a:p>
            <a:pPr lvl="0" algn="ctr" fontAlgn="base">
              <a:lnSpc>
                <a:spcPts val="2180"/>
              </a:lnSpc>
              <a:defRPr/>
            </a:pPr>
            <a:r>
              <a:rPr lang="en-US" sz="1600"/>
              <a:t>Governance controls secures AI within business parameters.</a:t>
            </a:r>
            <a:endParaRPr lang="en-US" sz="1600">
              <a:solidFill>
                <a:srgbClr val="000000"/>
              </a:solidFill>
              <a:latin typeface="Segoe Sans Display" pitchFamily="2" charset="0"/>
              <a:cs typeface="Segoe Sans Display" pitchFamily="2" charset="0"/>
            </a:endParaRPr>
          </a:p>
        </p:txBody>
      </p:sp>
      <p:cxnSp>
        <p:nvCxnSpPr>
          <p:cNvPr id="189" name="Straight Connector 188">
            <a:extLst>
              <a:ext uri="{FF2B5EF4-FFF2-40B4-BE49-F238E27FC236}">
                <a16:creationId xmlns:a16="http://schemas.microsoft.com/office/drawing/2014/main" id="{7B899935-1E74-52EB-18DB-F718CF556FB2}"/>
              </a:ext>
              <a:ext uri="{C183D7F6-B498-43B3-948B-1728B52AA6E4}">
                <adec:decorative xmlns:adec="http://schemas.microsoft.com/office/drawing/2017/decorative" val="1"/>
              </a:ext>
            </a:extLst>
          </p:cNvPr>
          <p:cNvCxnSpPr>
            <a:cxnSpLocks/>
          </p:cNvCxnSpPr>
          <p:nvPr/>
        </p:nvCxnSpPr>
        <p:spPr>
          <a:xfrm>
            <a:off x="4430373" y="1548964"/>
            <a:ext cx="0" cy="1113497"/>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7767440-6AC0-BBE2-B9E7-E9DFF14CFF13}"/>
              </a:ext>
              <a:ext uri="{C183D7F6-B498-43B3-948B-1728B52AA6E4}">
                <adec:decorative xmlns:adec="http://schemas.microsoft.com/office/drawing/2017/decorative" val="1"/>
              </a:ext>
            </a:extLst>
          </p:cNvPr>
          <p:cNvCxnSpPr>
            <a:cxnSpLocks/>
          </p:cNvCxnSpPr>
          <p:nvPr/>
        </p:nvCxnSpPr>
        <p:spPr>
          <a:xfrm>
            <a:off x="8100673" y="1548964"/>
            <a:ext cx="0" cy="1113497"/>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39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750"/>
                                        <p:tgtEl>
                                          <p:spTgt spid="17"/>
                                        </p:tgtEl>
                                      </p:cBhvr>
                                    </p:animEffect>
                                  </p:childTnLst>
                                </p:cTn>
                              </p:par>
                            </p:childTnLst>
                          </p:cTn>
                        </p:par>
                        <p:par>
                          <p:cTn id="8" fill="hold">
                            <p:stCondLst>
                              <p:cond delay="1750"/>
                            </p:stCondLst>
                            <p:childTnLst>
                              <p:par>
                                <p:cTn id="9" presetID="10" presetClass="entr" presetSubtype="0" fill="hold" nodeType="afterEffect">
                                  <p:stCondLst>
                                    <p:cond delay="0"/>
                                  </p:stCondLst>
                                  <p:childTnLst>
                                    <p:set>
                                      <p:cBhvr>
                                        <p:cTn id="10" dur="1" fill="hold">
                                          <p:stCondLst>
                                            <p:cond delay="0"/>
                                          </p:stCondLst>
                                        </p:cTn>
                                        <p:tgtEl>
                                          <p:spTgt spid="162"/>
                                        </p:tgtEl>
                                        <p:attrNameLst>
                                          <p:attrName>style.visibility</p:attrName>
                                        </p:attrNameLst>
                                      </p:cBhvr>
                                      <p:to>
                                        <p:strVal val="visible"/>
                                      </p:to>
                                    </p:set>
                                    <p:animEffect transition="in" filter="fade">
                                      <p:cBhvr>
                                        <p:cTn id="11" dur="250"/>
                                        <p:tgtEl>
                                          <p:spTgt spid="162"/>
                                        </p:tgtEl>
                                      </p:cBhvr>
                                    </p:animEffect>
                                  </p:childTnLst>
                                </p:cTn>
                              </p:par>
                              <p:par>
                                <p:cTn id="12" presetID="10" presetClass="entr" presetSubtype="0" fill="hold" nodeType="withEffect">
                                  <p:stCondLst>
                                    <p:cond delay="20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250"/>
                                        <p:tgtEl>
                                          <p:spTgt spid="177"/>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250"/>
                                        <p:tgtEl>
                                          <p:spTgt spid="183"/>
                                        </p:tgtEl>
                                      </p:cBhvr>
                                    </p:animEffect>
                                  </p:childTnLst>
                                </p:cTn>
                              </p:par>
                              <p:par>
                                <p:cTn id="18" presetID="10" presetClass="entr" presetSubtype="0" fill="hold" nodeType="withEffect">
                                  <p:stCondLst>
                                    <p:cond delay="400"/>
                                  </p:stCondLst>
                                  <p:childTnLst>
                                    <p:set>
                                      <p:cBhvr>
                                        <p:cTn id="19" dur="1" fill="hold">
                                          <p:stCondLst>
                                            <p:cond delay="0"/>
                                          </p:stCondLst>
                                        </p:cTn>
                                        <p:tgtEl>
                                          <p:spTgt spid="150"/>
                                        </p:tgtEl>
                                        <p:attrNameLst>
                                          <p:attrName>style.visibility</p:attrName>
                                        </p:attrNameLst>
                                      </p:cBhvr>
                                      <p:to>
                                        <p:strVal val="visible"/>
                                      </p:to>
                                    </p:set>
                                    <p:animEffect transition="in" filter="fade">
                                      <p:cBhvr>
                                        <p:cTn id="20" dur="250"/>
                                        <p:tgtEl>
                                          <p:spTgt spid="150"/>
                                        </p:tgtEl>
                                      </p:cBhvr>
                                    </p:animEffect>
                                  </p:childTnLst>
                                </p:cTn>
                              </p:par>
                              <p:par>
                                <p:cTn id="21" presetID="10" presetClass="entr" presetSubtype="0" fill="hold" nodeType="withEffect">
                                  <p:stCondLst>
                                    <p:cond delay="600"/>
                                  </p:stCondLst>
                                  <p:childTnLst>
                                    <p:set>
                                      <p:cBhvr>
                                        <p:cTn id="22" dur="1" fill="hold">
                                          <p:stCondLst>
                                            <p:cond delay="0"/>
                                          </p:stCondLst>
                                        </p:cTn>
                                        <p:tgtEl>
                                          <p:spTgt spid="159"/>
                                        </p:tgtEl>
                                        <p:attrNameLst>
                                          <p:attrName>style.visibility</p:attrName>
                                        </p:attrNameLst>
                                      </p:cBhvr>
                                      <p:to>
                                        <p:strVal val="visible"/>
                                      </p:to>
                                    </p:set>
                                    <p:animEffect transition="in" filter="fade">
                                      <p:cBhvr>
                                        <p:cTn id="23" dur="250"/>
                                        <p:tgtEl>
                                          <p:spTgt spid="159"/>
                                        </p:tgtEl>
                                      </p:cBhvr>
                                    </p:animEffect>
                                  </p:childTnLst>
                                </p:cTn>
                              </p:par>
                              <p:par>
                                <p:cTn id="24" presetID="10" presetClass="entr" presetSubtype="0" fill="hold" nodeType="withEffect">
                                  <p:stCondLst>
                                    <p:cond delay="80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250"/>
                                        <p:tgtEl>
                                          <p:spTgt spid="153"/>
                                        </p:tgtEl>
                                      </p:cBhvr>
                                    </p:animEffect>
                                  </p:childTnLst>
                                </p:cTn>
                              </p:par>
                              <p:par>
                                <p:cTn id="27" presetID="10" presetClass="entr" presetSubtype="0" fill="hold" nodeType="withEffect">
                                  <p:stCondLst>
                                    <p:cond delay="100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250"/>
                                        <p:tgtEl>
                                          <p:spTgt spid="180"/>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84"/>
                                        </p:tgtEl>
                                        <p:attrNameLst>
                                          <p:attrName>style.visibility</p:attrName>
                                        </p:attrNameLst>
                                      </p:cBhvr>
                                      <p:to>
                                        <p:strVal val="visible"/>
                                      </p:to>
                                    </p:set>
                                    <p:animEffect transition="in" filter="fade">
                                      <p:cBhvr>
                                        <p:cTn id="32" dur="250"/>
                                        <p:tgtEl>
                                          <p:spTgt spid="184"/>
                                        </p:tgtEl>
                                      </p:cBhvr>
                                    </p:animEffect>
                                  </p:childTnLst>
                                </p:cTn>
                              </p:par>
                              <p:par>
                                <p:cTn id="33" presetID="10" presetClass="entr" presetSubtype="0" fill="hold" nodeType="withEffect">
                                  <p:stCondLst>
                                    <p:cond delay="1200"/>
                                  </p:stCondLst>
                                  <p:childTnLst>
                                    <p:set>
                                      <p:cBhvr>
                                        <p:cTn id="34" dur="1" fill="hold">
                                          <p:stCondLst>
                                            <p:cond delay="0"/>
                                          </p:stCondLst>
                                        </p:cTn>
                                        <p:tgtEl>
                                          <p:spTgt spid="156"/>
                                        </p:tgtEl>
                                        <p:attrNameLst>
                                          <p:attrName>style.visibility</p:attrName>
                                        </p:attrNameLst>
                                      </p:cBhvr>
                                      <p:to>
                                        <p:strVal val="visible"/>
                                      </p:to>
                                    </p:set>
                                    <p:animEffect transition="in" filter="fade">
                                      <p:cBhvr>
                                        <p:cTn id="35" dur="250"/>
                                        <p:tgtEl>
                                          <p:spTgt spid="156"/>
                                        </p:tgtEl>
                                      </p:cBhvr>
                                    </p:animEffect>
                                  </p:childTnLst>
                                </p:cTn>
                              </p:par>
                              <p:par>
                                <p:cTn id="36" presetID="10" presetClass="entr" presetSubtype="0" fill="hold" nodeType="withEffect">
                                  <p:stCondLst>
                                    <p:cond delay="1400"/>
                                  </p:stCondLst>
                                  <p:childTnLst>
                                    <p:set>
                                      <p:cBhvr>
                                        <p:cTn id="37" dur="1" fill="hold">
                                          <p:stCondLst>
                                            <p:cond delay="0"/>
                                          </p:stCondLst>
                                        </p:cTn>
                                        <p:tgtEl>
                                          <p:spTgt spid="174"/>
                                        </p:tgtEl>
                                        <p:attrNameLst>
                                          <p:attrName>style.visibility</p:attrName>
                                        </p:attrNameLst>
                                      </p:cBhvr>
                                      <p:to>
                                        <p:strVal val="visible"/>
                                      </p:to>
                                    </p:set>
                                    <p:animEffect transition="in" filter="fade">
                                      <p:cBhvr>
                                        <p:cTn id="38" dur="250"/>
                                        <p:tgtEl>
                                          <p:spTgt spid="174"/>
                                        </p:tgtEl>
                                      </p:cBhvr>
                                    </p:animEffect>
                                  </p:childTnLst>
                                </p:cTn>
                              </p:par>
                            </p:childTnLst>
                          </p:cTn>
                        </p:par>
                        <p:par>
                          <p:cTn id="39" fill="hold">
                            <p:stCondLst>
                              <p:cond delay="3400"/>
                            </p:stCondLst>
                            <p:childTnLst>
                              <p:par>
                                <p:cTn id="40" presetID="8" presetClass="emph" presetSubtype="0" repeatCount="indefinite" fill="hold" nodeType="afterEffect">
                                  <p:stCondLst>
                                    <p:cond delay="0"/>
                                  </p:stCondLst>
                                  <p:childTnLst>
                                    <p:animRot by="21600000">
                                      <p:cBhvr>
                                        <p:cTn id="41" dur="2000" fill="hold"/>
                                        <p:tgtEl>
                                          <p:spTgt spid="162"/>
                                        </p:tgtEl>
                                        <p:attrNameLst>
                                          <p:attrName>r</p:attrName>
                                        </p:attrNameLst>
                                      </p:cBhvr>
                                    </p:animRot>
                                  </p:childTnLst>
                                </p:cTn>
                              </p:par>
                              <p:par>
                                <p:cTn id="42" presetID="8" presetClass="emph" presetSubtype="0" repeatCount="indefinite" fill="hold" nodeType="withEffect">
                                  <p:stCondLst>
                                    <p:cond delay="0"/>
                                  </p:stCondLst>
                                  <p:childTnLst>
                                    <p:animRot by="21600000">
                                      <p:cBhvr>
                                        <p:cTn id="43" dur="2000" fill="hold"/>
                                        <p:tgtEl>
                                          <p:spTgt spid="177"/>
                                        </p:tgtEl>
                                        <p:attrNameLst>
                                          <p:attrName>r</p:attrName>
                                        </p:attrNameLst>
                                      </p:cBhvr>
                                    </p:animRot>
                                  </p:childTnLst>
                                </p:cTn>
                              </p:par>
                              <p:par>
                                <p:cTn id="44" presetID="8" presetClass="emph" presetSubtype="0" repeatCount="indefinite" fill="hold" nodeType="withEffect">
                                  <p:stCondLst>
                                    <p:cond delay="0"/>
                                  </p:stCondLst>
                                  <p:childTnLst>
                                    <p:animRot by="21600000">
                                      <p:cBhvr>
                                        <p:cTn id="45" dur="2000" fill="hold"/>
                                        <p:tgtEl>
                                          <p:spTgt spid="150"/>
                                        </p:tgtEl>
                                        <p:attrNameLst>
                                          <p:attrName>r</p:attrName>
                                        </p:attrNameLst>
                                      </p:cBhvr>
                                    </p:animRot>
                                  </p:childTnLst>
                                </p:cTn>
                              </p:par>
                              <p:par>
                                <p:cTn id="46" presetID="8" presetClass="emph" presetSubtype="0" repeatCount="indefinite" fill="hold" nodeType="withEffect">
                                  <p:stCondLst>
                                    <p:cond delay="0"/>
                                  </p:stCondLst>
                                  <p:childTnLst>
                                    <p:animRot by="21600000">
                                      <p:cBhvr>
                                        <p:cTn id="47" dur="2000" fill="hold"/>
                                        <p:tgtEl>
                                          <p:spTgt spid="159"/>
                                        </p:tgtEl>
                                        <p:attrNameLst>
                                          <p:attrName>r</p:attrName>
                                        </p:attrNameLst>
                                      </p:cBhvr>
                                    </p:animRot>
                                  </p:childTnLst>
                                </p:cTn>
                              </p:par>
                              <p:par>
                                <p:cTn id="48" presetID="8" presetClass="emph" presetSubtype="0" repeatCount="indefinite" fill="hold" nodeType="withEffect">
                                  <p:stCondLst>
                                    <p:cond delay="0"/>
                                  </p:stCondLst>
                                  <p:childTnLst>
                                    <p:animRot by="21600000">
                                      <p:cBhvr>
                                        <p:cTn id="49" dur="2000" fill="hold"/>
                                        <p:tgtEl>
                                          <p:spTgt spid="153"/>
                                        </p:tgtEl>
                                        <p:attrNameLst>
                                          <p:attrName>r</p:attrName>
                                        </p:attrNameLst>
                                      </p:cBhvr>
                                    </p:animRot>
                                  </p:childTnLst>
                                </p:cTn>
                              </p:par>
                              <p:par>
                                <p:cTn id="50" presetID="8" presetClass="emph" presetSubtype="0" repeatCount="indefinite" fill="hold" nodeType="withEffect">
                                  <p:stCondLst>
                                    <p:cond delay="0"/>
                                  </p:stCondLst>
                                  <p:childTnLst>
                                    <p:animRot by="21600000">
                                      <p:cBhvr>
                                        <p:cTn id="51" dur="2000" fill="hold"/>
                                        <p:tgtEl>
                                          <p:spTgt spid="180"/>
                                        </p:tgtEl>
                                        <p:attrNameLst>
                                          <p:attrName>r</p:attrName>
                                        </p:attrNameLst>
                                      </p:cBhvr>
                                    </p:animRot>
                                  </p:childTnLst>
                                </p:cTn>
                              </p:par>
                              <p:par>
                                <p:cTn id="52" presetID="8" presetClass="emph" presetSubtype="0" repeatCount="indefinite" fill="hold" nodeType="withEffect">
                                  <p:stCondLst>
                                    <p:cond delay="0"/>
                                  </p:stCondLst>
                                  <p:childTnLst>
                                    <p:animRot by="21600000">
                                      <p:cBhvr>
                                        <p:cTn id="53" dur="2000" fill="hold"/>
                                        <p:tgtEl>
                                          <p:spTgt spid="156"/>
                                        </p:tgtEl>
                                        <p:attrNameLst>
                                          <p:attrName>r</p:attrName>
                                        </p:attrNameLst>
                                      </p:cBhvr>
                                    </p:animRot>
                                  </p:childTnLst>
                                </p:cTn>
                              </p:par>
                              <p:par>
                                <p:cTn id="54" presetID="8" presetClass="emph" presetSubtype="0" repeatCount="indefinite" fill="hold" nodeType="withEffect">
                                  <p:stCondLst>
                                    <p:cond delay="0"/>
                                  </p:stCondLst>
                                  <p:childTnLst>
                                    <p:animRot by="21600000">
                                      <p:cBhvr>
                                        <p:cTn id="55" dur="2000" fill="hold"/>
                                        <p:tgtEl>
                                          <p:spTgt spid="1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3" grpId="0" animBg="1"/>
      <p:bldP spid="1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3F08-E1BC-3BD9-99EE-CC06F9D78CA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A77D02F-476C-6E42-C4A7-44C6F8A39488}"/>
              </a:ext>
            </a:extLst>
          </p:cNvPr>
          <p:cNvSpPr txBox="1">
            <a:spLocks noGrp="1"/>
          </p:cNvSpPr>
          <p:nvPr>
            <p:ph type="title" idx="4294967295"/>
          </p:nvPr>
        </p:nvSpPr>
        <p:spPr>
          <a:xfrm>
            <a:off x="4419201" y="3374571"/>
            <a:ext cx="3343910" cy="43088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Sans Display Semibold" pitchFamily="2" charset="0"/>
                <a:ea typeface="+mn-ea"/>
                <a:cs typeface="Segoe Sans Display Semibold" pitchFamily="2" charset="0"/>
              </a:rPr>
              <a:t>AI </a:t>
            </a:r>
            <a:r>
              <a:rPr lang="en-US" sz="2800">
                <a:solidFill>
                  <a:srgbClr val="000000"/>
                </a:solidFill>
                <a:latin typeface="Segoe Sans Display Semibold" pitchFamily="2" charset="0"/>
                <a:cs typeface="Segoe Sans Display Semibold" pitchFamily="2" charset="0"/>
              </a:rPr>
              <a:t>S</a:t>
            </a:r>
            <a:r>
              <a:rPr kumimoji="0" lang="en-US" sz="2800" b="0" i="0" u="none" strike="noStrike" kern="1200" cap="none" spc="-50" normalizeH="0" baseline="0" noProof="0" err="1">
                <a:ln w="3175">
                  <a:noFill/>
                </a:ln>
                <a:solidFill>
                  <a:srgbClr val="000000"/>
                </a:solidFill>
                <a:effectLst/>
                <a:uLnTx/>
                <a:uFillTx/>
                <a:latin typeface="Segoe Sans Display Semibold" pitchFamily="2" charset="0"/>
                <a:ea typeface="+mn-ea"/>
                <a:cs typeface="Segoe Sans Display Semibold" pitchFamily="2" charset="0"/>
              </a:rPr>
              <a:t>uccess</a:t>
            </a:r>
            <a:r>
              <a:rPr kumimoji="0" lang="en-US" sz="2800" b="0" i="0" u="none" strike="noStrike" kern="1200" cap="none" spc="-50" normalizeH="0" baseline="0" noProof="0">
                <a:ln w="3175">
                  <a:noFill/>
                </a:ln>
                <a:solidFill>
                  <a:srgbClr val="000000"/>
                </a:solidFill>
                <a:effectLst/>
                <a:uLnTx/>
                <a:uFillTx/>
                <a:latin typeface="Segoe Sans Display Semibold" pitchFamily="2" charset="0"/>
                <a:ea typeface="+mn-ea"/>
                <a:cs typeface="Segoe Sans Display Semibold" pitchFamily="2" charset="0"/>
              </a:rPr>
              <a:t>  </a:t>
            </a:r>
            <a:endParaRPr kumimoji="0" lang="en-US" sz="2800" b="0" i="0" u="none" strike="noStrike" kern="1200" cap="none" spc="0" normalizeH="0" baseline="0" noProof="0">
              <a:ln>
                <a:noFill/>
              </a:ln>
              <a:solidFill>
                <a:srgbClr val="0078D4"/>
              </a:solidFill>
              <a:effectLst/>
              <a:uLnTx/>
              <a:uFillTx/>
              <a:latin typeface="Segoe Sans Display Semibold" pitchFamily="2" charset="0"/>
              <a:ea typeface="+mn-ea"/>
              <a:cs typeface="Segoe Sans Display Semibold" pitchFamily="2" charset="0"/>
            </a:endParaRPr>
          </a:p>
        </p:txBody>
      </p:sp>
      <p:sp>
        <p:nvSpPr>
          <p:cNvPr id="5" name="TextBox 4">
            <a:extLst>
              <a:ext uri="{FF2B5EF4-FFF2-40B4-BE49-F238E27FC236}">
                <a16:creationId xmlns:a16="http://schemas.microsoft.com/office/drawing/2014/main" id="{30B2E70E-EF9B-CB98-4C91-4EBCB3A9E7A6}"/>
              </a:ext>
            </a:extLst>
          </p:cNvPr>
          <p:cNvSpPr txBox="1"/>
          <p:nvPr/>
        </p:nvSpPr>
        <p:spPr>
          <a:xfrm>
            <a:off x="7129357" y="823851"/>
            <a:ext cx="3862224" cy="92333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Apps operationalize – </a:t>
            </a:r>
          </a:p>
          <a:p>
            <a:pPr lvl="0">
              <a:defRPr/>
            </a:pPr>
            <a:r>
              <a:rPr lang="en-US">
                <a:solidFill>
                  <a:srgbClr val="000000"/>
                </a:solidFill>
              </a:rPr>
              <a:t>Apps are where business logic lives and humans act</a:t>
            </a:r>
            <a:endParaRPr kumimoji="0" lang="en-US" sz="1800" i="0" u="none" strike="noStrike" kern="1200" cap="none" spc="0" normalizeH="0" baseline="0" noProof="0">
              <a:ln>
                <a:noFill/>
              </a:ln>
              <a:solidFill>
                <a:srgbClr val="000000"/>
              </a:solidFill>
              <a:effectLst/>
              <a:uLnTx/>
              <a:uFillTx/>
              <a:latin typeface="Segoe Sans Display"/>
              <a:ea typeface="+mn-ea"/>
              <a:cs typeface="+mn-cs"/>
            </a:endParaRPr>
          </a:p>
        </p:txBody>
      </p:sp>
      <p:sp>
        <p:nvSpPr>
          <p:cNvPr id="7" name="TextBox 6">
            <a:extLst>
              <a:ext uri="{FF2B5EF4-FFF2-40B4-BE49-F238E27FC236}">
                <a16:creationId xmlns:a16="http://schemas.microsoft.com/office/drawing/2014/main" id="{11E7A91E-07EF-DCCB-B82D-A01A72A8ED27}"/>
              </a:ext>
            </a:extLst>
          </p:cNvPr>
          <p:cNvSpPr txBox="1"/>
          <p:nvPr/>
        </p:nvSpPr>
        <p:spPr>
          <a:xfrm>
            <a:off x="219204" y="4603343"/>
            <a:ext cx="2847714" cy="923330"/>
          </a:xfrm>
          <a:prstGeom prst="rect">
            <a:avLst/>
          </a:prstGeom>
          <a:noFill/>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Display Semibold"/>
                <a:ea typeface="+mn-ea"/>
                <a:cs typeface="Segoe Sans Display Semibold" pitchFamily="2" charset="0"/>
              </a:rPr>
              <a:t>Agents </a:t>
            </a:r>
            <a:r>
              <a:rPr lang="en-US" b="1">
                <a:solidFill>
                  <a:srgbClr val="000000"/>
                </a:solidFill>
                <a:latin typeface="Segoe Sans Display Semibold"/>
                <a:cs typeface="Segoe Sans Display Semibold" pitchFamily="2" charset="0"/>
              </a:rPr>
              <a:t>act</a:t>
            </a:r>
            <a:r>
              <a:rPr kumimoji="0" lang="en-US" sz="1800" b="1" i="0" u="none" strike="noStrike" kern="1200" cap="none" spc="0" normalizeH="0" baseline="0" noProof="0">
                <a:ln>
                  <a:noFill/>
                </a:ln>
                <a:solidFill>
                  <a:srgbClr val="000000"/>
                </a:solidFill>
                <a:effectLst/>
                <a:uLnTx/>
                <a:uFillTx/>
                <a:latin typeface="Segoe Sans Display Semibold"/>
                <a:ea typeface="+mn-ea"/>
                <a:cs typeface="Segoe Sans Display Semibold" pitchFamily="2" charset="0"/>
              </a:rPr>
              <a:t> –                    </a:t>
            </a:r>
            <a:r>
              <a:rPr kumimoji="0" lang="en-US" sz="1800" b="0" i="0" u="none" strike="noStrike" kern="1200" cap="none" spc="0" normalizeH="0" baseline="0" noProof="0">
                <a:ln>
                  <a:noFill/>
                </a:ln>
                <a:solidFill>
                  <a:srgbClr val="000000"/>
                </a:solidFill>
                <a:effectLst/>
                <a:uLnTx/>
                <a:uFillTx/>
                <a:latin typeface="Segoe Sans Display"/>
                <a:ea typeface="+mn-ea"/>
                <a:cs typeface="Segoe Sans Display Semibold" pitchFamily="2" charset="0"/>
              </a:rPr>
              <a:t>Agents analyze, decide,              and act</a:t>
            </a:r>
          </a:p>
        </p:txBody>
      </p:sp>
      <p:sp>
        <p:nvSpPr>
          <p:cNvPr id="9" name="TextBox 8">
            <a:extLst>
              <a:ext uri="{FF2B5EF4-FFF2-40B4-BE49-F238E27FC236}">
                <a16:creationId xmlns:a16="http://schemas.microsoft.com/office/drawing/2014/main" id="{C95EC226-258B-D0BF-4785-DD0A02D2028A}"/>
              </a:ext>
            </a:extLst>
          </p:cNvPr>
          <p:cNvSpPr txBox="1"/>
          <p:nvPr/>
        </p:nvSpPr>
        <p:spPr>
          <a:xfrm>
            <a:off x="8821271" y="4505803"/>
            <a:ext cx="315152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Interfaces scale –                 </a:t>
            </a:r>
            <a:r>
              <a:rPr lang="en-US">
                <a:solidFill>
                  <a:srgbClr val="000000"/>
                </a:solidFill>
                <a:latin typeface="Segoe Sans Display"/>
                <a:cs typeface="Segoe Sans Display Semibold" pitchFamily="2" charset="0"/>
              </a:rPr>
              <a:t>Copilot brings AI to everyone in their flow of work</a:t>
            </a:r>
          </a:p>
        </p:txBody>
      </p:sp>
      <p:sp>
        <p:nvSpPr>
          <p:cNvPr id="2" name="Oval 1">
            <a:extLst>
              <a:ext uri="{FF2B5EF4-FFF2-40B4-BE49-F238E27FC236}">
                <a16:creationId xmlns:a16="http://schemas.microsoft.com/office/drawing/2014/main" id="{0C4CD6BC-19D7-5EB0-9D09-3BE1498DCAFD}"/>
              </a:ext>
              <a:ext uri="{C183D7F6-B498-43B3-948B-1728B52AA6E4}">
                <adec:decorative xmlns:adec="http://schemas.microsoft.com/office/drawing/2017/decorative" val="1"/>
              </a:ext>
            </a:extLst>
          </p:cNvPr>
          <p:cNvSpPr/>
          <p:nvPr/>
        </p:nvSpPr>
        <p:spPr bwMode="auto">
          <a:xfrm>
            <a:off x="3979475" y="1491371"/>
            <a:ext cx="4233051" cy="4206904"/>
          </a:xfrm>
          <a:prstGeom prst="ellipse">
            <a:avLst/>
          </a:prstGeom>
          <a:noFill/>
          <a:ln w="19050">
            <a:gradFill flip="none" rotWithShape="1">
              <a:gsLst>
                <a:gs pos="0">
                  <a:srgbClr val="0078D4"/>
                </a:gs>
                <a:gs pos="100000">
                  <a:srgbClr val="C03BC4"/>
                </a:gs>
              </a:gsLst>
              <a:lin ang="2700000" scaled="1"/>
              <a:tileRect/>
            </a:gradFill>
            <a:prstDash val="dash"/>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nvGrpSpPr>
          <p:cNvPr id="27" name="Group 26">
            <a:extLst>
              <a:ext uri="{FF2B5EF4-FFF2-40B4-BE49-F238E27FC236}">
                <a16:creationId xmlns:a16="http://schemas.microsoft.com/office/drawing/2014/main" id="{B2264F30-95DF-A7E9-1C6F-2D3E83B008A7}"/>
              </a:ext>
              <a:ext uri="{C183D7F6-B498-43B3-948B-1728B52AA6E4}">
                <adec:decorative xmlns:adec="http://schemas.microsoft.com/office/drawing/2017/decorative" val="1"/>
              </a:ext>
            </a:extLst>
          </p:cNvPr>
          <p:cNvGrpSpPr/>
          <p:nvPr/>
        </p:nvGrpSpPr>
        <p:grpSpPr>
          <a:xfrm>
            <a:off x="7372092" y="4402278"/>
            <a:ext cx="1325461" cy="1325461"/>
            <a:chOff x="5911781" y="4402278"/>
            <a:chExt cx="1325461" cy="1325461"/>
          </a:xfrm>
        </p:grpSpPr>
        <p:sp>
          <p:nvSpPr>
            <p:cNvPr id="25" name="Oval 24">
              <a:extLst>
                <a:ext uri="{FF2B5EF4-FFF2-40B4-BE49-F238E27FC236}">
                  <a16:creationId xmlns:a16="http://schemas.microsoft.com/office/drawing/2014/main" id="{F2B18C17-601C-49E3-6918-FC0DA46E1377}"/>
                </a:ext>
              </a:extLst>
            </p:cNvPr>
            <p:cNvSpPr/>
            <p:nvPr/>
          </p:nvSpPr>
          <p:spPr bwMode="auto">
            <a:xfrm>
              <a:off x="5911781" y="4402278"/>
              <a:ext cx="1325461" cy="1325461"/>
            </a:xfrm>
            <a:prstGeom prst="ellipse">
              <a:avLst/>
            </a:prstGeom>
            <a:gradFill>
              <a:gsLst>
                <a:gs pos="100000">
                  <a:srgbClr val="C03BC4"/>
                </a:gs>
                <a:gs pos="0">
                  <a:srgbClr val="0078D4"/>
                </a:gs>
              </a:gsLst>
              <a:lin ang="2700000" scaled="1"/>
            </a:gradFill>
            <a:ln w="12700">
              <a:no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tIns="0" bIns="640080" rtlCol="0" anchor="ctr"/>
            <a:lstStyle/>
            <a:p>
              <a:pPr algn="ctr"/>
              <a:r>
                <a:rPr lang="en-US" sz="1600" b="1">
                  <a:solidFill>
                    <a:prstClr val="white"/>
                  </a:solidFill>
                  <a:latin typeface="Segoe Sans Display Semibold" pitchFamily="2" charset="0"/>
                  <a:cs typeface="Segoe Sans Display Semibold" pitchFamily="2" charset="0"/>
                </a:rPr>
                <a:t>Copilot</a:t>
              </a:r>
            </a:p>
          </p:txBody>
        </p:sp>
        <p:sp>
          <p:nvSpPr>
            <p:cNvPr id="26" name="Graphic 33">
              <a:extLst>
                <a:ext uri="{FF2B5EF4-FFF2-40B4-BE49-F238E27FC236}">
                  <a16:creationId xmlns:a16="http://schemas.microsoft.com/office/drawing/2014/main" id="{07C105ED-12AF-A4A1-55B4-6397B093DA91}"/>
                </a:ext>
              </a:extLst>
            </p:cNvPr>
            <p:cNvSpPr/>
            <p:nvPr/>
          </p:nvSpPr>
          <p:spPr>
            <a:xfrm>
              <a:off x="6332758" y="4972206"/>
              <a:ext cx="510765" cy="510730"/>
            </a:xfrm>
            <a:custGeom>
              <a:avLst/>
              <a:gdLst>
                <a:gd name="connsiteX0" fmla="*/ 587473 w 733000"/>
                <a:gd name="connsiteY0" fmla="*/ 24990 h 732950"/>
                <a:gd name="connsiteX1" fmla="*/ 708010 w 733000"/>
                <a:gd name="connsiteY1" fmla="*/ 145530 h 732950"/>
                <a:gd name="connsiteX2" fmla="*/ 708010 w 733000"/>
                <a:gd name="connsiteY2" fmla="*/ 266191 h 732950"/>
                <a:gd name="connsiteX3" fmla="*/ 610009 w 733000"/>
                <a:gd name="connsiteY3" fmla="*/ 364176 h 732950"/>
                <a:gd name="connsiteX4" fmla="*/ 682565 w 733000"/>
                <a:gd name="connsiteY4" fmla="*/ 448549 h 732950"/>
                <a:gd name="connsiteX5" fmla="*/ 682565 w 733000"/>
                <a:gd name="connsiteY5" fmla="*/ 647630 h 732950"/>
                <a:gd name="connsiteX6" fmla="*/ 597245 w 733000"/>
                <a:gd name="connsiteY6" fmla="*/ 732951 h 732950"/>
                <a:gd name="connsiteX7" fmla="*/ 85321 w 733000"/>
                <a:gd name="connsiteY7" fmla="*/ 732951 h 732950"/>
                <a:gd name="connsiteX8" fmla="*/ 0 w 733000"/>
                <a:gd name="connsiteY8" fmla="*/ 647630 h 732950"/>
                <a:gd name="connsiteX9" fmla="*/ 0 w 733000"/>
                <a:gd name="connsiteY9" fmla="*/ 135704 h 732950"/>
                <a:gd name="connsiteX10" fmla="*/ 85321 w 733000"/>
                <a:gd name="connsiteY10" fmla="*/ 50384 h 732950"/>
                <a:gd name="connsiteX11" fmla="*/ 284402 w 733000"/>
                <a:gd name="connsiteY11" fmla="*/ 50384 h 732950"/>
                <a:gd name="connsiteX12" fmla="*/ 368786 w 733000"/>
                <a:gd name="connsiteY12" fmla="*/ 123017 h 732950"/>
                <a:gd name="connsiteX13" fmla="*/ 466810 w 733000"/>
                <a:gd name="connsiteY13" fmla="*/ 24990 h 732950"/>
                <a:gd name="connsiteX14" fmla="*/ 587473 w 733000"/>
                <a:gd name="connsiteY14" fmla="*/ 24990 h 732950"/>
                <a:gd name="connsiteX15" fmla="*/ 56880 w 733000"/>
                <a:gd name="connsiteY15" fmla="*/ 647630 h 732950"/>
                <a:gd name="connsiteX16" fmla="*/ 85321 w 733000"/>
                <a:gd name="connsiteY16" fmla="*/ 676070 h 732950"/>
                <a:gd name="connsiteX17" fmla="*/ 312804 w 733000"/>
                <a:gd name="connsiteY17" fmla="*/ 676044 h 732950"/>
                <a:gd name="connsiteX18" fmla="*/ 312842 w 733000"/>
                <a:gd name="connsiteY18" fmla="*/ 420108 h 732950"/>
                <a:gd name="connsiteX19" fmla="*/ 56880 w 733000"/>
                <a:gd name="connsiteY19" fmla="*/ 420082 h 732950"/>
                <a:gd name="connsiteX20" fmla="*/ 56880 w 733000"/>
                <a:gd name="connsiteY20" fmla="*/ 647630 h 732950"/>
                <a:gd name="connsiteX21" fmla="*/ 369685 w 733000"/>
                <a:gd name="connsiteY21" fmla="*/ 676044 h 732950"/>
                <a:gd name="connsiteX22" fmla="*/ 597245 w 733000"/>
                <a:gd name="connsiteY22" fmla="*/ 676070 h 732950"/>
                <a:gd name="connsiteX23" fmla="*/ 625685 w 733000"/>
                <a:gd name="connsiteY23" fmla="*/ 647630 h 732950"/>
                <a:gd name="connsiteX24" fmla="*/ 625685 w 733000"/>
                <a:gd name="connsiteY24" fmla="*/ 448549 h 732950"/>
                <a:gd name="connsiteX25" fmla="*/ 597245 w 733000"/>
                <a:gd name="connsiteY25" fmla="*/ 420108 h 732950"/>
                <a:gd name="connsiteX26" fmla="*/ 369685 w 733000"/>
                <a:gd name="connsiteY26" fmla="*/ 420082 h 732950"/>
                <a:gd name="connsiteX27" fmla="*/ 369685 w 733000"/>
                <a:gd name="connsiteY27" fmla="*/ 676044 h 732950"/>
                <a:gd name="connsiteX28" fmla="*/ 284402 w 733000"/>
                <a:gd name="connsiteY28" fmla="*/ 107264 h 732950"/>
                <a:gd name="connsiteX29" fmla="*/ 85321 w 733000"/>
                <a:gd name="connsiteY29" fmla="*/ 107264 h 732950"/>
                <a:gd name="connsiteX30" fmla="*/ 56880 w 733000"/>
                <a:gd name="connsiteY30" fmla="*/ 135704 h 732950"/>
                <a:gd name="connsiteX31" fmla="*/ 56880 w 733000"/>
                <a:gd name="connsiteY31" fmla="*/ 363201 h 732950"/>
                <a:gd name="connsiteX32" fmla="*/ 312842 w 733000"/>
                <a:gd name="connsiteY32" fmla="*/ 363201 h 732950"/>
                <a:gd name="connsiteX33" fmla="*/ 312842 w 733000"/>
                <a:gd name="connsiteY33" fmla="*/ 135704 h 732950"/>
                <a:gd name="connsiteX34" fmla="*/ 284402 w 733000"/>
                <a:gd name="connsiteY34" fmla="*/ 107264 h 732950"/>
                <a:gd name="connsiteX35" fmla="*/ 369723 w 733000"/>
                <a:gd name="connsiteY35" fmla="*/ 289635 h 732950"/>
                <a:gd name="connsiteX36" fmla="*/ 369723 w 733000"/>
                <a:gd name="connsiteY36" fmla="*/ 363228 h 732950"/>
                <a:gd name="connsiteX37" fmla="*/ 443288 w 733000"/>
                <a:gd name="connsiteY37" fmla="*/ 363201 h 732950"/>
                <a:gd name="connsiteX38" fmla="*/ 369723 w 733000"/>
                <a:gd name="connsiteY38" fmla="*/ 289635 h 732950"/>
                <a:gd name="connsiteX39" fmla="*/ 507028 w 733000"/>
                <a:gd name="connsiteY39" fmla="*/ 65210 h 732950"/>
                <a:gd name="connsiteX40" fmla="*/ 386491 w 733000"/>
                <a:gd name="connsiteY40" fmla="*/ 185750 h 732950"/>
                <a:gd name="connsiteX41" fmla="*/ 386491 w 733000"/>
                <a:gd name="connsiteY41" fmla="*/ 225971 h 732950"/>
                <a:gd name="connsiteX42" fmla="*/ 507028 w 733000"/>
                <a:gd name="connsiteY42" fmla="*/ 346509 h 732950"/>
                <a:gd name="connsiteX43" fmla="*/ 547251 w 733000"/>
                <a:gd name="connsiteY43" fmla="*/ 346509 h 732950"/>
                <a:gd name="connsiteX44" fmla="*/ 667792 w 733000"/>
                <a:gd name="connsiteY44" fmla="*/ 225971 h 732950"/>
                <a:gd name="connsiteX45" fmla="*/ 667792 w 733000"/>
                <a:gd name="connsiteY45" fmla="*/ 185750 h 732950"/>
                <a:gd name="connsiteX46" fmla="*/ 547251 w 733000"/>
                <a:gd name="connsiteY46" fmla="*/ 65210 h 732950"/>
                <a:gd name="connsiteX47" fmla="*/ 507028 w 733000"/>
                <a:gd name="connsiteY47" fmla="*/ 65210 h 7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33000" h="732950">
                  <a:moveTo>
                    <a:pt x="587473" y="24990"/>
                  </a:moveTo>
                  <a:lnTo>
                    <a:pt x="708010" y="145530"/>
                  </a:lnTo>
                  <a:cubicBezTo>
                    <a:pt x="741330" y="178850"/>
                    <a:pt x="741330" y="232872"/>
                    <a:pt x="708010" y="266191"/>
                  </a:cubicBezTo>
                  <a:lnTo>
                    <a:pt x="610009" y="364176"/>
                  </a:lnTo>
                  <a:cubicBezTo>
                    <a:pt x="651076" y="370334"/>
                    <a:pt x="682565" y="405763"/>
                    <a:pt x="682565" y="448549"/>
                  </a:cubicBezTo>
                  <a:lnTo>
                    <a:pt x="682565" y="647630"/>
                  </a:lnTo>
                  <a:cubicBezTo>
                    <a:pt x="682565" y="694750"/>
                    <a:pt x="644364" y="732951"/>
                    <a:pt x="597245" y="732951"/>
                  </a:cubicBezTo>
                  <a:lnTo>
                    <a:pt x="85321" y="732951"/>
                  </a:lnTo>
                  <a:cubicBezTo>
                    <a:pt x="38199" y="732951"/>
                    <a:pt x="0" y="694750"/>
                    <a:pt x="0" y="647630"/>
                  </a:cubicBezTo>
                  <a:lnTo>
                    <a:pt x="0" y="135704"/>
                  </a:lnTo>
                  <a:cubicBezTo>
                    <a:pt x="0" y="88583"/>
                    <a:pt x="38199" y="50384"/>
                    <a:pt x="85321" y="50384"/>
                  </a:cubicBezTo>
                  <a:lnTo>
                    <a:pt x="284402" y="50384"/>
                  </a:lnTo>
                  <a:cubicBezTo>
                    <a:pt x="327210" y="50384"/>
                    <a:pt x="362658" y="81913"/>
                    <a:pt x="368786" y="123017"/>
                  </a:cubicBezTo>
                  <a:lnTo>
                    <a:pt x="466810" y="24990"/>
                  </a:lnTo>
                  <a:cubicBezTo>
                    <a:pt x="500131" y="-8330"/>
                    <a:pt x="554152" y="-8330"/>
                    <a:pt x="587473" y="24990"/>
                  </a:cubicBezTo>
                  <a:close/>
                  <a:moveTo>
                    <a:pt x="56880" y="647630"/>
                  </a:moveTo>
                  <a:cubicBezTo>
                    <a:pt x="56880" y="663337"/>
                    <a:pt x="69614" y="676070"/>
                    <a:pt x="85321" y="676070"/>
                  </a:cubicBezTo>
                  <a:lnTo>
                    <a:pt x="312804" y="676044"/>
                  </a:lnTo>
                  <a:lnTo>
                    <a:pt x="312842" y="420108"/>
                  </a:lnTo>
                  <a:lnTo>
                    <a:pt x="56880" y="420082"/>
                  </a:lnTo>
                  <a:lnTo>
                    <a:pt x="56880" y="647630"/>
                  </a:lnTo>
                  <a:close/>
                  <a:moveTo>
                    <a:pt x="369685" y="676044"/>
                  </a:moveTo>
                  <a:lnTo>
                    <a:pt x="597245" y="676070"/>
                  </a:lnTo>
                  <a:cubicBezTo>
                    <a:pt x="612951" y="676070"/>
                    <a:pt x="625685" y="663337"/>
                    <a:pt x="625685" y="647630"/>
                  </a:cubicBezTo>
                  <a:lnTo>
                    <a:pt x="625685" y="448549"/>
                  </a:lnTo>
                  <a:cubicBezTo>
                    <a:pt x="625685" y="432838"/>
                    <a:pt x="612951" y="420108"/>
                    <a:pt x="597245" y="420108"/>
                  </a:cubicBezTo>
                  <a:lnTo>
                    <a:pt x="369685" y="420082"/>
                  </a:lnTo>
                  <a:lnTo>
                    <a:pt x="369685" y="676044"/>
                  </a:lnTo>
                  <a:close/>
                  <a:moveTo>
                    <a:pt x="284402" y="107264"/>
                  </a:moveTo>
                  <a:lnTo>
                    <a:pt x="85321" y="107264"/>
                  </a:lnTo>
                  <a:cubicBezTo>
                    <a:pt x="69614" y="107264"/>
                    <a:pt x="56880" y="119997"/>
                    <a:pt x="56880" y="135704"/>
                  </a:cubicBezTo>
                  <a:lnTo>
                    <a:pt x="56880" y="363201"/>
                  </a:lnTo>
                  <a:lnTo>
                    <a:pt x="312842" y="363201"/>
                  </a:lnTo>
                  <a:lnTo>
                    <a:pt x="312842" y="135704"/>
                  </a:lnTo>
                  <a:cubicBezTo>
                    <a:pt x="312842" y="119997"/>
                    <a:pt x="300109" y="107264"/>
                    <a:pt x="284402" y="107264"/>
                  </a:cubicBezTo>
                  <a:close/>
                  <a:moveTo>
                    <a:pt x="369723" y="289635"/>
                  </a:moveTo>
                  <a:lnTo>
                    <a:pt x="369723" y="363228"/>
                  </a:lnTo>
                  <a:lnTo>
                    <a:pt x="443288" y="363201"/>
                  </a:lnTo>
                  <a:lnTo>
                    <a:pt x="369723" y="289635"/>
                  </a:lnTo>
                  <a:close/>
                  <a:moveTo>
                    <a:pt x="507028" y="65210"/>
                  </a:moveTo>
                  <a:lnTo>
                    <a:pt x="386491" y="185750"/>
                  </a:lnTo>
                  <a:cubicBezTo>
                    <a:pt x="375384" y="196857"/>
                    <a:pt x="375384" y="214864"/>
                    <a:pt x="386491" y="225971"/>
                  </a:cubicBezTo>
                  <a:lnTo>
                    <a:pt x="507028" y="346509"/>
                  </a:lnTo>
                  <a:cubicBezTo>
                    <a:pt x="518135" y="357616"/>
                    <a:pt x="536144" y="357616"/>
                    <a:pt x="547251" y="346509"/>
                  </a:cubicBezTo>
                  <a:lnTo>
                    <a:pt x="667792" y="225971"/>
                  </a:lnTo>
                  <a:cubicBezTo>
                    <a:pt x="678898" y="214864"/>
                    <a:pt x="678898" y="196857"/>
                    <a:pt x="667792" y="185750"/>
                  </a:cubicBezTo>
                  <a:lnTo>
                    <a:pt x="547251" y="65210"/>
                  </a:lnTo>
                  <a:cubicBezTo>
                    <a:pt x="536144" y="54104"/>
                    <a:pt x="518135" y="54104"/>
                    <a:pt x="507028" y="65210"/>
                  </a:cubicBezTo>
                  <a:close/>
                </a:path>
              </a:pathLst>
            </a:custGeom>
            <a:solidFill>
              <a:schemeClr val="bg1"/>
            </a:solidFill>
            <a:ln w="404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19" name="Oval 18">
            <a:extLst>
              <a:ext uri="{FF2B5EF4-FFF2-40B4-BE49-F238E27FC236}">
                <a16:creationId xmlns:a16="http://schemas.microsoft.com/office/drawing/2014/main" id="{0725CBE4-28D2-EA22-8A2D-335E0DD6A63A}"/>
              </a:ext>
              <a:ext uri="{C183D7F6-B498-43B3-948B-1728B52AA6E4}">
                <adec:decorative xmlns:adec="http://schemas.microsoft.com/office/drawing/2017/decorative" val="1"/>
              </a:ext>
            </a:extLst>
          </p:cNvPr>
          <p:cNvSpPr/>
          <p:nvPr/>
        </p:nvSpPr>
        <p:spPr bwMode="auto">
          <a:xfrm>
            <a:off x="3531438" y="4402278"/>
            <a:ext cx="1325461" cy="1325461"/>
          </a:xfrm>
          <a:prstGeom prst="ellipse">
            <a:avLst/>
          </a:prstGeom>
          <a:gradFill>
            <a:gsLst>
              <a:gs pos="100000">
                <a:srgbClr val="C03BC4"/>
              </a:gs>
              <a:gs pos="0">
                <a:srgbClr val="0078D4"/>
              </a:gs>
            </a:gsLst>
            <a:lin ang="2700000" scaled="1"/>
          </a:gradFill>
          <a:ln w="12700">
            <a:no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tIns="0" bIns="640080" rtlCol="0" anchor="ctr"/>
          <a:lstStyle/>
          <a:p>
            <a:pPr algn="ctr"/>
            <a:r>
              <a:rPr lang="en-US" sz="1600" b="1">
                <a:solidFill>
                  <a:prstClr val="white"/>
                </a:solidFill>
                <a:latin typeface="Segoe Sans Display Semibold" pitchFamily="2" charset="0"/>
                <a:cs typeface="Segoe Sans Display Semibold" pitchFamily="2" charset="0"/>
              </a:rPr>
              <a:t>Agents</a:t>
            </a:r>
          </a:p>
        </p:txBody>
      </p:sp>
      <p:grpSp>
        <p:nvGrpSpPr>
          <p:cNvPr id="12" name="Group 11">
            <a:extLst>
              <a:ext uri="{FF2B5EF4-FFF2-40B4-BE49-F238E27FC236}">
                <a16:creationId xmlns:a16="http://schemas.microsoft.com/office/drawing/2014/main" id="{CB21EA51-01E8-666B-7354-C84F2C268E86}"/>
              </a:ext>
              <a:ext uri="{C183D7F6-B498-43B3-948B-1728B52AA6E4}">
                <adec:decorative xmlns:adec="http://schemas.microsoft.com/office/drawing/2017/decorative" val="1"/>
              </a:ext>
            </a:extLst>
          </p:cNvPr>
          <p:cNvGrpSpPr/>
          <p:nvPr/>
        </p:nvGrpSpPr>
        <p:grpSpPr>
          <a:xfrm>
            <a:off x="5433270" y="622785"/>
            <a:ext cx="1325461" cy="1325461"/>
            <a:chOff x="5318868" y="701530"/>
            <a:chExt cx="1325461" cy="1325461"/>
          </a:xfrm>
        </p:grpSpPr>
        <p:sp>
          <p:nvSpPr>
            <p:cNvPr id="6" name="Oval 5">
              <a:extLst>
                <a:ext uri="{FF2B5EF4-FFF2-40B4-BE49-F238E27FC236}">
                  <a16:creationId xmlns:a16="http://schemas.microsoft.com/office/drawing/2014/main" id="{E436415B-FFCF-588D-7E46-7CEA21A1453D}"/>
                </a:ext>
              </a:extLst>
            </p:cNvPr>
            <p:cNvSpPr/>
            <p:nvPr/>
          </p:nvSpPr>
          <p:spPr bwMode="auto">
            <a:xfrm>
              <a:off x="5318868" y="701530"/>
              <a:ext cx="1325461" cy="1325461"/>
            </a:xfrm>
            <a:prstGeom prst="ellipse">
              <a:avLst/>
            </a:prstGeom>
            <a:gradFill>
              <a:gsLst>
                <a:gs pos="100000">
                  <a:srgbClr val="C03BC4"/>
                </a:gs>
                <a:gs pos="0">
                  <a:srgbClr val="0078D4"/>
                </a:gs>
              </a:gsLst>
              <a:lin ang="2700000" scaled="1"/>
            </a:gradFill>
            <a:ln w="12700">
              <a:no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tIns="0" bIns="640080" rtlCol="0" anchor="ctr"/>
            <a:lstStyle/>
            <a:p>
              <a:pPr algn="ctr"/>
              <a:r>
                <a:rPr lang="en-US" sz="1600" b="1">
                  <a:solidFill>
                    <a:prstClr val="white"/>
                  </a:solidFill>
                  <a:latin typeface="Segoe Sans Display Semibold" pitchFamily="2" charset="0"/>
                  <a:cs typeface="Segoe Sans Display Semibold" pitchFamily="2" charset="0"/>
                </a:rPr>
                <a:t>Apps</a:t>
              </a:r>
            </a:p>
          </p:txBody>
        </p:sp>
        <p:sp>
          <p:nvSpPr>
            <p:cNvPr id="20" name="Graphic 30">
              <a:extLst>
                <a:ext uri="{FF2B5EF4-FFF2-40B4-BE49-F238E27FC236}">
                  <a16:creationId xmlns:a16="http://schemas.microsoft.com/office/drawing/2014/main" id="{C8EE6EE0-F2B0-9435-6A73-D6E33F400A61}"/>
                </a:ext>
              </a:extLst>
            </p:cNvPr>
            <p:cNvSpPr/>
            <p:nvPr/>
          </p:nvSpPr>
          <p:spPr>
            <a:xfrm>
              <a:off x="5756906" y="1308447"/>
              <a:ext cx="449383" cy="449383"/>
            </a:xfrm>
            <a:custGeom>
              <a:avLst/>
              <a:gdLst>
                <a:gd name="connsiteX0" fmla="*/ 46732 w 747713"/>
                <a:gd name="connsiteY0" fmla="*/ 210294 h 747713"/>
                <a:gd name="connsiteX1" fmla="*/ 52208 w 747713"/>
                <a:gd name="connsiteY1" fmla="*/ 237676 h 747713"/>
                <a:gd name="connsiteX2" fmla="*/ 67177 w 747713"/>
                <a:gd name="connsiteY2" fmla="*/ 259947 h 747713"/>
                <a:gd name="connsiteX3" fmla="*/ 89448 w 747713"/>
                <a:gd name="connsiteY3" fmla="*/ 274916 h 747713"/>
                <a:gd name="connsiteX4" fmla="*/ 116830 w 747713"/>
                <a:gd name="connsiteY4" fmla="*/ 280392 h 747713"/>
                <a:gd name="connsiteX5" fmla="*/ 133259 w 747713"/>
                <a:gd name="connsiteY5" fmla="*/ 287329 h 747713"/>
                <a:gd name="connsiteX6" fmla="*/ 140196 w 747713"/>
                <a:gd name="connsiteY6" fmla="*/ 303758 h 747713"/>
                <a:gd name="connsiteX7" fmla="*/ 133259 w 747713"/>
                <a:gd name="connsiteY7" fmla="*/ 320188 h 747713"/>
                <a:gd name="connsiteX8" fmla="*/ 116830 w 747713"/>
                <a:gd name="connsiteY8" fmla="*/ 327124 h 747713"/>
                <a:gd name="connsiteX9" fmla="*/ 71558 w 747713"/>
                <a:gd name="connsiteY9" fmla="*/ 317997 h 747713"/>
                <a:gd name="connsiteX10" fmla="*/ 34319 w 747713"/>
                <a:gd name="connsiteY10" fmla="*/ 293171 h 747713"/>
                <a:gd name="connsiteX11" fmla="*/ 9127 w 747713"/>
                <a:gd name="connsiteY11" fmla="*/ 255931 h 747713"/>
                <a:gd name="connsiteX12" fmla="*/ 0 w 747713"/>
                <a:gd name="connsiteY12" fmla="*/ 210294 h 747713"/>
                <a:gd name="connsiteX13" fmla="*/ 9127 w 747713"/>
                <a:gd name="connsiteY13" fmla="*/ 165023 h 747713"/>
                <a:gd name="connsiteX14" fmla="*/ 33954 w 747713"/>
                <a:gd name="connsiteY14" fmla="*/ 128148 h 747713"/>
                <a:gd name="connsiteX15" fmla="*/ 71193 w 747713"/>
                <a:gd name="connsiteY15" fmla="*/ 102957 h 747713"/>
                <a:gd name="connsiteX16" fmla="*/ 116830 w 747713"/>
                <a:gd name="connsiteY16" fmla="*/ 93464 h 747713"/>
                <a:gd name="connsiteX17" fmla="*/ 280392 w 747713"/>
                <a:gd name="connsiteY17" fmla="*/ 93464 h 747713"/>
                <a:gd name="connsiteX18" fmla="*/ 280392 w 747713"/>
                <a:gd name="connsiteY18" fmla="*/ 140196 h 747713"/>
                <a:gd name="connsiteX19" fmla="*/ 116830 w 747713"/>
                <a:gd name="connsiteY19" fmla="*/ 140196 h 747713"/>
                <a:gd name="connsiteX20" fmla="*/ 89448 w 747713"/>
                <a:gd name="connsiteY20" fmla="*/ 145673 h 747713"/>
                <a:gd name="connsiteX21" fmla="*/ 67177 w 747713"/>
                <a:gd name="connsiteY21" fmla="*/ 160641 h 747713"/>
                <a:gd name="connsiteX22" fmla="*/ 52208 w 747713"/>
                <a:gd name="connsiteY22" fmla="*/ 182912 h 747713"/>
                <a:gd name="connsiteX23" fmla="*/ 46732 w 747713"/>
                <a:gd name="connsiteY23" fmla="*/ 210294 h 747713"/>
                <a:gd name="connsiteX24" fmla="*/ 694774 w 747713"/>
                <a:gd name="connsiteY24" fmla="*/ 289885 h 747713"/>
                <a:gd name="connsiteX25" fmla="*/ 715950 w 747713"/>
                <a:gd name="connsiteY25" fmla="*/ 299012 h 747713"/>
                <a:gd name="connsiteX26" fmla="*/ 732744 w 747713"/>
                <a:gd name="connsiteY26" fmla="*/ 314711 h 747713"/>
                <a:gd name="connsiteX27" fmla="*/ 743697 w 747713"/>
                <a:gd name="connsiteY27" fmla="*/ 334791 h 747713"/>
                <a:gd name="connsiteX28" fmla="*/ 747713 w 747713"/>
                <a:gd name="connsiteY28" fmla="*/ 357792 h 747713"/>
                <a:gd name="connsiteX29" fmla="*/ 747713 w 747713"/>
                <a:gd name="connsiteY29" fmla="*/ 537419 h 747713"/>
                <a:gd name="connsiteX30" fmla="*/ 731284 w 747713"/>
                <a:gd name="connsiteY30" fmla="*/ 619200 h 747713"/>
                <a:gd name="connsiteX31" fmla="*/ 686012 w 747713"/>
                <a:gd name="connsiteY31" fmla="*/ 686012 h 747713"/>
                <a:gd name="connsiteX32" fmla="*/ 619200 w 747713"/>
                <a:gd name="connsiteY32" fmla="*/ 730919 h 747713"/>
                <a:gd name="connsiteX33" fmla="*/ 537419 w 747713"/>
                <a:gd name="connsiteY33" fmla="*/ 747713 h 747713"/>
                <a:gd name="connsiteX34" fmla="*/ 439573 w 747713"/>
                <a:gd name="connsiteY34" fmla="*/ 727998 h 747713"/>
                <a:gd name="connsiteX35" fmla="*/ 357062 w 747713"/>
                <a:gd name="connsiteY35" fmla="*/ 670313 h 747713"/>
                <a:gd name="connsiteX36" fmla="*/ 184738 w 747713"/>
                <a:gd name="connsiteY36" fmla="*/ 498354 h 747713"/>
                <a:gd name="connsiteX37" fmla="*/ 169039 w 747713"/>
                <a:gd name="connsiteY37" fmla="*/ 474623 h 747713"/>
                <a:gd name="connsiteX38" fmla="*/ 163562 w 747713"/>
                <a:gd name="connsiteY38" fmla="*/ 446875 h 747713"/>
                <a:gd name="connsiteX39" fmla="*/ 169039 w 747713"/>
                <a:gd name="connsiteY39" fmla="*/ 418398 h 747713"/>
                <a:gd name="connsiteX40" fmla="*/ 184738 w 747713"/>
                <a:gd name="connsiteY40" fmla="*/ 395397 h 747713"/>
                <a:gd name="connsiteX41" fmla="*/ 207739 w 747713"/>
                <a:gd name="connsiteY41" fmla="*/ 380063 h 747713"/>
                <a:gd name="connsiteX42" fmla="*/ 236216 w 747713"/>
                <a:gd name="connsiteY42" fmla="*/ 374222 h 747713"/>
                <a:gd name="connsiteX43" fmla="*/ 264328 w 747713"/>
                <a:gd name="connsiteY43" fmla="*/ 379698 h 747713"/>
                <a:gd name="connsiteX44" fmla="*/ 288059 w 747713"/>
                <a:gd name="connsiteY44" fmla="*/ 395397 h 747713"/>
                <a:gd name="connsiteX45" fmla="*/ 307409 w 747713"/>
                <a:gd name="connsiteY45" fmla="*/ 414747 h 747713"/>
                <a:gd name="connsiteX46" fmla="*/ 327124 w 747713"/>
                <a:gd name="connsiteY46" fmla="*/ 434097 h 747713"/>
                <a:gd name="connsiteX47" fmla="*/ 327124 w 747713"/>
                <a:gd name="connsiteY47" fmla="*/ 73384 h 747713"/>
                <a:gd name="connsiteX48" fmla="*/ 332236 w 747713"/>
                <a:gd name="connsiteY48" fmla="*/ 45272 h 747713"/>
                <a:gd name="connsiteX49" fmla="*/ 346474 w 747713"/>
                <a:gd name="connsiteY49" fmla="*/ 21906 h 747713"/>
                <a:gd name="connsiteX50" fmla="*/ 368745 w 747713"/>
                <a:gd name="connsiteY50" fmla="*/ 5842 h 747713"/>
                <a:gd name="connsiteX51" fmla="*/ 397223 w 747713"/>
                <a:gd name="connsiteY51" fmla="*/ 0 h 747713"/>
                <a:gd name="connsiteX52" fmla="*/ 424605 w 747713"/>
                <a:gd name="connsiteY52" fmla="*/ 5476 h 747713"/>
                <a:gd name="connsiteX53" fmla="*/ 446875 w 747713"/>
                <a:gd name="connsiteY53" fmla="*/ 20445 h 747713"/>
                <a:gd name="connsiteX54" fmla="*/ 461844 w 747713"/>
                <a:gd name="connsiteY54" fmla="*/ 42716 h 747713"/>
                <a:gd name="connsiteX55" fmla="*/ 467321 w 747713"/>
                <a:gd name="connsiteY55" fmla="*/ 70098 h 747713"/>
                <a:gd name="connsiteX56" fmla="*/ 467321 w 747713"/>
                <a:gd name="connsiteY56" fmla="*/ 232930 h 747713"/>
                <a:gd name="connsiteX57" fmla="*/ 694774 w 747713"/>
                <a:gd name="connsiteY57" fmla="*/ 289885 h 747713"/>
                <a:gd name="connsiteX58" fmla="*/ 700981 w 747713"/>
                <a:gd name="connsiteY58" fmla="*/ 357792 h 747713"/>
                <a:gd name="connsiteX59" fmla="*/ 696235 w 747713"/>
                <a:gd name="connsiteY59" fmla="*/ 343189 h 747713"/>
                <a:gd name="connsiteX60" fmla="*/ 683091 w 747713"/>
                <a:gd name="connsiteY60" fmla="*/ 335157 h 747713"/>
                <a:gd name="connsiteX61" fmla="*/ 467321 w 747713"/>
                <a:gd name="connsiteY61" fmla="*/ 281123 h 747713"/>
                <a:gd name="connsiteX62" fmla="*/ 467321 w 747713"/>
                <a:gd name="connsiteY62" fmla="*/ 295726 h 747713"/>
                <a:gd name="connsiteX63" fmla="*/ 465860 w 747713"/>
                <a:gd name="connsiteY63" fmla="*/ 310695 h 747713"/>
                <a:gd name="connsiteX64" fmla="*/ 458923 w 747713"/>
                <a:gd name="connsiteY64" fmla="*/ 322378 h 747713"/>
                <a:gd name="connsiteX65" fmla="*/ 443955 w 747713"/>
                <a:gd name="connsiteY65" fmla="*/ 327124 h 747713"/>
                <a:gd name="connsiteX66" fmla="*/ 427525 w 747713"/>
                <a:gd name="connsiteY66" fmla="*/ 320188 h 747713"/>
                <a:gd name="connsiteX67" fmla="*/ 420589 w 747713"/>
                <a:gd name="connsiteY67" fmla="*/ 303758 h 747713"/>
                <a:gd name="connsiteX68" fmla="*/ 420589 w 747713"/>
                <a:gd name="connsiteY68" fmla="*/ 70098 h 747713"/>
                <a:gd name="connsiteX69" fmla="*/ 413652 w 747713"/>
                <a:gd name="connsiteY69" fmla="*/ 53669 h 747713"/>
                <a:gd name="connsiteX70" fmla="*/ 397223 w 747713"/>
                <a:gd name="connsiteY70" fmla="*/ 46732 h 747713"/>
                <a:gd name="connsiteX71" fmla="*/ 380793 w 747713"/>
                <a:gd name="connsiteY71" fmla="*/ 53669 h 747713"/>
                <a:gd name="connsiteX72" fmla="*/ 373857 w 747713"/>
                <a:gd name="connsiteY72" fmla="*/ 70098 h 747713"/>
                <a:gd name="connsiteX73" fmla="*/ 373857 w 747713"/>
                <a:gd name="connsiteY73" fmla="*/ 450891 h 747713"/>
                <a:gd name="connsiteX74" fmla="*/ 370936 w 747713"/>
                <a:gd name="connsiteY74" fmla="*/ 466590 h 747713"/>
                <a:gd name="connsiteX75" fmla="*/ 362539 w 747713"/>
                <a:gd name="connsiteY75" fmla="*/ 479004 h 747713"/>
                <a:gd name="connsiteX76" fmla="*/ 349760 w 747713"/>
                <a:gd name="connsiteY76" fmla="*/ 487401 h 747713"/>
                <a:gd name="connsiteX77" fmla="*/ 334061 w 747713"/>
                <a:gd name="connsiteY77" fmla="*/ 490687 h 747713"/>
                <a:gd name="connsiteX78" fmla="*/ 318727 w 747713"/>
                <a:gd name="connsiteY78" fmla="*/ 487766 h 747713"/>
                <a:gd name="connsiteX79" fmla="*/ 305584 w 747713"/>
                <a:gd name="connsiteY79" fmla="*/ 479004 h 747713"/>
                <a:gd name="connsiteX80" fmla="*/ 255201 w 747713"/>
                <a:gd name="connsiteY80" fmla="*/ 428256 h 747713"/>
                <a:gd name="connsiteX81" fmla="*/ 236581 w 747713"/>
                <a:gd name="connsiteY81" fmla="*/ 420589 h 747713"/>
                <a:gd name="connsiteX82" fmla="*/ 218326 w 747713"/>
                <a:gd name="connsiteY82" fmla="*/ 428256 h 747713"/>
                <a:gd name="connsiteX83" fmla="*/ 210294 w 747713"/>
                <a:gd name="connsiteY83" fmla="*/ 446875 h 747713"/>
                <a:gd name="connsiteX84" fmla="*/ 217961 w 747713"/>
                <a:gd name="connsiteY84" fmla="*/ 465130 h 747713"/>
                <a:gd name="connsiteX85" fmla="*/ 390286 w 747713"/>
                <a:gd name="connsiteY85" fmla="*/ 637820 h 747713"/>
                <a:gd name="connsiteX86" fmla="*/ 457098 w 747713"/>
                <a:gd name="connsiteY86" fmla="*/ 684552 h 747713"/>
                <a:gd name="connsiteX87" fmla="*/ 537419 w 747713"/>
                <a:gd name="connsiteY87" fmla="*/ 700981 h 747713"/>
                <a:gd name="connsiteX88" fmla="*/ 600945 w 747713"/>
                <a:gd name="connsiteY88" fmla="*/ 688203 h 747713"/>
                <a:gd name="connsiteX89" fmla="*/ 652789 w 747713"/>
                <a:gd name="connsiteY89" fmla="*/ 653154 h 747713"/>
                <a:gd name="connsiteX90" fmla="*/ 687838 w 747713"/>
                <a:gd name="connsiteY90" fmla="*/ 601310 h 747713"/>
                <a:gd name="connsiteX91" fmla="*/ 700981 w 747713"/>
                <a:gd name="connsiteY91" fmla="*/ 537419 h 747713"/>
                <a:gd name="connsiteX92" fmla="*/ 700981 w 747713"/>
                <a:gd name="connsiteY92" fmla="*/ 357792 h 747713"/>
                <a:gd name="connsiteX93" fmla="*/ 654249 w 747713"/>
                <a:gd name="connsiteY93" fmla="*/ 70098 h 747713"/>
                <a:gd name="connsiteX94" fmla="*/ 648772 w 747713"/>
                <a:gd name="connsiteY94" fmla="*/ 97480 h 747713"/>
                <a:gd name="connsiteX95" fmla="*/ 633804 w 747713"/>
                <a:gd name="connsiteY95" fmla="*/ 119751 h 747713"/>
                <a:gd name="connsiteX96" fmla="*/ 611533 w 747713"/>
                <a:gd name="connsiteY96" fmla="*/ 134720 h 747713"/>
                <a:gd name="connsiteX97" fmla="*/ 584151 w 747713"/>
                <a:gd name="connsiteY97" fmla="*/ 140196 h 747713"/>
                <a:gd name="connsiteX98" fmla="*/ 514053 w 747713"/>
                <a:gd name="connsiteY98" fmla="*/ 140196 h 747713"/>
                <a:gd name="connsiteX99" fmla="*/ 514053 w 747713"/>
                <a:gd name="connsiteY99" fmla="*/ 93464 h 747713"/>
                <a:gd name="connsiteX100" fmla="*/ 584151 w 747713"/>
                <a:gd name="connsiteY100" fmla="*/ 93464 h 747713"/>
                <a:gd name="connsiteX101" fmla="*/ 600580 w 747713"/>
                <a:gd name="connsiteY101" fmla="*/ 86527 h 747713"/>
                <a:gd name="connsiteX102" fmla="*/ 607517 w 747713"/>
                <a:gd name="connsiteY102" fmla="*/ 70098 h 747713"/>
                <a:gd name="connsiteX103" fmla="*/ 604231 w 747713"/>
                <a:gd name="connsiteY103" fmla="*/ 56955 h 747713"/>
                <a:gd name="connsiteX104" fmla="*/ 595469 w 747713"/>
                <a:gd name="connsiteY104" fmla="*/ 50383 h 747713"/>
                <a:gd name="connsiteX105" fmla="*/ 584151 w 747713"/>
                <a:gd name="connsiteY105" fmla="*/ 46732 h 747713"/>
                <a:gd name="connsiteX106" fmla="*/ 572833 w 747713"/>
                <a:gd name="connsiteY106" fmla="*/ 43446 h 747713"/>
                <a:gd name="connsiteX107" fmla="*/ 564436 w 747713"/>
                <a:gd name="connsiteY107" fmla="*/ 36509 h 747713"/>
                <a:gd name="connsiteX108" fmla="*/ 560785 w 747713"/>
                <a:gd name="connsiteY108" fmla="*/ 23366 h 747713"/>
                <a:gd name="connsiteX109" fmla="*/ 567722 w 747713"/>
                <a:gd name="connsiteY109" fmla="*/ 6937 h 747713"/>
                <a:gd name="connsiteX110" fmla="*/ 584151 w 747713"/>
                <a:gd name="connsiteY110" fmla="*/ 0 h 747713"/>
                <a:gd name="connsiteX111" fmla="*/ 611533 w 747713"/>
                <a:gd name="connsiteY111" fmla="*/ 5476 h 747713"/>
                <a:gd name="connsiteX112" fmla="*/ 633804 w 747713"/>
                <a:gd name="connsiteY112" fmla="*/ 20445 h 747713"/>
                <a:gd name="connsiteX113" fmla="*/ 648772 w 747713"/>
                <a:gd name="connsiteY113" fmla="*/ 42716 h 747713"/>
                <a:gd name="connsiteX114" fmla="*/ 654249 w 747713"/>
                <a:gd name="connsiteY114" fmla="*/ 70098 h 74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47713" h="747713">
                  <a:moveTo>
                    <a:pt x="46732" y="210294"/>
                  </a:moveTo>
                  <a:cubicBezTo>
                    <a:pt x="46732" y="220030"/>
                    <a:pt x="48558" y="229158"/>
                    <a:pt x="52208" y="237676"/>
                  </a:cubicBezTo>
                  <a:cubicBezTo>
                    <a:pt x="55859" y="246195"/>
                    <a:pt x="60849" y="253619"/>
                    <a:pt x="67177" y="259947"/>
                  </a:cubicBezTo>
                  <a:cubicBezTo>
                    <a:pt x="73506" y="266275"/>
                    <a:pt x="80929" y="271265"/>
                    <a:pt x="89448" y="274916"/>
                  </a:cubicBezTo>
                  <a:cubicBezTo>
                    <a:pt x="97967" y="278567"/>
                    <a:pt x="107094" y="280392"/>
                    <a:pt x="116830" y="280392"/>
                  </a:cubicBezTo>
                  <a:cubicBezTo>
                    <a:pt x="123158" y="280392"/>
                    <a:pt x="128635" y="282705"/>
                    <a:pt x="133259" y="287329"/>
                  </a:cubicBezTo>
                  <a:cubicBezTo>
                    <a:pt x="137884" y="291954"/>
                    <a:pt x="140196" y="297430"/>
                    <a:pt x="140196" y="303758"/>
                  </a:cubicBezTo>
                  <a:cubicBezTo>
                    <a:pt x="140196" y="310087"/>
                    <a:pt x="137884" y="315563"/>
                    <a:pt x="133259" y="320188"/>
                  </a:cubicBezTo>
                  <a:cubicBezTo>
                    <a:pt x="128635" y="324812"/>
                    <a:pt x="123158" y="327124"/>
                    <a:pt x="116830" y="327124"/>
                  </a:cubicBezTo>
                  <a:cubicBezTo>
                    <a:pt x="100766" y="327124"/>
                    <a:pt x="85676" y="324082"/>
                    <a:pt x="71558" y="317997"/>
                  </a:cubicBezTo>
                  <a:cubicBezTo>
                    <a:pt x="57441" y="311912"/>
                    <a:pt x="45028" y="303637"/>
                    <a:pt x="34319" y="293171"/>
                  </a:cubicBezTo>
                  <a:cubicBezTo>
                    <a:pt x="23609" y="282705"/>
                    <a:pt x="15212" y="270291"/>
                    <a:pt x="9127" y="255931"/>
                  </a:cubicBezTo>
                  <a:cubicBezTo>
                    <a:pt x="3042" y="241571"/>
                    <a:pt x="0" y="226358"/>
                    <a:pt x="0" y="210294"/>
                  </a:cubicBezTo>
                  <a:cubicBezTo>
                    <a:pt x="0" y="194230"/>
                    <a:pt x="3042" y="179140"/>
                    <a:pt x="9127" y="165023"/>
                  </a:cubicBezTo>
                  <a:cubicBezTo>
                    <a:pt x="15212" y="150906"/>
                    <a:pt x="23488" y="138614"/>
                    <a:pt x="33954" y="128148"/>
                  </a:cubicBezTo>
                  <a:cubicBezTo>
                    <a:pt x="44420" y="117682"/>
                    <a:pt x="56833" y="109285"/>
                    <a:pt x="71193" y="102957"/>
                  </a:cubicBezTo>
                  <a:cubicBezTo>
                    <a:pt x="85554" y="96628"/>
                    <a:pt x="100766" y="93464"/>
                    <a:pt x="116830" y="93464"/>
                  </a:cubicBezTo>
                  <a:lnTo>
                    <a:pt x="280392" y="93464"/>
                  </a:lnTo>
                  <a:lnTo>
                    <a:pt x="280392" y="140196"/>
                  </a:lnTo>
                  <a:lnTo>
                    <a:pt x="116830" y="140196"/>
                  </a:lnTo>
                  <a:cubicBezTo>
                    <a:pt x="107094" y="140196"/>
                    <a:pt x="97967" y="142022"/>
                    <a:pt x="89448" y="145673"/>
                  </a:cubicBezTo>
                  <a:cubicBezTo>
                    <a:pt x="80929" y="149324"/>
                    <a:pt x="73506" y="154313"/>
                    <a:pt x="67177" y="160641"/>
                  </a:cubicBezTo>
                  <a:cubicBezTo>
                    <a:pt x="60849" y="166970"/>
                    <a:pt x="55859" y="174393"/>
                    <a:pt x="52208" y="182912"/>
                  </a:cubicBezTo>
                  <a:cubicBezTo>
                    <a:pt x="48558" y="191431"/>
                    <a:pt x="46732" y="200558"/>
                    <a:pt x="46732" y="210294"/>
                  </a:cubicBezTo>
                  <a:close/>
                  <a:moveTo>
                    <a:pt x="694774" y="289885"/>
                  </a:moveTo>
                  <a:cubicBezTo>
                    <a:pt x="702562" y="291832"/>
                    <a:pt x="709623" y="294875"/>
                    <a:pt x="715950" y="299012"/>
                  </a:cubicBezTo>
                  <a:cubicBezTo>
                    <a:pt x="722277" y="303150"/>
                    <a:pt x="727877" y="308383"/>
                    <a:pt x="732744" y="314711"/>
                  </a:cubicBezTo>
                  <a:cubicBezTo>
                    <a:pt x="737611" y="321039"/>
                    <a:pt x="741262" y="327733"/>
                    <a:pt x="743697" y="334791"/>
                  </a:cubicBezTo>
                  <a:cubicBezTo>
                    <a:pt x="746132" y="341850"/>
                    <a:pt x="747468" y="349517"/>
                    <a:pt x="747713" y="357792"/>
                  </a:cubicBezTo>
                  <a:lnTo>
                    <a:pt x="747713" y="537419"/>
                  </a:lnTo>
                  <a:cubicBezTo>
                    <a:pt x="747713" y="566382"/>
                    <a:pt x="742237" y="593643"/>
                    <a:pt x="731284" y="619200"/>
                  </a:cubicBezTo>
                  <a:cubicBezTo>
                    <a:pt x="720331" y="644756"/>
                    <a:pt x="705242" y="667027"/>
                    <a:pt x="686012" y="686012"/>
                  </a:cubicBezTo>
                  <a:cubicBezTo>
                    <a:pt x="666783" y="704997"/>
                    <a:pt x="644512" y="719966"/>
                    <a:pt x="619200" y="730919"/>
                  </a:cubicBezTo>
                  <a:cubicBezTo>
                    <a:pt x="593888" y="741872"/>
                    <a:pt x="566626" y="747468"/>
                    <a:pt x="537419" y="747713"/>
                  </a:cubicBezTo>
                  <a:cubicBezTo>
                    <a:pt x="501884" y="747713"/>
                    <a:pt x="469267" y="741141"/>
                    <a:pt x="439573" y="727998"/>
                  </a:cubicBezTo>
                  <a:cubicBezTo>
                    <a:pt x="409880" y="714855"/>
                    <a:pt x="382374" y="695625"/>
                    <a:pt x="357062" y="670313"/>
                  </a:cubicBezTo>
                  <a:lnTo>
                    <a:pt x="184738" y="498354"/>
                  </a:lnTo>
                  <a:cubicBezTo>
                    <a:pt x="177922" y="491537"/>
                    <a:pt x="172690" y="483629"/>
                    <a:pt x="169039" y="474623"/>
                  </a:cubicBezTo>
                  <a:cubicBezTo>
                    <a:pt x="165388" y="465616"/>
                    <a:pt x="163562" y="456368"/>
                    <a:pt x="163562" y="446875"/>
                  </a:cubicBezTo>
                  <a:cubicBezTo>
                    <a:pt x="163562" y="436653"/>
                    <a:pt x="165388" y="427160"/>
                    <a:pt x="169039" y="418398"/>
                  </a:cubicBezTo>
                  <a:cubicBezTo>
                    <a:pt x="172690" y="409636"/>
                    <a:pt x="177922" y="401969"/>
                    <a:pt x="184738" y="395397"/>
                  </a:cubicBezTo>
                  <a:cubicBezTo>
                    <a:pt x="191553" y="388825"/>
                    <a:pt x="199220" y="383714"/>
                    <a:pt x="207739" y="380063"/>
                  </a:cubicBezTo>
                  <a:cubicBezTo>
                    <a:pt x="216257" y="376412"/>
                    <a:pt x="225750" y="374466"/>
                    <a:pt x="236216" y="374222"/>
                  </a:cubicBezTo>
                  <a:cubicBezTo>
                    <a:pt x="246195" y="374222"/>
                    <a:pt x="255566" y="376047"/>
                    <a:pt x="264328" y="379698"/>
                  </a:cubicBezTo>
                  <a:cubicBezTo>
                    <a:pt x="273091" y="383349"/>
                    <a:pt x="281001" y="388581"/>
                    <a:pt x="288059" y="395397"/>
                  </a:cubicBezTo>
                  <a:cubicBezTo>
                    <a:pt x="294631" y="401724"/>
                    <a:pt x="301081" y="408175"/>
                    <a:pt x="307409" y="414747"/>
                  </a:cubicBezTo>
                  <a:cubicBezTo>
                    <a:pt x="313738" y="421319"/>
                    <a:pt x="320309" y="427770"/>
                    <a:pt x="327124" y="434097"/>
                  </a:cubicBezTo>
                  <a:lnTo>
                    <a:pt x="327124" y="73384"/>
                  </a:lnTo>
                  <a:cubicBezTo>
                    <a:pt x="327124" y="63405"/>
                    <a:pt x="328828" y="54034"/>
                    <a:pt x="332236" y="45272"/>
                  </a:cubicBezTo>
                  <a:cubicBezTo>
                    <a:pt x="335643" y="36509"/>
                    <a:pt x="340389" y="28721"/>
                    <a:pt x="346474" y="21906"/>
                  </a:cubicBezTo>
                  <a:cubicBezTo>
                    <a:pt x="352559" y="15091"/>
                    <a:pt x="359983" y="9736"/>
                    <a:pt x="368745" y="5842"/>
                  </a:cubicBezTo>
                  <a:cubicBezTo>
                    <a:pt x="377507" y="1947"/>
                    <a:pt x="387000" y="0"/>
                    <a:pt x="397223" y="0"/>
                  </a:cubicBezTo>
                  <a:cubicBezTo>
                    <a:pt x="406960" y="0"/>
                    <a:pt x="416087" y="1825"/>
                    <a:pt x="424605" y="5476"/>
                  </a:cubicBezTo>
                  <a:cubicBezTo>
                    <a:pt x="433122" y="9127"/>
                    <a:pt x="440548" y="14117"/>
                    <a:pt x="446875" y="20445"/>
                  </a:cubicBezTo>
                  <a:cubicBezTo>
                    <a:pt x="453202" y="26774"/>
                    <a:pt x="458193" y="34197"/>
                    <a:pt x="461844" y="42716"/>
                  </a:cubicBezTo>
                  <a:cubicBezTo>
                    <a:pt x="465495" y="51235"/>
                    <a:pt x="467321" y="60362"/>
                    <a:pt x="467321" y="70098"/>
                  </a:cubicBezTo>
                  <a:lnTo>
                    <a:pt x="467321" y="232930"/>
                  </a:lnTo>
                  <a:lnTo>
                    <a:pt x="694774" y="289885"/>
                  </a:lnTo>
                  <a:close/>
                  <a:moveTo>
                    <a:pt x="700981" y="357792"/>
                  </a:moveTo>
                  <a:cubicBezTo>
                    <a:pt x="700981" y="352194"/>
                    <a:pt x="699400" y="347326"/>
                    <a:pt x="696235" y="343189"/>
                  </a:cubicBezTo>
                  <a:cubicBezTo>
                    <a:pt x="693069" y="339051"/>
                    <a:pt x="688688" y="336373"/>
                    <a:pt x="683091" y="335157"/>
                  </a:cubicBezTo>
                  <a:lnTo>
                    <a:pt x="467321" y="281123"/>
                  </a:lnTo>
                  <a:lnTo>
                    <a:pt x="467321" y="295726"/>
                  </a:lnTo>
                  <a:cubicBezTo>
                    <a:pt x="467321" y="301081"/>
                    <a:pt x="466835" y="306071"/>
                    <a:pt x="465860" y="310695"/>
                  </a:cubicBezTo>
                  <a:cubicBezTo>
                    <a:pt x="464885" y="315320"/>
                    <a:pt x="462574" y="319214"/>
                    <a:pt x="458923" y="322378"/>
                  </a:cubicBezTo>
                  <a:cubicBezTo>
                    <a:pt x="455273" y="325542"/>
                    <a:pt x="450282" y="327124"/>
                    <a:pt x="443955" y="327124"/>
                  </a:cubicBezTo>
                  <a:cubicBezTo>
                    <a:pt x="437628" y="327124"/>
                    <a:pt x="432151" y="324812"/>
                    <a:pt x="427525" y="320188"/>
                  </a:cubicBezTo>
                  <a:cubicBezTo>
                    <a:pt x="422900" y="315563"/>
                    <a:pt x="420589" y="310087"/>
                    <a:pt x="420589" y="303758"/>
                  </a:cubicBezTo>
                  <a:lnTo>
                    <a:pt x="420589" y="70098"/>
                  </a:lnTo>
                  <a:cubicBezTo>
                    <a:pt x="420589" y="63770"/>
                    <a:pt x="418278" y="58294"/>
                    <a:pt x="413652" y="53669"/>
                  </a:cubicBezTo>
                  <a:cubicBezTo>
                    <a:pt x="409026" y="49044"/>
                    <a:pt x="403550" y="46732"/>
                    <a:pt x="397223" y="46732"/>
                  </a:cubicBezTo>
                  <a:cubicBezTo>
                    <a:pt x="390895" y="46732"/>
                    <a:pt x="385419" y="49044"/>
                    <a:pt x="380793" y="53669"/>
                  </a:cubicBezTo>
                  <a:cubicBezTo>
                    <a:pt x="376168" y="58294"/>
                    <a:pt x="373857" y="63770"/>
                    <a:pt x="373857" y="70098"/>
                  </a:cubicBezTo>
                  <a:lnTo>
                    <a:pt x="373857" y="450891"/>
                  </a:lnTo>
                  <a:cubicBezTo>
                    <a:pt x="373857" y="456488"/>
                    <a:pt x="372882" y="461724"/>
                    <a:pt x="370936" y="466590"/>
                  </a:cubicBezTo>
                  <a:cubicBezTo>
                    <a:pt x="368990" y="471457"/>
                    <a:pt x="366190" y="475597"/>
                    <a:pt x="362539" y="479004"/>
                  </a:cubicBezTo>
                  <a:cubicBezTo>
                    <a:pt x="358888" y="482410"/>
                    <a:pt x="354628" y="485210"/>
                    <a:pt x="349760" y="487401"/>
                  </a:cubicBezTo>
                  <a:cubicBezTo>
                    <a:pt x="344892" y="489591"/>
                    <a:pt x="339659" y="490687"/>
                    <a:pt x="334061" y="490687"/>
                  </a:cubicBezTo>
                  <a:cubicBezTo>
                    <a:pt x="328950" y="490687"/>
                    <a:pt x="323839" y="489712"/>
                    <a:pt x="318727" y="487766"/>
                  </a:cubicBezTo>
                  <a:cubicBezTo>
                    <a:pt x="313616" y="485820"/>
                    <a:pt x="309235" y="482899"/>
                    <a:pt x="305584" y="479004"/>
                  </a:cubicBezTo>
                  <a:lnTo>
                    <a:pt x="255201" y="428256"/>
                  </a:lnTo>
                  <a:cubicBezTo>
                    <a:pt x="250090" y="423144"/>
                    <a:pt x="243883" y="420589"/>
                    <a:pt x="236581" y="420589"/>
                  </a:cubicBezTo>
                  <a:cubicBezTo>
                    <a:pt x="229523" y="420589"/>
                    <a:pt x="223438" y="423144"/>
                    <a:pt x="218326" y="428256"/>
                  </a:cubicBezTo>
                  <a:cubicBezTo>
                    <a:pt x="213215" y="433367"/>
                    <a:pt x="210538" y="439573"/>
                    <a:pt x="210294" y="446875"/>
                  </a:cubicBezTo>
                  <a:cubicBezTo>
                    <a:pt x="210294" y="453933"/>
                    <a:pt x="212850" y="460019"/>
                    <a:pt x="217961" y="465130"/>
                  </a:cubicBezTo>
                  <a:lnTo>
                    <a:pt x="390286" y="637820"/>
                  </a:lnTo>
                  <a:cubicBezTo>
                    <a:pt x="410486" y="658265"/>
                    <a:pt x="432757" y="673844"/>
                    <a:pt x="457098" y="684552"/>
                  </a:cubicBezTo>
                  <a:cubicBezTo>
                    <a:pt x="481439" y="695260"/>
                    <a:pt x="508211" y="700736"/>
                    <a:pt x="537419" y="700981"/>
                  </a:cubicBezTo>
                  <a:cubicBezTo>
                    <a:pt x="560055" y="700981"/>
                    <a:pt x="581230" y="696720"/>
                    <a:pt x="600945" y="688203"/>
                  </a:cubicBezTo>
                  <a:cubicBezTo>
                    <a:pt x="620660" y="679685"/>
                    <a:pt x="637940" y="668002"/>
                    <a:pt x="652789" y="653154"/>
                  </a:cubicBezTo>
                  <a:cubicBezTo>
                    <a:pt x="667637" y="638305"/>
                    <a:pt x="679320" y="621025"/>
                    <a:pt x="687838" y="601310"/>
                  </a:cubicBezTo>
                  <a:cubicBezTo>
                    <a:pt x="696355" y="581595"/>
                    <a:pt x="700736" y="560299"/>
                    <a:pt x="700981" y="537419"/>
                  </a:cubicBezTo>
                  <a:lnTo>
                    <a:pt x="700981" y="357792"/>
                  </a:lnTo>
                  <a:close/>
                  <a:moveTo>
                    <a:pt x="654249" y="70098"/>
                  </a:moveTo>
                  <a:cubicBezTo>
                    <a:pt x="654249" y="79834"/>
                    <a:pt x="652423" y="88961"/>
                    <a:pt x="648772" y="97480"/>
                  </a:cubicBezTo>
                  <a:cubicBezTo>
                    <a:pt x="645122" y="105999"/>
                    <a:pt x="640131" y="113423"/>
                    <a:pt x="633804" y="119751"/>
                  </a:cubicBezTo>
                  <a:cubicBezTo>
                    <a:pt x="627477" y="126079"/>
                    <a:pt x="620051" y="131069"/>
                    <a:pt x="611533" y="134720"/>
                  </a:cubicBezTo>
                  <a:cubicBezTo>
                    <a:pt x="603015" y="138371"/>
                    <a:pt x="593888" y="140196"/>
                    <a:pt x="584151" y="140196"/>
                  </a:cubicBezTo>
                  <a:lnTo>
                    <a:pt x="514053" y="140196"/>
                  </a:lnTo>
                  <a:lnTo>
                    <a:pt x="514053" y="93464"/>
                  </a:lnTo>
                  <a:lnTo>
                    <a:pt x="584151" y="93464"/>
                  </a:lnTo>
                  <a:cubicBezTo>
                    <a:pt x="590478" y="93464"/>
                    <a:pt x="595954" y="91152"/>
                    <a:pt x="600580" y="86527"/>
                  </a:cubicBezTo>
                  <a:cubicBezTo>
                    <a:pt x="605206" y="81903"/>
                    <a:pt x="607517" y="76426"/>
                    <a:pt x="607517" y="70098"/>
                  </a:cubicBezTo>
                  <a:cubicBezTo>
                    <a:pt x="607517" y="64257"/>
                    <a:pt x="606422" y="59875"/>
                    <a:pt x="604231" y="56955"/>
                  </a:cubicBezTo>
                  <a:cubicBezTo>
                    <a:pt x="602040" y="54034"/>
                    <a:pt x="599120" y="51843"/>
                    <a:pt x="595469" y="50383"/>
                  </a:cubicBezTo>
                  <a:cubicBezTo>
                    <a:pt x="591818" y="48923"/>
                    <a:pt x="588046" y="47706"/>
                    <a:pt x="584151" y="46732"/>
                  </a:cubicBezTo>
                  <a:cubicBezTo>
                    <a:pt x="580255" y="45758"/>
                    <a:pt x="576484" y="44663"/>
                    <a:pt x="572833" y="43446"/>
                  </a:cubicBezTo>
                  <a:cubicBezTo>
                    <a:pt x="569182" y="42229"/>
                    <a:pt x="566382" y="39917"/>
                    <a:pt x="564436" y="36509"/>
                  </a:cubicBezTo>
                  <a:cubicBezTo>
                    <a:pt x="562490" y="33102"/>
                    <a:pt x="561270" y="28721"/>
                    <a:pt x="560785" y="23366"/>
                  </a:cubicBezTo>
                  <a:cubicBezTo>
                    <a:pt x="560785" y="17038"/>
                    <a:pt x="563096" y="11561"/>
                    <a:pt x="567722" y="6937"/>
                  </a:cubicBezTo>
                  <a:cubicBezTo>
                    <a:pt x="572347" y="2312"/>
                    <a:pt x="577824" y="0"/>
                    <a:pt x="584151" y="0"/>
                  </a:cubicBezTo>
                  <a:cubicBezTo>
                    <a:pt x="593888" y="0"/>
                    <a:pt x="603015" y="1825"/>
                    <a:pt x="611533" y="5476"/>
                  </a:cubicBezTo>
                  <a:cubicBezTo>
                    <a:pt x="620051" y="9127"/>
                    <a:pt x="627477" y="14117"/>
                    <a:pt x="633804" y="20445"/>
                  </a:cubicBezTo>
                  <a:cubicBezTo>
                    <a:pt x="640131" y="26774"/>
                    <a:pt x="645122" y="34197"/>
                    <a:pt x="648772" y="42716"/>
                  </a:cubicBezTo>
                  <a:cubicBezTo>
                    <a:pt x="652423" y="51235"/>
                    <a:pt x="654249" y="60362"/>
                    <a:pt x="654249" y="70098"/>
                  </a:cubicBezTo>
                  <a:close/>
                </a:path>
              </a:pathLst>
            </a:custGeom>
            <a:solidFill>
              <a:schemeClr val="bg1"/>
            </a:solidFill>
            <a:ln w="404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23" name="Graphic 26">
            <a:extLst>
              <a:ext uri="{FF2B5EF4-FFF2-40B4-BE49-F238E27FC236}">
                <a16:creationId xmlns:a16="http://schemas.microsoft.com/office/drawing/2014/main" id="{E69F5FBF-6BC1-6009-91F5-DC19CE32F257}"/>
              </a:ext>
              <a:ext uri="{C183D7F6-B498-43B3-948B-1728B52AA6E4}">
                <adec:decorative xmlns:adec="http://schemas.microsoft.com/office/drawing/2017/decorative" val="1"/>
              </a:ext>
            </a:extLst>
          </p:cNvPr>
          <p:cNvSpPr/>
          <p:nvPr/>
        </p:nvSpPr>
        <p:spPr>
          <a:xfrm>
            <a:off x="3930236" y="4967468"/>
            <a:ext cx="527865" cy="527865"/>
          </a:xfrm>
          <a:custGeom>
            <a:avLst/>
            <a:gdLst>
              <a:gd name="connsiteX0" fmla="*/ 525166 w 734058"/>
              <a:gd name="connsiteY0" fmla="*/ 11510 h 734058"/>
              <a:gd name="connsiteX1" fmla="*/ 539370 w 734058"/>
              <a:gd name="connsiteY1" fmla="*/ 55179 h 734058"/>
              <a:gd name="connsiteX2" fmla="*/ 561143 w 734058"/>
              <a:gd name="connsiteY2" fmla="*/ 90411 h 734058"/>
              <a:gd name="connsiteX3" fmla="*/ 596402 w 734058"/>
              <a:gd name="connsiteY3" fmla="*/ 112166 h 734058"/>
              <a:gd name="connsiteX4" fmla="*/ 640103 w 734058"/>
              <a:gd name="connsiteY4" fmla="*/ 126358 h 734058"/>
              <a:gd name="connsiteX5" fmla="*/ 640975 w 734058"/>
              <a:gd name="connsiteY5" fmla="*/ 126576 h 734058"/>
              <a:gd name="connsiteX6" fmla="*/ 649323 w 734058"/>
              <a:gd name="connsiteY6" fmla="*/ 132879 h 734058"/>
              <a:gd name="connsiteX7" fmla="*/ 652496 w 734058"/>
              <a:gd name="connsiteY7" fmla="*/ 142843 h 734058"/>
              <a:gd name="connsiteX8" fmla="*/ 649323 w 734058"/>
              <a:gd name="connsiteY8" fmla="*/ 152806 h 734058"/>
              <a:gd name="connsiteX9" fmla="*/ 640975 w 734058"/>
              <a:gd name="connsiteY9" fmla="*/ 159109 h 734058"/>
              <a:gd name="connsiteX10" fmla="*/ 597275 w 734058"/>
              <a:gd name="connsiteY10" fmla="*/ 173301 h 734058"/>
              <a:gd name="connsiteX11" fmla="*/ 562015 w 734058"/>
              <a:gd name="connsiteY11" fmla="*/ 195056 h 734058"/>
              <a:gd name="connsiteX12" fmla="*/ 540246 w 734058"/>
              <a:gd name="connsiteY12" fmla="*/ 230289 h 734058"/>
              <a:gd name="connsiteX13" fmla="*/ 526042 w 734058"/>
              <a:gd name="connsiteY13" fmla="*/ 273957 h 734058"/>
              <a:gd name="connsiteX14" fmla="*/ 519733 w 734058"/>
              <a:gd name="connsiteY14" fmla="*/ 282299 h 734058"/>
              <a:gd name="connsiteX15" fmla="*/ 509763 w 734058"/>
              <a:gd name="connsiteY15" fmla="*/ 285467 h 734058"/>
              <a:gd name="connsiteX16" fmla="*/ 499792 w 734058"/>
              <a:gd name="connsiteY16" fmla="*/ 282299 h 734058"/>
              <a:gd name="connsiteX17" fmla="*/ 498951 w 734058"/>
              <a:gd name="connsiteY17" fmla="*/ 281664 h 734058"/>
              <a:gd name="connsiteX18" fmla="*/ 493483 w 734058"/>
              <a:gd name="connsiteY18" fmla="*/ 273957 h 734058"/>
              <a:gd name="connsiteX19" fmla="*/ 479279 w 734058"/>
              <a:gd name="connsiteY19" fmla="*/ 230289 h 734058"/>
              <a:gd name="connsiteX20" fmla="*/ 476718 w 734058"/>
              <a:gd name="connsiteY20" fmla="*/ 223452 h 734058"/>
              <a:gd name="connsiteX21" fmla="*/ 457551 w 734058"/>
              <a:gd name="connsiteY21" fmla="*/ 194933 h 734058"/>
              <a:gd name="connsiteX22" fmla="*/ 452726 w 734058"/>
              <a:gd name="connsiteY22" fmla="*/ 190436 h 734058"/>
              <a:gd name="connsiteX23" fmla="*/ 422251 w 734058"/>
              <a:gd name="connsiteY23" fmla="*/ 173083 h 734058"/>
              <a:gd name="connsiteX24" fmla="*/ 378550 w 734058"/>
              <a:gd name="connsiteY24" fmla="*/ 158891 h 734058"/>
              <a:gd name="connsiteX25" fmla="*/ 370202 w 734058"/>
              <a:gd name="connsiteY25" fmla="*/ 152588 h 734058"/>
              <a:gd name="connsiteX26" fmla="*/ 367029 w 734058"/>
              <a:gd name="connsiteY26" fmla="*/ 142625 h 734058"/>
              <a:gd name="connsiteX27" fmla="*/ 370202 w 734058"/>
              <a:gd name="connsiteY27" fmla="*/ 132661 h 734058"/>
              <a:gd name="connsiteX28" fmla="*/ 378550 w 734058"/>
              <a:gd name="connsiteY28" fmla="*/ 126358 h 734058"/>
              <a:gd name="connsiteX29" fmla="*/ 422251 w 734058"/>
              <a:gd name="connsiteY29" fmla="*/ 112166 h 734058"/>
              <a:gd name="connsiteX30" fmla="*/ 457016 w 734058"/>
              <a:gd name="connsiteY30" fmla="*/ 90251 h 734058"/>
              <a:gd name="connsiteX31" fmla="*/ 478406 w 734058"/>
              <a:gd name="connsiteY31" fmla="*/ 55179 h 734058"/>
              <a:gd name="connsiteX32" fmla="*/ 492610 w 734058"/>
              <a:gd name="connsiteY32" fmla="*/ 11510 h 734058"/>
              <a:gd name="connsiteX33" fmla="*/ 498919 w 734058"/>
              <a:gd name="connsiteY33" fmla="*/ 3169 h 734058"/>
              <a:gd name="connsiteX34" fmla="*/ 508890 w 734058"/>
              <a:gd name="connsiteY34" fmla="*/ 0 h 734058"/>
              <a:gd name="connsiteX35" fmla="*/ 518861 w 734058"/>
              <a:gd name="connsiteY35" fmla="*/ 3169 h 734058"/>
              <a:gd name="connsiteX36" fmla="*/ 525166 w 734058"/>
              <a:gd name="connsiteY36" fmla="*/ 11510 h 734058"/>
              <a:gd name="connsiteX37" fmla="*/ 725204 w 734058"/>
              <a:gd name="connsiteY37" fmla="*/ 334942 h 734058"/>
              <a:gd name="connsiteX38" fmla="*/ 693991 w 734058"/>
              <a:gd name="connsiteY38" fmla="*/ 324805 h 734058"/>
              <a:gd name="connsiteX39" fmla="*/ 668804 w 734058"/>
              <a:gd name="connsiteY39" fmla="*/ 309266 h 734058"/>
              <a:gd name="connsiteX40" fmla="*/ 653255 w 734058"/>
              <a:gd name="connsiteY40" fmla="*/ 284100 h 734058"/>
              <a:gd name="connsiteX41" fmla="*/ 643108 w 734058"/>
              <a:gd name="connsiteY41" fmla="*/ 252908 h 734058"/>
              <a:gd name="connsiteX42" fmla="*/ 638602 w 734058"/>
              <a:gd name="connsiteY42" fmla="*/ 246950 h 734058"/>
              <a:gd name="connsiteX43" fmla="*/ 631482 w 734058"/>
              <a:gd name="connsiteY43" fmla="*/ 244686 h 734058"/>
              <a:gd name="connsiteX44" fmla="*/ 624357 w 734058"/>
              <a:gd name="connsiteY44" fmla="*/ 246950 h 734058"/>
              <a:gd name="connsiteX45" fmla="*/ 619855 w 734058"/>
              <a:gd name="connsiteY45" fmla="*/ 252908 h 734058"/>
              <a:gd name="connsiteX46" fmla="*/ 609709 w 734058"/>
              <a:gd name="connsiteY46" fmla="*/ 284100 h 734058"/>
              <a:gd name="connsiteX47" fmla="*/ 594428 w 734058"/>
              <a:gd name="connsiteY47" fmla="*/ 309151 h 734058"/>
              <a:gd name="connsiteX48" fmla="*/ 569596 w 734058"/>
              <a:gd name="connsiteY48" fmla="*/ 324805 h 734058"/>
              <a:gd name="connsiteX49" fmla="*/ 538383 w 734058"/>
              <a:gd name="connsiteY49" fmla="*/ 334942 h 734058"/>
              <a:gd name="connsiteX50" fmla="*/ 532416 w 734058"/>
              <a:gd name="connsiteY50" fmla="*/ 339444 h 734058"/>
              <a:gd name="connsiteX51" fmla="*/ 530153 w 734058"/>
              <a:gd name="connsiteY51" fmla="*/ 346561 h 734058"/>
              <a:gd name="connsiteX52" fmla="*/ 532416 w 734058"/>
              <a:gd name="connsiteY52" fmla="*/ 353678 h 734058"/>
              <a:gd name="connsiteX53" fmla="*/ 538383 w 734058"/>
              <a:gd name="connsiteY53" fmla="*/ 358180 h 734058"/>
              <a:gd name="connsiteX54" fmla="*/ 569596 w 734058"/>
              <a:gd name="connsiteY54" fmla="*/ 368317 h 734058"/>
              <a:gd name="connsiteX55" fmla="*/ 594811 w 734058"/>
              <a:gd name="connsiteY55" fmla="*/ 383924 h 734058"/>
              <a:gd name="connsiteX56" fmla="*/ 610333 w 734058"/>
              <a:gd name="connsiteY56" fmla="*/ 409176 h 734058"/>
              <a:gd name="connsiteX57" fmla="*/ 620479 w 734058"/>
              <a:gd name="connsiteY57" fmla="*/ 440370 h 734058"/>
              <a:gd name="connsiteX58" fmla="*/ 624985 w 734058"/>
              <a:gd name="connsiteY58" fmla="*/ 446328 h 734058"/>
              <a:gd name="connsiteX59" fmla="*/ 632106 w 734058"/>
              <a:gd name="connsiteY59" fmla="*/ 448591 h 734058"/>
              <a:gd name="connsiteX60" fmla="*/ 639226 w 734058"/>
              <a:gd name="connsiteY60" fmla="*/ 446328 h 734058"/>
              <a:gd name="connsiteX61" fmla="*/ 643732 w 734058"/>
              <a:gd name="connsiteY61" fmla="*/ 440370 h 734058"/>
              <a:gd name="connsiteX62" fmla="*/ 653878 w 734058"/>
              <a:gd name="connsiteY62" fmla="*/ 409176 h 734058"/>
              <a:gd name="connsiteX63" fmla="*/ 669428 w 734058"/>
              <a:gd name="connsiteY63" fmla="*/ 384012 h 734058"/>
              <a:gd name="connsiteX64" fmla="*/ 694615 w 734058"/>
              <a:gd name="connsiteY64" fmla="*/ 368473 h 734058"/>
              <a:gd name="connsiteX65" fmla="*/ 725828 w 734058"/>
              <a:gd name="connsiteY65" fmla="*/ 358336 h 734058"/>
              <a:gd name="connsiteX66" fmla="*/ 731795 w 734058"/>
              <a:gd name="connsiteY66" fmla="*/ 353833 h 734058"/>
              <a:gd name="connsiteX67" fmla="*/ 734058 w 734058"/>
              <a:gd name="connsiteY67" fmla="*/ 346717 h 734058"/>
              <a:gd name="connsiteX68" fmla="*/ 731795 w 734058"/>
              <a:gd name="connsiteY68" fmla="*/ 339600 h 734058"/>
              <a:gd name="connsiteX69" fmla="*/ 725828 w 734058"/>
              <a:gd name="connsiteY69" fmla="*/ 335098 h 734058"/>
              <a:gd name="connsiteX70" fmla="*/ 725204 w 734058"/>
              <a:gd name="connsiteY70" fmla="*/ 334942 h 734058"/>
              <a:gd name="connsiteX71" fmla="*/ 610553 w 734058"/>
              <a:gd name="connsiteY71" fmla="*/ 484837 h 734058"/>
              <a:gd name="connsiteX72" fmla="*/ 632179 w 734058"/>
              <a:gd name="connsiteY72" fmla="*/ 489372 h 734058"/>
              <a:gd name="connsiteX73" fmla="*/ 651856 w 734058"/>
              <a:gd name="connsiteY73" fmla="*/ 486383 h 734058"/>
              <a:gd name="connsiteX74" fmla="*/ 652496 w 734058"/>
              <a:gd name="connsiteY74" fmla="*/ 499465 h 734058"/>
              <a:gd name="connsiteX75" fmla="*/ 547485 w 734058"/>
              <a:gd name="connsiteY75" fmla="*/ 629035 h 734058"/>
              <a:gd name="connsiteX76" fmla="*/ 545972 w 734058"/>
              <a:gd name="connsiteY76" fmla="*/ 636600 h 734058"/>
              <a:gd name="connsiteX77" fmla="*/ 427091 w 734058"/>
              <a:gd name="connsiteY77" fmla="*/ 734058 h 734058"/>
              <a:gd name="connsiteX78" fmla="*/ 326248 w 734058"/>
              <a:gd name="connsiteY78" fmla="*/ 680141 h 734058"/>
              <a:gd name="connsiteX79" fmla="*/ 225405 w 734058"/>
              <a:gd name="connsiteY79" fmla="*/ 734058 h 734058"/>
              <a:gd name="connsiteX80" fmla="*/ 106526 w 734058"/>
              <a:gd name="connsiteY80" fmla="*/ 636600 h 734058"/>
              <a:gd name="connsiteX81" fmla="*/ 105013 w 734058"/>
              <a:gd name="connsiteY81" fmla="*/ 629035 h 734058"/>
              <a:gd name="connsiteX82" fmla="*/ 0 w 734058"/>
              <a:gd name="connsiteY82" fmla="*/ 499465 h 734058"/>
              <a:gd name="connsiteX83" fmla="*/ 73595 w 734058"/>
              <a:gd name="connsiteY83" fmla="*/ 380786 h 734058"/>
              <a:gd name="connsiteX84" fmla="*/ 40781 w 734058"/>
              <a:gd name="connsiteY84" fmla="*/ 305858 h 734058"/>
              <a:gd name="connsiteX85" fmla="*/ 40781 w 734058"/>
              <a:gd name="connsiteY85" fmla="*/ 297781 h 734058"/>
              <a:gd name="connsiteX86" fmla="*/ 129231 w 734058"/>
              <a:gd name="connsiteY86" fmla="*/ 189889 h 734058"/>
              <a:gd name="connsiteX87" fmla="*/ 145795 w 734058"/>
              <a:gd name="connsiteY87" fmla="*/ 186576 h 734058"/>
              <a:gd name="connsiteX88" fmla="*/ 150910 w 734058"/>
              <a:gd name="connsiteY88" fmla="*/ 161005 h 734058"/>
              <a:gd name="connsiteX89" fmla="*/ 247815 w 734058"/>
              <a:gd name="connsiteY89" fmla="*/ 81562 h 734058"/>
              <a:gd name="connsiteX90" fmla="*/ 326248 w 734058"/>
              <a:gd name="connsiteY90" fmla="*/ 120258 h 734058"/>
              <a:gd name="connsiteX91" fmla="*/ 338193 w 734058"/>
              <a:gd name="connsiteY91" fmla="*/ 107271 h 734058"/>
              <a:gd name="connsiteX92" fmla="*/ 336859 w 734058"/>
              <a:gd name="connsiteY92" fmla="*/ 109080 h 734058"/>
              <a:gd name="connsiteX93" fmla="*/ 326248 w 734058"/>
              <a:gd name="connsiteY93" fmla="*/ 142575 h 734058"/>
              <a:gd name="connsiteX94" fmla="*/ 336859 w 734058"/>
              <a:gd name="connsiteY94" fmla="*/ 176070 h 734058"/>
              <a:gd name="connsiteX95" fmla="*/ 346639 w 734058"/>
              <a:gd name="connsiteY95" fmla="*/ 186840 h 734058"/>
              <a:gd name="connsiteX96" fmla="*/ 346639 w 734058"/>
              <a:gd name="connsiteY96" fmla="*/ 612824 h 734058"/>
              <a:gd name="connsiteX97" fmla="*/ 427091 w 734058"/>
              <a:gd name="connsiteY97" fmla="*/ 693277 h 734058"/>
              <a:gd name="connsiteX98" fmla="*/ 505982 w 734058"/>
              <a:gd name="connsiteY98" fmla="*/ 628602 h 734058"/>
              <a:gd name="connsiteX99" fmla="*/ 510158 w 734058"/>
              <a:gd name="connsiteY99" fmla="*/ 607714 h 734058"/>
              <a:gd name="connsiteX100" fmla="*/ 526152 w 734058"/>
              <a:gd name="connsiteY100" fmla="*/ 591720 h 734058"/>
              <a:gd name="connsiteX101" fmla="*/ 538032 w 734058"/>
              <a:gd name="connsiteY101" fmla="*/ 589347 h 734058"/>
              <a:gd name="connsiteX102" fmla="*/ 611715 w 734058"/>
              <a:gd name="connsiteY102" fmla="*/ 499465 h 734058"/>
              <a:gd name="connsiteX103" fmla="*/ 610553 w 734058"/>
              <a:gd name="connsiteY103" fmla="*/ 484837 h 734058"/>
              <a:gd name="connsiteX104" fmla="*/ 305858 w 734058"/>
              <a:gd name="connsiteY104" fmla="*/ 612824 h 734058"/>
              <a:gd name="connsiteX105" fmla="*/ 305858 w 734058"/>
              <a:gd name="connsiteY105" fmla="*/ 180386 h 734058"/>
              <a:gd name="connsiteX106" fmla="*/ 247815 w 734058"/>
              <a:gd name="connsiteY106" fmla="*/ 122343 h 734058"/>
              <a:gd name="connsiteX107" fmla="*/ 190899 w 734058"/>
              <a:gd name="connsiteY107" fmla="*/ 169003 h 734058"/>
              <a:gd name="connsiteX108" fmla="*/ 183119 w 734058"/>
              <a:gd name="connsiteY108" fmla="*/ 207904 h 734058"/>
              <a:gd name="connsiteX109" fmla="*/ 167123 w 734058"/>
              <a:gd name="connsiteY109" fmla="*/ 223900 h 734058"/>
              <a:gd name="connsiteX110" fmla="*/ 137229 w 734058"/>
              <a:gd name="connsiteY110" fmla="*/ 229878 h 734058"/>
              <a:gd name="connsiteX111" fmla="*/ 81562 w 734058"/>
              <a:gd name="connsiteY111" fmla="*/ 297781 h 734058"/>
              <a:gd name="connsiteX112" fmla="*/ 81562 w 734058"/>
              <a:gd name="connsiteY112" fmla="*/ 305858 h 734058"/>
              <a:gd name="connsiteX113" fmla="*/ 142734 w 734058"/>
              <a:gd name="connsiteY113" fmla="*/ 367029 h 734058"/>
              <a:gd name="connsiteX114" fmla="*/ 163124 w 734058"/>
              <a:gd name="connsiteY114" fmla="*/ 387420 h 734058"/>
              <a:gd name="connsiteX115" fmla="*/ 142734 w 734058"/>
              <a:gd name="connsiteY115" fmla="*/ 407810 h 734058"/>
              <a:gd name="connsiteX116" fmla="*/ 132438 w 734058"/>
              <a:gd name="connsiteY116" fmla="*/ 407810 h 734058"/>
              <a:gd name="connsiteX117" fmla="*/ 40781 w 734058"/>
              <a:gd name="connsiteY117" fmla="*/ 499465 h 734058"/>
              <a:gd name="connsiteX118" fmla="*/ 114463 w 734058"/>
              <a:gd name="connsiteY118" fmla="*/ 589347 h 734058"/>
              <a:gd name="connsiteX119" fmla="*/ 126342 w 734058"/>
              <a:gd name="connsiteY119" fmla="*/ 591720 h 734058"/>
              <a:gd name="connsiteX120" fmla="*/ 142338 w 734058"/>
              <a:gd name="connsiteY120" fmla="*/ 607714 h 734058"/>
              <a:gd name="connsiteX121" fmla="*/ 146515 w 734058"/>
              <a:gd name="connsiteY121" fmla="*/ 628602 h 734058"/>
              <a:gd name="connsiteX122" fmla="*/ 225405 w 734058"/>
              <a:gd name="connsiteY122" fmla="*/ 693277 h 734058"/>
              <a:gd name="connsiteX123" fmla="*/ 305858 w 734058"/>
              <a:gd name="connsiteY123" fmla="*/ 612824 h 7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734058" h="734058">
                <a:moveTo>
                  <a:pt x="525166" y="11510"/>
                </a:moveTo>
                <a:lnTo>
                  <a:pt x="539370" y="55179"/>
                </a:lnTo>
                <a:cubicBezTo>
                  <a:pt x="543786" y="68455"/>
                  <a:pt x="551241" y="80518"/>
                  <a:pt x="561143" y="90411"/>
                </a:cubicBezTo>
                <a:cubicBezTo>
                  <a:pt x="571040" y="100304"/>
                  <a:pt x="583115" y="107753"/>
                  <a:pt x="596402" y="112166"/>
                </a:cubicBezTo>
                <a:lnTo>
                  <a:pt x="640103" y="126358"/>
                </a:lnTo>
                <a:lnTo>
                  <a:pt x="640975" y="126576"/>
                </a:lnTo>
                <a:cubicBezTo>
                  <a:pt x="644344" y="127764"/>
                  <a:pt x="647260" y="129966"/>
                  <a:pt x="649323" y="132879"/>
                </a:cubicBezTo>
                <a:cubicBezTo>
                  <a:pt x="651387" y="135793"/>
                  <a:pt x="652496" y="139274"/>
                  <a:pt x="652496" y="142843"/>
                </a:cubicBezTo>
                <a:cubicBezTo>
                  <a:pt x="652496" y="146412"/>
                  <a:pt x="651387" y="149893"/>
                  <a:pt x="649323" y="152806"/>
                </a:cubicBezTo>
                <a:cubicBezTo>
                  <a:pt x="647260" y="155720"/>
                  <a:pt x="644344" y="157922"/>
                  <a:pt x="640975" y="159109"/>
                </a:cubicBezTo>
                <a:lnTo>
                  <a:pt x="597275" y="173301"/>
                </a:lnTo>
                <a:cubicBezTo>
                  <a:pt x="583988" y="177715"/>
                  <a:pt x="571917" y="185164"/>
                  <a:pt x="562015" y="195056"/>
                </a:cubicBezTo>
                <a:cubicBezTo>
                  <a:pt x="552114" y="204949"/>
                  <a:pt x="544663" y="217012"/>
                  <a:pt x="540246" y="230289"/>
                </a:cubicBezTo>
                <a:lnTo>
                  <a:pt x="526042" y="273957"/>
                </a:lnTo>
                <a:cubicBezTo>
                  <a:pt x="524851" y="277323"/>
                  <a:pt x="522649" y="280237"/>
                  <a:pt x="519733" y="282299"/>
                </a:cubicBezTo>
                <a:cubicBezTo>
                  <a:pt x="516818" y="284360"/>
                  <a:pt x="513335" y="285467"/>
                  <a:pt x="509763" y="285467"/>
                </a:cubicBezTo>
                <a:cubicBezTo>
                  <a:pt x="506190" y="285467"/>
                  <a:pt x="502707" y="284360"/>
                  <a:pt x="499792" y="282299"/>
                </a:cubicBezTo>
                <a:cubicBezTo>
                  <a:pt x="499502" y="282095"/>
                  <a:pt x="499225" y="281884"/>
                  <a:pt x="498951" y="281664"/>
                </a:cubicBezTo>
                <a:cubicBezTo>
                  <a:pt x="496452" y="279658"/>
                  <a:pt x="494555" y="276991"/>
                  <a:pt x="493483" y="273957"/>
                </a:cubicBezTo>
                <a:lnTo>
                  <a:pt x="479279" y="230289"/>
                </a:lnTo>
                <a:cubicBezTo>
                  <a:pt x="478516" y="227972"/>
                  <a:pt x="477660" y="225691"/>
                  <a:pt x="476718" y="223452"/>
                </a:cubicBezTo>
                <a:cubicBezTo>
                  <a:pt x="472228" y="212825"/>
                  <a:pt x="465727" y="203137"/>
                  <a:pt x="457551" y="194933"/>
                </a:cubicBezTo>
                <a:cubicBezTo>
                  <a:pt x="455993" y="193373"/>
                  <a:pt x="454386" y="191873"/>
                  <a:pt x="452726" y="190436"/>
                </a:cubicBezTo>
                <a:cubicBezTo>
                  <a:pt x="443820" y="182725"/>
                  <a:pt x="433469" y="176822"/>
                  <a:pt x="422251" y="173083"/>
                </a:cubicBezTo>
                <a:lnTo>
                  <a:pt x="378550" y="158891"/>
                </a:lnTo>
                <a:cubicBezTo>
                  <a:pt x="375181" y="157703"/>
                  <a:pt x="372265" y="155501"/>
                  <a:pt x="370202" y="152588"/>
                </a:cubicBezTo>
                <a:cubicBezTo>
                  <a:pt x="368138" y="149674"/>
                  <a:pt x="367029" y="146193"/>
                  <a:pt x="367029" y="142625"/>
                </a:cubicBezTo>
                <a:cubicBezTo>
                  <a:pt x="367029" y="139055"/>
                  <a:pt x="368138" y="135574"/>
                  <a:pt x="370202" y="132661"/>
                </a:cubicBezTo>
                <a:cubicBezTo>
                  <a:pt x="372265" y="129748"/>
                  <a:pt x="375181" y="127545"/>
                  <a:pt x="378550" y="126358"/>
                </a:cubicBezTo>
                <a:lnTo>
                  <a:pt x="422251" y="112166"/>
                </a:lnTo>
                <a:cubicBezTo>
                  <a:pt x="435374" y="107638"/>
                  <a:pt x="447274" y="100137"/>
                  <a:pt x="457016" y="90251"/>
                </a:cubicBezTo>
                <a:cubicBezTo>
                  <a:pt x="466755" y="80365"/>
                  <a:pt x="474079" y="68362"/>
                  <a:pt x="478406" y="55179"/>
                </a:cubicBezTo>
                <a:lnTo>
                  <a:pt x="492610" y="11510"/>
                </a:lnTo>
                <a:cubicBezTo>
                  <a:pt x="493797" y="8145"/>
                  <a:pt x="496003" y="5230"/>
                  <a:pt x="498919" y="3169"/>
                </a:cubicBezTo>
                <a:cubicBezTo>
                  <a:pt x="501835" y="1107"/>
                  <a:pt x="505317" y="0"/>
                  <a:pt x="508890" y="0"/>
                </a:cubicBezTo>
                <a:cubicBezTo>
                  <a:pt x="512462" y="0"/>
                  <a:pt x="515945" y="1107"/>
                  <a:pt x="518861" y="3169"/>
                </a:cubicBezTo>
                <a:cubicBezTo>
                  <a:pt x="521777" y="5230"/>
                  <a:pt x="523979" y="8145"/>
                  <a:pt x="525166" y="11510"/>
                </a:cubicBezTo>
                <a:close/>
                <a:moveTo>
                  <a:pt x="725204" y="334942"/>
                </a:moveTo>
                <a:lnTo>
                  <a:pt x="693991" y="324805"/>
                </a:lnTo>
                <a:cubicBezTo>
                  <a:pt x="684501" y="321652"/>
                  <a:pt x="675876" y="316332"/>
                  <a:pt x="668804" y="309266"/>
                </a:cubicBezTo>
                <a:cubicBezTo>
                  <a:pt x="661733" y="302199"/>
                  <a:pt x="656407" y="293582"/>
                  <a:pt x="653255" y="284100"/>
                </a:cubicBezTo>
                <a:lnTo>
                  <a:pt x="643108" y="252908"/>
                </a:lnTo>
                <a:cubicBezTo>
                  <a:pt x="642260" y="250504"/>
                  <a:pt x="640686" y="248422"/>
                  <a:pt x="638602" y="246950"/>
                </a:cubicBezTo>
                <a:cubicBezTo>
                  <a:pt x="636522" y="245477"/>
                  <a:pt x="634034" y="244686"/>
                  <a:pt x="631482" y="244686"/>
                </a:cubicBezTo>
                <a:cubicBezTo>
                  <a:pt x="628929" y="244686"/>
                  <a:pt x="626441" y="245477"/>
                  <a:pt x="624357" y="246950"/>
                </a:cubicBezTo>
                <a:cubicBezTo>
                  <a:pt x="622277" y="248422"/>
                  <a:pt x="620703" y="250504"/>
                  <a:pt x="619855" y="252908"/>
                </a:cubicBezTo>
                <a:lnTo>
                  <a:pt x="609709" y="284100"/>
                </a:lnTo>
                <a:cubicBezTo>
                  <a:pt x="606617" y="293516"/>
                  <a:pt x="601385" y="302090"/>
                  <a:pt x="594428" y="309151"/>
                </a:cubicBezTo>
                <a:cubicBezTo>
                  <a:pt x="587471" y="316213"/>
                  <a:pt x="578972" y="321570"/>
                  <a:pt x="569596" y="324805"/>
                </a:cubicBezTo>
                <a:lnTo>
                  <a:pt x="538383" y="334942"/>
                </a:lnTo>
                <a:cubicBezTo>
                  <a:pt x="535977" y="335790"/>
                  <a:pt x="533893" y="337363"/>
                  <a:pt x="532416" y="339444"/>
                </a:cubicBezTo>
                <a:cubicBezTo>
                  <a:pt x="530944" y="341525"/>
                  <a:pt x="530153" y="344011"/>
                  <a:pt x="530153" y="346561"/>
                </a:cubicBezTo>
                <a:cubicBezTo>
                  <a:pt x="530153" y="349110"/>
                  <a:pt x="530944" y="351597"/>
                  <a:pt x="532416" y="353678"/>
                </a:cubicBezTo>
                <a:cubicBezTo>
                  <a:pt x="533893" y="355759"/>
                  <a:pt x="535977" y="357332"/>
                  <a:pt x="538383" y="358180"/>
                </a:cubicBezTo>
                <a:lnTo>
                  <a:pt x="569596" y="368317"/>
                </a:lnTo>
                <a:cubicBezTo>
                  <a:pt x="579102" y="371485"/>
                  <a:pt x="587736" y="376830"/>
                  <a:pt x="594811" y="383924"/>
                </a:cubicBezTo>
                <a:cubicBezTo>
                  <a:pt x="601883" y="391018"/>
                  <a:pt x="607201" y="399666"/>
                  <a:pt x="610333" y="409176"/>
                </a:cubicBezTo>
                <a:lnTo>
                  <a:pt x="620479" y="440370"/>
                </a:lnTo>
                <a:cubicBezTo>
                  <a:pt x="621327" y="442776"/>
                  <a:pt x="622901" y="444855"/>
                  <a:pt x="624985" y="446328"/>
                </a:cubicBezTo>
                <a:cubicBezTo>
                  <a:pt x="627065" y="447800"/>
                  <a:pt x="629553" y="448591"/>
                  <a:pt x="632106" y="448591"/>
                </a:cubicBezTo>
                <a:cubicBezTo>
                  <a:pt x="634658" y="448591"/>
                  <a:pt x="637146" y="447800"/>
                  <a:pt x="639226" y="446328"/>
                </a:cubicBezTo>
                <a:cubicBezTo>
                  <a:pt x="641310" y="444855"/>
                  <a:pt x="642884" y="442776"/>
                  <a:pt x="643732" y="440370"/>
                </a:cubicBezTo>
                <a:lnTo>
                  <a:pt x="653878" y="409176"/>
                </a:lnTo>
                <a:cubicBezTo>
                  <a:pt x="657035" y="399695"/>
                  <a:pt x="662357" y="391078"/>
                  <a:pt x="669428" y="384012"/>
                </a:cubicBezTo>
                <a:cubicBezTo>
                  <a:pt x="676500" y="376946"/>
                  <a:pt x="685125" y="371625"/>
                  <a:pt x="694615" y="368473"/>
                </a:cubicBezTo>
                <a:lnTo>
                  <a:pt x="725828" y="358336"/>
                </a:lnTo>
                <a:cubicBezTo>
                  <a:pt x="728235" y="357487"/>
                  <a:pt x="730318" y="355915"/>
                  <a:pt x="731795" y="353833"/>
                </a:cubicBezTo>
                <a:cubicBezTo>
                  <a:pt x="733267" y="351753"/>
                  <a:pt x="734058" y="349266"/>
                  <a:pt x="734058" y="346717"/>
                </a:cubicBezTo>
                <a:cubicBezTo>
                  <a:pt x="734058" y="344168"/>
                  <a:pt x="733267" y="341681"/>
                  <a:pt x="731795" y="339600"/>
                </a:cubicBezTo>
                <a:cubicBezTo>
                  <a:pt x="730318" y="337519"/>
                  <a:pt x="728235" y="335946"/>
                  <a:pt x="725828" y="335098"/>
                </a:cubicBezTo>
                <a:lnTo>
                  <a:pt x="725204" y="334942"/>
                </a:lnTo>
                <a:close/>
                <a:moveTo>
                  <a:pt x="610553" y="484837"/>
                </a:moveTo>
                <a:cubicBezTo>
                  <a:pt x="617306" y="487790"/>
                  <a:pt x="624643" y="489343"/>
                  <a:pt x="632179" y="489372"/>
                </a:cubicBezTo>
                <a:cubicBezTo>
                  <a:pt x="638993" y="489356"/>
                  <a:pt x="645649" y="488552"/>
                  <a:pt x="651856" y="486383"/>
                </a:cubicBezTo>
                <a:cubicBezTo>
                  <a:pt x="652280" y="490685"/>
                  <a:pt x="652496" y="495053"/>
                  <a:pt x="652496" y="499465"/>
                </a:cubicBezTo>
                <a:cubicBezTo>
                  <a:pt x="652496" y="562105"/>
                  <a:pt x="608632" y="616099"/>
                  <a:pt x="547485" y="629035"/>
                </a:cubicBezTo>
                <a:lnTo>
                  <a:pt x="545972" y="636600"/>
                </a:lnTo>
                <a:cubicBezTo>
                  <a:pt x="534635" y="693269"/>
                  <a:pt x="484882" y="734058"/>
                  <a:pt x="427091" y="734058"/>
                </a:cubicBezTo>
                <a:cubicBezTo>
                  <a:pt x="385042" y="734058"/>
                  <a:pt x="347992" y="712652"/>
                  <a:pt x="326248" y="680141"/>
                </a:cubicBezTo>
                <a:cubicBezTo>
                  <a:pt x="304503" y="712652"/>
                  <a:pt x="267454" y="734058"/>
                  <a:pt x="225405" y="734058"/>
                </a:cubicBezTo>
                <a:cubicBezTo>
                  <a:pt x="167615" y="734058"/>
                  <a:pt x="117859" y="693269"/>
                  <a:pt x="106526" y="636600"/>
                </a:cubicBezTo>
                <a:lnTo>
                  <a:pt x="105013" y="629035"/>
                </a:lnTo>
                <a:cubicBezTo>
                  <a:pt x="43864" y="616099"/>
                  <a:pt x="0" y="562105"/>
                  <a:pt x="0" y="499465"/>
                </a:cubicBezTo>
                <a:cubicBezTo>
                  <a:pt x="0" y="447461"/>
                  <a:pt x="29977" y="402454"/>
                  <a:pt x="73595" y="380786"/>
                </a:cubicBezTo>
                <a:cubicBezTo>
                  <a:pt x="53418" y="362159"/>
                  <a:pt x="40781" y="335484"/>
                  <a:pt x="40781" y="305858"/>
                </a:cubicBezTo>
                <a:lnTo>
                  <a:pt x="40781" y="297781"/>
                </a:lnTo>
                <a:cubicBezTo>
                  <a:pt x="40781" y="245333"/>
                  <a:pt x="77801" y="200175"/>
                  <a:pt x="129231" y="189889"/>
                </a:cubicBezTo>
                <a:lnTo>
                  <a:pt x="145795" y="186576"/>
                </a:lnTo>
                <a:lnTo>
                  <a:pt x="150910" y="161005"/>
                </a:lnTo>
                <a:cubicBezTo>
                  <a:pt x="160148" y="114812"/>
                  <a:pt x="200707" y="81562"/>
                  <a:pt x="247815" y="81562"/>
                </a:cubicBezTo>
                <a:cubicBezTo>
                  <a:pt x="279770" y="81562"/>
                  <a:pt x="308184" y="96730"/>
                  <a:pt x="326248" y="120258"/>
                </a:cubicBezTo>
                <a:cubicBezTo>
                  <a:pt x="329841" y="115581"/>
                  <a:pt x="333837" y="111234"/>
                  <a:pt x="338193" y="107271"/>
                </a:cubicBezTo>
                <a:cubicBezTo>
                  <a:pt x="337740" y="107864"/>
                  <a:pt x="337296" y="108467"/>
                  <a:pt x="336859" y="109080"/>
                </a:cubicBezTo>
                <a:cubicBezTo>
                  <a:pt x="329922" y="118883"/>
                  <a:pt x="326248" y="130321"/>
                  <a:pt x="326248" y="142575"/>
                </a:cubicBezTo>
                <a:cubicBezTo>
                  <a:pt x="326248" y="154829"/>
                  <a:pt x="329922" y="166267"/>
                  <a:pt x="336859" y="176070"/>
                </a:cubicBezTo>
                <a:cubicBezTo>
                  <a:pt x="339665" y="180029"/>
                  <a:pt x="342932" y="183655"/>
                  <a:pt x="346639" y="186840"/>
                </a:cubicBezTo>
                <a:lnTo>
                  <a:pt x="346639" y="612824"/>
                </a:lnTo>
                <a:cubicBezTo>
                  <a:pt x="346639" y="657255"/>
                  <a:pt x="382660" y="693277"/>
                  <a:pt x="427091" y="693277"/>
                </a:cubicBezTo>
                <a:cubicBezTo>
                  <a:pt x="465442" y="693277"/>
                  <a:pt x="498462" y="666207"/>
                  <a:pt x="505982" y="628602"/>
                </a:cubicBezTo>
                <a:lnTo>
                  <a:pt x="510158" y="607714"/>
                </a:lnTo>
                <a:cubicBezTo>
                  <a:pt x="511773" y="599644"/>
                  <a:pt x="518082" y="593335"/>
                  <a:pt x="526152" y="591720"/>
                </a:cubicBezTo>
                <a:lnTo>
                  <a:pt x="538032" y="589347"/>
                </a:lnTo>
                <a:cubicBezTo>
                  <a:pt x="580876" y="580774"/>
                  <a:pt x="611715" y="543158"/>
                  <a:pt x="611715" y="499465"/>
                </a:cubicBezTo>
                <a:cubicBezTo>
                  <a:pt x="611715" y="494490"/>
                  <a:pt x="611319" y="489600"/>
                  <a:pt x="610553" y="484837"/>
                </a:cubicBezTo>
                <a:close/>
                <a:moveTo>
                  <a:pt x="305858" y="612824"/>
                </a:moveTo>
                <a:lnTo>
                  <a:pt x="305858" y="180386"/>
                </a:lnTo>
                <a:cubicBezTo>
                  <a:pt x="305858" y="148330"/>
                  <a:pt x="279871" y="122343"/>
                  <a:pt x="247815" y="122343"/>
                </a:cubicBezTo>
                <a:cubicBezTo>
                  <a:pt x="220146" y="122343"/>
                  <a:pt x="196325" y="141872"/>
                  <a:pt x="190899" y="169003"/>
                </a:cubicBezTo>
                <a:lnTo>
                  <a:pt x="183119" y="207904"/>
                </a:lnTo>
                <a:cubicBezTo>
                  <a:pt x="181504" y="215976"/>
                  <a:pt x="175195" y="222285"/>
                  <a:pt x="167123" y="223900"/>
                </a:cubicBezTo>
                <a:lnTo>
                  <a:pt x="137229" y="229878"/>
                </a:lnTo>
                <a:cubicBezTo>
                  <a:pt x="104861" y="236352"/>
                  <a:pt x="81562" y="264772"/>
                  <a:pt x="81562" y="297781"/>
                </a:cubicBezTo>
                <a:lnTo>
                  <a:pt x="81562" y="305858"/>
                </a:lnTo>
                <a:cubicBezTo>
                  <a:pt x="81562" y="339642"/>
                  <a:pt x="108949" y="367029"/>
                  <a:pt x="142734" y="367029"/>
                </a:cubicBezTo>
                <a:cubicBezTo>
                  <a:pt x="153995" y="367029"/>
                  <a:pt x="163124" y="376158"/>
                  <a:pt x="163124" y="387420"/>
                </a:cubicBezTo>
                <a:cubicBezTo>
                  <a:pt x="163124" y="398681"/>
                  <a:pt x="153995" y="407810"/>
                  <a:pt x="142734" y="407810"/>
                </a:cubicBezTo>
                <a:lnTo>
                  <a:pt x="132438" y="407810"/>
                </a:lnTo>
                <a:cubicBezTo>
                  <a:pt x="81817" y="407810"/>
                  <a:pt x="40781" y="448848"/>
                  <a:pt x="40781" y="499465"/>
                </a:cubicBezTo>
                <a:cubicBezTo>
                  <a:pt x="40781" y="543158"/>
                  <a:pt x="71620" y="580774"/>
                  <a:pt x="114463" y="589347"/>
                </a:cubicBezTo>
                <a:lnTo>
                  <a:pt x="126342" y="591720"/>
                </a:lnTo>
                <a:cubicBezTo>
                  <a:pt x="134414" y="593335"/>
                  <a:pt x="140723" y="599644"/>
                  <a:pt x="142338" y="607714"/>
                </a:cubicBezTo>
                <a:lnTo>
                  <a:pt x="146515" y="628602"/>
                </a:lnTo>
                <a:cubicBezTo>
                  <a:pt x="154036" y="666207"/>
                  <a:pt x="187055" y="693277"/>
                  <a:pt x="225405" y="693277"/>
                </a:cubicBezTo>
                <a:cubicBezTo>
                  <a:pt x="269838" y="693277"/>
                  <a:pt x="305858" y="657255"/>
                  <a:pt x="305858" y="612824"/>
                </a:cubicBezTo>
                <a:close/>
              </a:path>
            </a:pathLst>
          </a:custGeom>
          <a:solidFill>
            <a:schemeClr val="bg1"/>
          </a:solidFill>
          <a:ln w="404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Tree>
    <p:extLst>
      <p:ext uri="{BB962C8B-B14F-4D97-AF65-F5344CB8AC3E}">
        <p14:creationId xmlns:p14="http://schemas.microsoft.com/office/powerpoint/2010/main" val="4006246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6.25E-7 3.7037E-7 L 6.25E-7 0.03542 " pathEditMode="relative" rAng="0" ptsTypes="AA">
                                      <p:cBhvr>
                                        <p:cTn id="9" dur="700" spd="-100000" fill="hold"/>
                                        <p:tgtEl>
                                          <p:spTgt spid="10"/>
                                        </p:tgtEl>
                                        <p:attrNameLst>
                                          <p:attrName>ppt_x</p:attrName>
                                          <p:attrName>ppt_y</p:attrName>
                                        </p:attrNameLst>
                                      </p:cBhvr>
                                      <p:rCtr x="0" y="1759"/>
                                    </p:animMotion>
                                  </p:childTnLst>
                                </p:cTn>
                              </p:par>
                            </p:childTnLst>
                          </p:cTn>
                        </p:par>
                        <p:par>
                          <p:cTn id="10" fill="hold">
                            <p:stCondLst>
                              <p:cond delay="900"/>
                            </p:stCondLst>
                            <p:childTnLst>
                              <p:par>
                                <p:cTn id="11" presetID="8" presetClass="emph" presetSubtype="0" repeatCount="indefinite" fill="hold" grpId="0" nodeType="afterEffect">
                                  <p:stCondLst>
                                    <p:cond delay="0"/>
                                  </p:stCondLst>
                                  <p:childTnLst>
                                    <p:animRot by="21600000">
                                      <p:cBhvr>
                                        <p:cTn id="12" dur="2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21E1393-CDD1-AE87-E06B-62F738AF752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643E26C-3ED2-F667-4DAA-827D705D25AD}"/>
              </a:ext>
              <a:ext uri="{C183D7F6-B498-43B3-948B-1728B52AA6E4}">
                <adec:decorative xmlns:adec="http://schemas.microsoft.com/office/drawing/2017/decorative" val="1"/>
              </a:ext>
            </a:extLst>
          </p:cNvPr>
          <p:cNvSpPr/>
          <p:nvPr/>
        </p:nvSpPr>
        <p:spPr bwMode="auto">
          <a:xfrm>
            <a:off x="429260" y="1471896"/>
            <a:ext cx="11333480" cy="4591454"/>
          </a:xfrm>
          <a:prstGeom prst="roundRect">
            <a:avLst>
              <a:gd name="adj" fmla="val 5361"/>
            </a:avLst>
          </a:prstGeom>
          <a:solidFill>
            <a:schemeClr val="bg1"/>
          </a:solidFill>
          <a:ln w="19050">
            <a:gradFill flip="none" rotWithShape="1">
              <a:gsLst>
                <a:gs pos="0">
                  <a:srgbClr val="0078D4"/>
                </a:gs>
                <a:gs pos="100000">
                  <a:srgbClr val="C03BC4"/>
                </a:gs>
              </a:gsLst>
              <a:path path="circle">
                <a:fillToRect r="100000" b="100000"/>
              </a:path>
              <a:tileRect l="-100000" t="-100000"/>
            </a:grad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a:solidFill>
                <a:schemeClr val="tx1"/>
              </a:solidFill>
              <a:latin typeface="Segoe Sans Display Semibold" pitchFamily="2" charset="0"/>
              <a:cs typeface="Segoe Sans Display Semibold" pitchFamily="2" charset="0"/>
            </a:endParaRPr>
          </a:p>
        </p:txBody>
      </p:sp>
      <p:sp>
        <p:nvSpPr>
          <p:cNvPr id="17" name="Rectangle: Rounded Corners 22">
            <a:extLst>
              <a:ext uri="{FF2B5EF4-FFF2-40B4-BE49-F238E27FC236}">
                <a16:creationId xmlns:a16="http://schemas.microsoft.com/office/drawing/2014/main" id="{37AD0E98-069A-5DD1-1152-31D926E78121}"/>
              </a:ext>
              <a:ext uri="{C183D7F6-B498-43B3-948B-1728B52AA6E4}">
                <adec:decorative xmlns:adec="http://schemas.microsoft.com/office/drawing/2017/decorative" val="1"/>
              </a:ext>
            </a:extLst>
          </p:cNvPr>
          <p:cNvSpPr>
            <a:spLocks/>
          </p:cNvSpPr>
          <p:nvPr/>
        </p:nvSpPr>
        <p:spPr>
          <a:xfrm flipH="1">
            <a:off x="8024415" y="3825344"/>
            <a:ext cx="3574947" cy="2073886"/>
          </a:xfrm>
          <a:prstGeom prst="roundRect">
            <a:avLst>
              <a:gd name="adj" fmla="val 8465"/>
            </a:avLst>
          </a:prstGeom>
          <a:solidFill>
            <a:schemeClr val="bg1"/>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2743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600" kern="0">
                <a:solidFill>
                  <a:srgbClr val="000000"/>
                </a:solidFill>
                <a:cs typeface="Segoe Sans Display" pitchFamily="2" charset="0"/>
              </a:rPr>
              <a:t>Build apps and agents—from, simple to sophisticated—your way</a:t>
            </a:r>
          </a:p>
        </p:txBody>
      </p:sp>
      <p:sp>
        <p:nvSpPr>
          <p:cNvPr id="16" name="Rectangle: Rounded Corners 22">
            <a:extLst>
              <a:ext uri="{FF2B5EF4-FFF2-40B4-BE49-F238E27FC236}">
                <a16:creationId xmlns:a16="http://schemas.microsoft.com/office/drawing/2014/main" id="{8D2FED79-C2F8-53BE-CAB5-BFB2758B23DE}"/>
              </a:ext>
              <a:ext uri="{C183D7F6-B498-43B3-948B-1728B52AA6E4}">
                <adec:decorative xmlns:adec="http://schemas.microsoft.com/office/drawing/2017/decorative" val="1"/>
              </a:ext>
            </a:extLst>
          </p:cNvPr>
          <p:cNvSpPr>
            <a:spLocks/>
          </p:cNvSpPr>
          <p:nvPr/>
        </p:nvSpPr>
        <p:spPr>
          <a:xfrm flipH="1">
            <a:off x="4308527" y="3825344"/>
            <a:ext cx="3574947" cy="2073886"/>
          </a:xfrm>
          <a:prstGeom prst="roundRect">
            <a:avLst>
              <a:gd name="adj" fmla="val 8465"/>
            </a:avLst>
          </a:prstGeom>
          <a:solidFill>
            <a:schemeClr val="bg1"/>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8288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600" kern="0">
              <a:solidFill>
                <a:srgbClr val="000000"/>
              </a:solidFill>
              <a:latin typeface="Segoe Sans Display" pitchFamily="2" charset="0"/>
              <a:cs typeface="Segoe Sans Display" pitchFamily="2" charset="0"/>
            </a:endParaRPr>
          </a:p>
          <a:p>
            <a:pPr algn="ctr" defTabSz="932472" fontAlgn="base">
              <a:spcBef>
                <a:spcPct val="0"/>
              </a:spcBef>
              <a:spcAft>
                <a:spcPct val="0"/>
              </a:spcAft>
            </a:pPr>
            <a:endParaRPr lang="en-US" sz="1600" kern="0">
              <a:solidFill>
                <a:srgbClr val="000000"/>
              </a:solidFill>
              <a:latin typeface="Segoe Sans Display" pitchFamily="2" charset="0"/>
              <a:cs typeface="Segoe Sans Display" pitchFamily="2" charset="0"/>
            </a:endParaRPr>
          </a:p>
          <a:p>
            <a:pPr algn="ctr" defTabSz="932472" fontAlgn="base">
              <a:spcBef>
                <a:spcPct val="0"/>
              </a:spcBef>
              <a:spcAft>
                <a:spcPct val="0"/>
              </a:spcAft>
            </a:pPr>
            <a:r>
              <a:rPr lang="en-US" sz="1600" kern="0">
                <a:solidFill>
                  <a:srgbClr val="000000"/>
                </a:solidFill>
                <a:cs typeface="Segoe Sans Display" pitchFamily="2" charset="0"/>
              </a:rPr>
              <a:t>Gain an edge by orchestrating app, agents, and models</a:t>
            </a:r>
          </a:p>
        </p:txBody>
      </p:sp>
      <p:sp>
        <p:nvSpPr>
          <p:cNvPr id="15" name="Rectangle: Rounded Corners 22">
            <a:extLst>
              <a:ext uri="{FF2B5EF4-FFF2-40B4-BE49-F238E27FC236}">
                <a16:creationId xmlns:a16="http://schemas.microsoft.com/office/drawing/2014/main" id="{AB4E4C91-7718-2326-95E1-922ECE1BBB77}"/>
              </a:ext>
              <a:ext uri="{C183D7F6-B498-43B3-948B-1728B52AA6E4}">
                <adec:decorative xmlns:adec="http://schemas.microsoft.com/office/drawing/2017/decorative" val="1"/>
              </a:ext>
            </a:extLst>
          </p:cNvPr>
          <p:cNvSpPr>
            <a:spLocks/>
          </p:cNvSpPr>
          <p:nvPr/>
        </p:nvSpPr>
        <p:spPr>
          <a:xfrm flipH="1">
            <a:off x="586553" y="3825344"/>
            <a:ext cx="3574946" cy="2073886"/>
          </a:xfrm>
          <a:prstGeom prst="roundRect">
            <a:avLst>
              <a:gd name="adj" fmla="val 8465"/>
            </a:avLst>
          </a:prstGeom>
          <a:solidFill>
            <a:schemeClr val="bg1">
              <a:alpha val="92000"/>
            </a:schemeClr>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274320" bIns="18288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a:ln>
                  <a:noFill/>
                </a:ln>
                <a:solidFill>
                  <a:srgbClr val="000000"/>
                </a:solidFill>
                <a:effectLst/>
                <a:uLnTx/>
                <a:uFillTx/>
                <a:cs typeface="Segoe Sans Display" pitchFamily="2" charset="0"/>
              </a:rPr>
              <a:t>Deploy AI fast, across systems and channels</a:t>
            </a:r>
          </a:p>
        </p:txBody>
      </p:sp>
      <p:sp>
        <p:nvSpPr>
          <p:cNvPr id="14" name="Rectangle: Rounded Corners 22">
            <a:extLst>
              <a:ext uri="{FF2B5EF4-FFF2-40B4-BE49-F238E27FC236}">
                <a16:creationId xmlns:a16="http://schemas.microsoft.com/office/drawing/2014/main" id="{59D379FC-7AE1-DA66-4F4A-9C1D48B66D11}"/>
              </a:ext>
              <a:ext uri="{C183D7F6-B498-43B3-948B-1728B52AA6E4}">
                <adec:decorative xmlns:adec="http://schemas.microsoft.com/office/drawing/2017/decorative" val="1"/>
              </a:ext>
            </a:extLst>
          </p:cNvPr>
          <p:cNvSpPr>
            <a:spLocks/>
          </p:cNvSpPr>
          <p:nvPr/>
        </p:nvSpPr>
        <p:spPr>
          <a:xfrm flipH="1">
            <a:off x="586553" y="1617403"/>
            <a:ext cx="3574946" cy="2073886"/>
          </a:xfrm>
          <a:prstGeom prst="roundRect">
            <a:avLst>
              <a:gd name="adj" fmla="val 8465"/>
            </a:avLst>
          </a:prstGeom>
          <a:solidFill>
            <a:schemeClr val="bg1">
              <a:alpha val="92000"/>
            </a:schemeClr>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365760" numCol="1" spcCol="0" rtlCol="0" fromWordArt="0" anchor="b" anchorCtr="0" forceAA="0" compatLnSpc="1">
            <a:prstTxWarp prst="textNoShape">
              <a:avLst/>
            </a:prstTxWarp>
            <a:noAutofit/>
          </a:bodyPr>
          <a:lstStyle/>
          <a:p>
            <a:pPr lvl="0" algn="ctr">
              <a:spcBef>
                <a:spcPts val="600"/>
              </a:spcBef>
              <a:defRPr/>
            </a:pPr>
            <a:r>
              <a:rPr lang="en-US" sz="1600" kern="0">
                <a:solidFill>
                  <a:srgbClr val="000000"/>
                </a:solidFill>
                <a:cs typeface="Segoe Sans Display" pitchFamily="2" charset="0"/>
              </a:rPr>
              <a:t>Integrated into the UI for AI</a:t>
            </a:r>
            <a:br>
              <a:rPr lang="en-US" sz="1600" kern="0">
                <a:solidFill>
                  <a:srgbClr val="000000"/>
                </a:solidFill>
                <a:cs typeface="Segoe Sans Display" pitchFamily="2" charset="0"/>
              </a:rPr>
            </a:br>
            <a:r>
              <a:rPr lang="en-US" sz="1600" kern="0">
                <a:solidFill>
                  <a:srgbClr val="000000"/>
                </a:solidFill>
                <a:cs typeface="Segoe Sans Display Semilight" pitchFamily="2" charset="0"/>
              </a:rPr>
              <a:t>(Microsoft 365 Copilot)</a:t>
            </a:r>
          </a:p>
        </p:txBody>
      </p:sp>
      <p:sp>
        <p:nvSpPr>
          <p:cNvPr id="5" name="Title 1">
            <a:extLst>
              <a:ext uri="{FF2B5EF4-FFF2-40B4-BE49-F238E27FC236}">
                <a16:creationId xmlns:a16="http://schemas.microsoft.com/office/drawing/2014/main" id="{5BF88DDD-577C-B9C5-CC77-61D6B2E930BF}"/>
              </a:ext>
            </a:extLst>
          </p:cNvPr>
          <p:cNvSpPr>
            <a:spLocks noGrp="1"/>
          </p:cNvSpPr>
          <p:nvPr>
            <p:ph type="title"/>
          </p:nvPr>
        </p:nvSpPr>
        <p:spPr>
          <a:xfrm>
            <a:off x="429260" y="520237"/>
            <a:ext cx="11333480" cy="538609"/>
          </a:xfrm>
        </p:spPr>
        <p:txBody>
          <a:bodyPr/>
          <a:lstStyle/>
          <a:p>
            <a:pPr algn="ctr"/>
            <a:r>
              <a:rPr lang="en-US" sz="3500"/>
              <a:t>Microsoft: Built to operationalize AI at scale</a:t>
            </a:r>
          </a:p>
        </p:txBody>
      </p:sp>
      <p:sp>
        <p:nvSpPr>
          <p:cNvPr id="23" name="Rectangle: Rounded Corners 22">
            <a:extLst>
              <a:ext uri="{FF2B5EF4-FFF2-40B4-BE49-F238E27FC236}">
                <a16:creationId xmlns:a16="http://schemas.microsoft.com/office/drawing/2014/main" id="{55DC0969-1296-5453-E0C5-7552532F7B4E}"/>
              </a:ext>
              <a:ext uri="{C183D7F6-B498-43B3-948B-1728B52AA6E4}">
                <adec:decorative xmlns:adec="http://schemas.microsoft.com/office/drawing/2017/decorative" val="1"/>
              </a:ext>
            </a:extLst>
          </p:cNvPr>
          <p:cNvSpPr>
            <a:spLocks/>
          </p:cNvSpPr>
          <p:nvPr/>
        </p:nvSpPr>
        <p:spPr>
          <a:xfrm flipH="1">
            <a:off x="4308527" y="1617403"/>
            <a:ext cx="3574946" cy="2073886"/>
          </a:xfrm>
          <a:prstGeom prst="roundRect">
            <a:avLst>
              <a:gd name="adj" fmla="val 8465"/>
            </a:avLst>
          </a:prstGeom>
          <a:solidFill>
            <a:schemeClr val="bg1"/>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8288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600" kern="0">
                <a:solidFill>
                  <a:srgbClr val="000000"/>
                </a:solidFill>
                <a:cs typeface="Segoe Sans Display" pitchFamily="2" charset="0"/>
              </a:rPr>
              <a:t>Turn insights into action with data-driven execution</a:t>
            </a:r>
            <a:endParaRPr lang="en-US" sz="1600" kern="0">
              <a:solidFill>
                <a:srgbClr val="FFFFFF"/>
              </a:solidFill>
              <a:cs typeface="Segoe Sans Display" pitchFamily="2" charset="0"/>
            </a:endParaRPr>
          </a:p>
        </p:txBody>
      </p:sp>
      <p:sp>
        <p:nvSpPr>
          <p:cNvPr id="24" name="Rectangle: Rounded Corners 23">
            <a:extLst>
              <a:ext uri="{FF2B5EF4-FFF2-40B4-BE49-F238E27FC236}">
                <a16:creationId xmlns:a16="http://schemas.microsoft.com/office/drawing/2014/main" id="{1E13E224-01C1-1516-05F7-34953B218D83}"/>
              </a:ext>
              <a:ext uri="{C183D7F6-B498-43B3-948B-1728B52AA6E4}">
                <adec:decorative xmlns:adec="http://schemas.microsoft.com/office/drawing/2017/decorative" val="1"/>
              </a:ext>
            </a:extLst>
          </p:cNvPr>
          <p:cNvSpPr>
            <a:spLocks/>
          </p:cNvSpPr>
          <p:nvPr/>
        </p:nvSpPr>
        <p:spPr>
          <a:xfrm flipH="1">
            <a:off x="8028791" y="1625392"/>
            <a:ext cx="3574946" cy="2068601"/>
          </a:xfrm>
          <a:prstGeom prst="roundRect">
            <a:avLst>
              <a:gd name="adj" fmla="val 8465"/>
            </a:avLst>
          </a:prstGeom>
          <a:solidFill>
            <a:schemeClr val="bg1"/>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2743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600" kern="0">
                <a:solidFill>
                  <a:srgbClr val="000000"/>
                </a:solidFill>
                <a:cs typeface="Segoe Sans Display" pitchFamily="2" charset="0"/>
              </a:rPr>
              <a:t>Enterprise-grade security, governance, compliance</a:t>
            </a:r>
          </a:p>
        </p:txBody>
      </p:sp>
      <p:grpSp>
        <p:nvGrpSpPr>
          <p:cNvPr id="4" name="Group 3">
            <a:extLst>
              <a:ext uri="{FF2B5EF4-FFF2-40B4-BE49-F238E27FC236}">
                <a16:creationId xmlns:a16="http://schemas.microsoft.com/office/drawing/2014/main" id="{F797ABC3-2C9B-E3FE-57B9-1AF072FC154E}"/>
              </a:ext>
              <a:ext uri="{C183D7F6-B498-43B3-948B-1728B52AA6E4}">
                <adec:decorative xmlns:adec="http://schemas.microsoft.com/office/drawing/2017/decorative" val="1"/>
              </a:ext>
            </a:extLst>
          </p:cNvPr>
          <p:cNvGrpSpPr/>
          <p:nvPr/>
        </p:nvGrpSpPr>
        <p:grpSpPr>
          <a:xfrm>
            <a:off x="2023407" y="1872730"/>
            <a:ext cx="701239" cy="701239"/>
            <a:chOff x="2070241" y="2099171"/>
            <a:chExt cx="739866" cy="739866"/>
          </a:xfrm>
        </p:grpSpPr>
        <p:sp>
          <p:nvSpPr>
            <p:cNvPr id="2" name="Oval 1">
              <a:extLst>
                <a:ext uri="{FF2B5EF4-FFF2-40B4-BE49-F238E27FC236}">
                  <a16:creationId xmlns:a16="http://schemas.microsoft.com/office/drawing/2014/main" id="{B218B393-236B-3E57-F11F-DA5A06743785}"/>
                </a:ext>
              </a:extLst>
            </p:cNvPr>
            <p:cNvSpPr/>
            <p:nvPr/>
          </p:nvSpPr>
          <p:spPr bwMode="auto">
            <a:xfrm>
              <a:off x="2070241" y="2099171"/>
              <a:ext cx="739866" cy="739866"/>
            </a:xfrm>
            <a:prstGeom prst="ellipse">
              <a:avLst/>
            </a:prstGeom>
            <a:gradFill>
              <a:gsLst>
                <a:gs pos="100000">
                  <a:srgbClr val="C03BC4"/>
                </a:gs>
                <a:gs pos="0">
                  <a:srgbClr val="0078D4"/>
                </a:gs>
              </a:gsLst>
              <a:lin ang="2700000" scaled="1"/>
            </a:gradFill>
            <a:ln w="12700">
              <a:no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err="1">
                <a:solidFill>
                  <a:prstClr val="white"/>
                </a:solidFill>
                <a:latin typeface="Aptos" panose="02110004020202020204"/>
              </a:endParaRPr>
            </a:p>
          </p:txBody>
        </p:sp>
        <p:sp>
          <p:nvSpPr>
            <p:cNvPr id="3" name="Graphic 39">
              <a:extLst>
                <a:ext uri="{FF2B5EF4-FFF2-40B4-BE49-F238E27FC236}">
                  <a16:creationId xmlns:a16="http://schemas.microsoft.com/office/drawing/2014/main" id="{76C9CF9E-8170-0194-31B0-443DFF6CCC80}"/>
                </a:ext>
              </a:extLst>
            </p:cNvPr>
            <p:cNvSpPr/>
            <p:nvPr/>
          </p:nvSpPr>
          <p:spPr>
            <a:xfrm>
              <a:off x="2231547" y="2279416"/>
              <a:ext cx="417255" cy="379377"/>
            </a:xfrm>
            <a:custGeom>
              <a:avLst/>
              <a:gdLst>
                <a:gd name="connsiteX0" fmla="*/ 409228 w 423890"/>
                <a:gd name="connsiteY0" fmla="*/ 113339 h 385410"/>
                <a:gd name="connsiteX1" fmla="*/ 359209 w 423890"/>
                <a:gd name="connsiteY1" fmla="*/ 94353 h 385410"/>
                <a:gd name="connsiteX2" fmla="*/ 354679 w 423890"/>
                <a:gd name="connsiteY2" fmla="*/ 94353 h 385410"/>
                <a:gd name="connsiteX3" fmla="*/ 334054 w 423890"/>
                <a:gd name="connsiteY3" fmla="*/ 84619 h 385410"/>
                <a:gd name="connsiteX4" fmla="*/ 323838 w 423890"/>
                <a:gd name="connsiteY4" fmla="*/ 59657 h 385410"/>
                <a:gd name="connsiteX5" fmla="*/ 323164 w 423890"/>
                <a:gd name="connsiteY5" fmla="*/ 57440 h 385410"/>
                <a:gd name="connsiteX6" fmla="*/ 322682 w 423890"/>
                <a:gd name="connsiteY6" fmla="*/ 55706 h 385410"/>
                <a:gd name="connsiteX7" fmla="*/ 308515 w 423890"/>
                <a:gd name="connsiteY7" fmla="*/ 23130 h 385410"/>
                <a:gd name="connsiteX8" fmla="*/ 305141 w 423890"/>
                <a:gd name="connsiteY8" fmla="*/ 18890 h 385410"/>
                <a:gd name="connsiteX9" fmla="*/ 258206 w 423890"/>
                <a:gd name="connsiteY9" fmla="*/ 0 h 385410"/>
                <a:gd name="connsiteX10" fmla="*/ 121640 w 423890"/>
                <a:gd name="connsiteY10" fmla="*/ 0 h 385410"/>
                <a:gd name="connsiteX11" fmla="*/ 57936 w 423890"/>
                <a:gd name="connsiteY11" fmla="*/ 40285 h 385410"/>
                <a:gd name="connsiteX12" fmla="*/ 22469 w 423890"/>
                <a:gd name="connsiteY12" fmla="*/ 120471 h 385410"/>
                <a:gd name="connsiteX13" fmla="*/ 13 w 423890"/>
                <a:gd name="connsiteY13" fmla="*/ 226678 h 385410"/>
                <a:gd name="connsiteX14" fmla="*/ 14759 w 423890"/>
                <a:gd name="connsiteY14" fmla="*/ 272168 h 385410"/>
                <a:gd name="connsiteX15" fmla="*/ 64778 w 423890"/>
                <a:gd name="connsiteY15" fmla="*/ 291154 h 385410"/>
                <a:gd name="connsiteX16" fmla="*/ 69308 w 423890"/>
                <a:gd name="connsiteY16" fmla="*/ 291154 h 385410"/>
                <a:gd name="connsiteX17" fmla="*/ 89932 w 423890"/>
                <a:gd name="connsiteY17" fmla="*/ 300888 h 385410"/>
                <a:gd name="connsiteX18" fmla="*/ 100823 w 423890"/>
                <a:gd name="connsiteY18" fmla="*/ 327970 h 385410"/>
                <a:gd name="connsiteX19" fmla="*/ 101305 w 423890"/>
                <a:gd name="connsiteY19" fmla="*/ 329705 h 385410"/>
                <a:gd name="connsiteX20" fmla="*/ 118749 w 423890"/>
                <a:gd name="connsiteY20" fmla="*/ 366521 h 385410"/>
                <a:gd name="connsiteX21" fmla="*/ 165684 w 423890"/>
                <a:gd name="connsiteY21" fmla="*/ 385410 h 385410"/>
                <a:gd name="connsiteX22" fmla="*/ 302250 w 423890"/>
                <a:gd name="connsiteY22" fmla="*/ 385410 h 385410"/>
                <a:gd name="connsiteX23" fmla="*/ 365955 w 423890"/>
                <a:gd name="connsiteY23" fmla="*/ 345125 h 385410"/>
                <a:gd name="connsiteX24" fmla="*/ 401422 w 423890"/>
                <a:gd name="connsiteY24" fmla="*/ 264940 h 385410"/>
                <a:gd name="connsiteX25" fmla="*/ 423877 w 423890"/>
                <a:gd name="connsiteY25" fmla="*/ 158732 h 385410"/>
                <a:gd name="connsiteX26" fmla="*/ 409132 w 423890"/>
                <a:gd name="connsiteY26" fmla="*/ 113243 h 385410"/>
                <a:gd name="connsiteX27" fmla="*/ 409228 w 423890"/>
                <a:gd name="connsiteY27" fmla="*/ 113339 h 385410"/>
                <a:gd name="connsiteX28" fmla="*/ 196621 w 423890"/>
                <a:gd name="connsiteY28" fmla="*/ 327970 h 385410"/>
                <a:gd name="connsiteX29" fmla="*/ 184863 w 423890"/>
                <a:gd name="connsiteY29" fmla="*/ 351968 h 385410"/>
                <a:gd name="connsiteX30" fmla="*/ 165684 w 423890"/>
                <a:gd name="connsiteY30" fmla="*/ 361509 h 385410"/>
                <a:gd name="connsiteX31" fmla="*/ 136964 w 423890"/>
                <a:gd name="connsiteY31" fmla="*/ 350908 h 385410"/>
                <a:gd name="connsiteX32" fmla="*/ 124339 w 423890"/>
                <a:gd name="connsiteY32" fmla="*/ 322958 h 385410"/>
                <a:gd name="connsiteX33" fmla="*/ 123471 w 423890"/>
                <a:gd name="connsiteY33" fmla="*/ 320163 h 385410"/>
                <a:gd name="connsiteX34" fmla="*/ 112195 w 423890"/>
                <a:gd name="connsiteY34" fmla="*/ 291347 h 385410"/>
                <a:gd name="connsiteX35" fmla="*/ 183032 w 423890"/>
                <a:gd name="connsiteY35" fmla="*/ 291347 h 385410"/>
                <a:gd name="connsiteX36" fmla="*/ 210210 w 423890"/>
                <a:gd name="connsiteY36" fmla="*/ 285661 h 385410"/>
                <a:gd name="connsiteX37" fmla="*/ 207415 w 423890"/>
                <a:gd name="connsiteY37" fmla="*/ 295009 h 385410"/>
                <a:gd name="connsiteX38" fmla="*/ 196718 w 423890"/>
                <a:gd name="connsiteY38" fmla="*/ 327970 h 385410"/>
                <a:gd name="connsiteX39" fmla="*/ 196621 w 423890"/>
                <a:gd name="connsiteY39" fmla="*/ 327970 h 385410"/>
                <a:gd name="connsiteX40" fmla="*/ 252905 w 423890"/>
                <a:gd name="connsiteY40" fmla="*/ 143312 h 385410"/>
                <a:gd name="connsiteX41" fmla="*/ 233244 w 423890"/>
                <a:gd name="connsiteY41" fmla="*/ 209427 h 385410"/>
                <a:gd name="connsiteX42" fmla="*/ 225341 w 423890"/>
                <a:gd name="connsiteY42" fmla="*/ 235737 h 385410"/>
                <a:gd name="connsiteX43" fmla="*/ 183032 w 423890"/>
                <a:gd name="connsiteY43" fmla="*/ 267156 h 385410"/>
                <a:gd name="connsiteX44" fmla="*/ 157396 w 423890"/>
                <a:gd name="connsiteY44" fmla="*/ 267156 h 385410"/>
                <a:gd name="connsiteX45" fmla="*/ 170985 w 423890"/>
                <a:gd name="connsiteY45" fmla="*/ 242291 h 385410"/>
                <a:gd name="connsiteX46" fmla="*/ 189586 w 423890"/>
                <a:gd name="connsiteY46" fmla="*/ 179646 h 385410"/>
                <a:gd name="connsiteX47" fmla="*/ 198549 w 423890"/>
                <a:gd name="connsiteY47" fmla="*/ 149866 h 385410"/>
                <a:gd name="connsiteX48" fmla="*/ 240858 w 423890"/>
                <a:gd name="connsiteY48" fmla="*/ 118447 h 385410"/>
                <a:gd name="connsiteX49" fmla="*/ 266302 w 423890"/>
                <a:gd name="connsiteY49" fmla="*/ 118447 h 385410"/>
                <a:gd name="connsiteX50" fmla="*/ 252905 w 423890"/>
                <a:gd name="connsiteY50" fmla="*/ 143312 h 385410"/>
                <a:gd name="connsiteX51" fmla="*/ 240858 w 423890"/>
                <a:gd name="connsiteY51" fmla="*/ 94353 h 385410"/>
                <a:gd name="connsiteX52" fmla="*/ 213584 w 423890"/>
                <a:gd name="connsiteY52" fmla="*/ 100039 h 385410"/>
                <a:gd name="connsiteX53" fmla="*/ 215704 w 423890"/>
                <a:gd name="connsiteY53" fmla="*/ 93100 h 385410"/>
                <a:gd name="connsiteX54" fmla="*/ 216475 w 423890"/>
                <a:gd name="connsiteY54" fmla="*/ 90691 h 385410"/>
                <a:gd name="connsiteX55" fmla="*/ 227173 w 423890"/>
                <a:gd name="connsiteY55" fmla="*/ 57730 h 385410"/>
                <a:gd name="connsiteX56" fmla="*/ 238931 w 423890"/>
                <a:gd name="connsiteY56" fmla="*/ 33732 h 385410"/>
                <a:gd name="connsiteX57" fmla="*/ 246544 w 423890"/>
                <a:gd name="connsiteY57" fmla="*/ 26985 h 385410"/>
                <a:gd name="connsiteX58" fmla="*/ 258110 w 423890"/>
                <a:gd name="connsiteY58" fmla="*/ 24191 h 385410"/>
                <a:gd name="connsiteX59" fmla="*/ 279891 w 423890"/>
                <a:gd name="connsiteY59" fmla="*/ 29009 h 385410"/>
                <a:gd name="connsiteX60" fmla="*/ 286830 w 423890"/>
                <a:gd name="connsiteY60" fmla="*/ 34792 h 385410"/>
                <a:gd name="connsiteX61" fmla="*/ 299455 w 423890"/>
                <a:gd name="connsiteY61" fmla="*/ 62741 h 385410"/>
                <a:gd name="connsiteX62" fmla="*/ 300322 w 423890"/>
                <a:gd name="connsiteY62" fmla="*/ 65536 h 385410"/>
                <a:gd name="connsiteX63" fmla="*/ 311599 w 423890"/>
                <a:gd name="connsiteY63" fmla="*/ 94353 h 385410"/>
                <a:gd name="connsiteX64" fmla="*/ 240762 w 423890"/>
                <a:gd name="connsiteY64" fmla="*/ 94353 h 385410"/>
                <a:gd name="connsiteX65" fmla="*/ 240858 w 423890"/>
                <a:gd name="connsiteY65" fmla="*/ 94353 h 38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3890" h="385410">
                  <a:moveTo>
                    <a:pt x="409228" y="113339"/>
                  </a:moveTo>
                  <a:cubicBezTo>
                    <a:pt x="398048" y="100617"/>
                    <a:pt x="381183" y="94353"/>
                    <a:pt x="359209" y="94353"/>
                  </a:cubicBezTo>
                  <a:lnTo>
                    <a:pt x="354679" y="94353"/>
                  </a:lnTo>
                  <a:cubicBezTo>
                    <a:pt x="343307" y="93967"/>
                    <a:pt x="337813" y="89823"/>
                    <a:pt x="334054" y="84619"/>
                  </a:cubicBezTo>
                  <a:cubicBezTo>
                    <a:pt x="329621" y="78547"/>
                    <a:pt x="327019" y="70355"/>
                    <a:pt x="323838" y="59657"/>
                  </a:cubicBezTo>
                  <a:cubicBezTo>
                    <a:pt x="323646" y="58983"/>
                    <a:pt x="323453" y="58212"/>
                    <a:pt x="323164" y="57440"/>
                  </a:cubicBezTo>
                  <a:lnTo>
                    <a:pt x="322682" y="55706"/>
                  </a:lnTo>
                  <a:cubicBezTo>
                    <a:pt x="319694" y="45683"/>
                    <a:pt x="315839" y="33443"/>
                    <a:pt x="308515" y="23130"/>
                  </a:cubicBezTo>
                  <a:cubicBezTo>
                    <a:pt x="307454" y="21685"/>
                    <a:pt x="306394" y="20239"/>
                    <a:pt x="305141" y="18890"/>
                  </a:cubicBezTo>
                  <a:cubicBezTo>
                    <a:pt x="294829" y="7035"/>
                    <a:pt x="279794" y="0"/>
                    <a:pt x="258206" y="0"/>
                  </a:cubicBezTo>
                  <a:lnTo>
                    <a:pt x="121640" y="0"/>
                  </a:lnTo>
                  <a:cubicBezTo>
                    <a:pt x="93884" y="0"/>
                    <a:pt x="73163" y="17926"/>
                    <a:pt x="57936" y="40285"/>
                  </a:cubicBezTo>
                  <a:cubicBezTo>
                    <a:pt x="42708" y="62741"/>
                    <a:pt x="31336" y="92136"/>
                    <a:pt x="22469" y="120471"/>
                  </a:cubicBezTo>
                  <a:cubicBezTo>
                    <a:pt x="12253" y="153046"/>
                    <a:pt x="-469" y="193910"/>
                    <a:pt x="13" y="226678"/>
                  </a:cubicBezTo>
                  <a:cubicBezTo>
                    <a:pt x="206" y="243255"/>
                    <a:pt x="3868" y="259832"/>
                    <a:pt x="14759" y="272168"/>
                  </a:cubicBezTo>
                  <a:cubicBezTo>
                    <a:pt x="25939" y="284890"/>
                    <a:pt x="42805" y="291154"/>
                    <a:pt x="64778" y="291154"/>
                  </a:cubicBezTo>
                  <a:lnTo>
                    <a:pt x="69308" y="291154"/>
                  </a:lnTo>
                  <a:cubicBezTo>
                    <a:pt x="80680" y="291540"/>
                    <a:pt x="86174" y="295684"/>
                    <a:pt x="89932" y="300888"/>
                  </a:cubicBezTo>
                  <a:cubicBezTo>
                    <a:pt x="94655" y="307345"/>
                    <a:pt x="97257" y="316212"/>
                    <a:pt x="100823" y="327970"/>
                  </a:cubicBezTo>
                  <a:lnTo>
                    <a:pt x="101305" y="329705"/>
                  </a:lnTo>
                  <a:cubicBezTo>
                    <a:pt x="104774" y="341174"/>
                    <a:pt x="109208" y="355437"/>
                    <a:pt x="118749" y="366521"/>
                  </a:cubicBezTo>
                  <a:cubicBezTo>
                    <a:pt x="129061" y="378375"/>
                    <a:pt x="144096" y="385410"/>
                    <a:pt x="165684" y="385410"/>
                  </a:cubicBezTo>
                  <a:lnTo>
                    <a:pt x="302250" y="385410"/>
                  </a:lnTo>
                  <a:cubicBezTo>
                    <a:pt x="330007" y="385410"/>
                    <a:pt x="350728" y="367484"/>
                    <a:pt x="365955" y="345125"/>
                  </a:cubicBezTo>
                  <a:cubicBezTo>
                    <a:pt x="381183" y="322669"/>
                    <a:pt x="392555" y="293274"/>
                    <a:pt x="401422" y="264940"/>
                  </a:cubicBezTo>
                  <a:cubicBezTo>
                    <a:pt x="411638" y="232364"/>
                    <a:pt x="424359" y="191501"/>
                    <a:pt x="423877" y="158732"/>
                  </a:cubicBezTo>
                  <a:cubicBezTo>
                    <a:pt x="423685" y="142156"/>
                    <a:pt x="420022" y="125579"/>
                    <a:pt x="409132" y="113243"/>
                  </a:cubicBezTo>
                  <a:lnTo>
                    <a:pt x="409228" y="113339"/>
                  </a:lnTo>
                  <a:close/>
                  <a:moveTo>
                    <a:pt x="196621" y="327970"/>
                  </a:moveTo>
                  <a:cubicBezTo>
                    <a:pt x="192766" y="338282"/>
                    <a:pt x="189007" y="346281"/>
                    <a:pt x="184863" y="351968"/>
                  </a:cubicBezTo>
                  <a:cubicBezTo>
                    <a:pt x="181008" y="357268"/>
                    <a:pt x="174744" y="361509"/>
                    <a:pt x="165684" y="361509"/>
                  </a:cubicBezTo>
                  <a:cubicBezTo>
                    <a:pt x="149879" y="361509"/>
                    <a:pt x="141976" y="356690"/>
                    <a:pt x="136964" y="350908"/>
                  </a:cubicBezTo>
                  <a:cubicBezTo>
                    <a:pt x="131278" y="344258"/>
                    <a:pt x="128001" y="335005"/>
                    <a:pt x="124339" y="322958"/>
                  </a:cubicBezTo>
                  <a:cubicBezTo>
                    <a:pt x="124050" y="322091"/>
                    <a:pt x="123760" y="321127"/>
                    <a:pt x="123471" y="320163"/>
                  </a:cubicBezTo>
                  <a:cubicBezTo>
                    <a:pt x="120773" y="311104"/>
                    <a:pt x="117592" y="300503"/>
                    <a:pt x="112195" y="291347"/>
                  </a:cubicBezTo>
                  <a:lnTo>
                    <a:pt x="183032" y="291347"/>
                  </a:lnTo>
                  <a:cubicBezTo>
                    <a:pt x="192573" y="291347"/>
                    <a:pt x="201826" y="289323"/>
                    <a:pt x="210210" y="285661"/>
                  </a:cubicBezTo>
                  <a:cubicBezTo>
                    <a:pt x="209247" y="288745"/>
                    <a:pt x="208283" y="291925"/>
                    <a:pt x="207415" y="295009"/>
                  </a:cubicBezTo>
                  <a:cubicBezTo>
                    <a:pt x="203657" y="307345"/>
                    <a:pt x="200284" y="318332"/>
                    <a:pt x="196718" y="327970"/>
                  </a:cubicBezTo>
                  <a:lnTo>
                    <a:pt x="196621" y="327970"/>
                  </a:lnTo>
                  <a:close/>
                  <a:moveTo>
                    <a:pt x="252905" y="143312"/>
                  </a:moveTo>
                  <a:cubicBezTo>
                    <a:pt x="246352" y="165382"/>
                    <a:pt x="239798" y="187453"/>
                    <a:pt x="233244" y="209427"/>
                  </a:cubicBezTo>
                  <a:lnTo>
                    <a:pt x="225341" y="235737"/>
                  </a:lnTo>
                  <a:cubicBezTo>
                    <a:pt x="219752" y="254434"/>
                    <a:pt x="202500" y="267156"/>
                    <a:pt x="183032" y="267156"/>
                  </a:cubicBezTo>
                  <a:lnTo>
                    <a:pt x="157396" y="267156"/>
                  </a:lnTo>
                  <a:cubicBezTo>
                    <a:pt x="163468" y="260024"/>
                    <a:pt x="168190" y="251736"/>
                    <a:pt x="170985" y="242291"/>
                  </a:cubicBezTo>
                  <a:cubicBezTo>
                    <a:pt x="176189" y="224654"/>
                    <a:pt x="182743" y="202680"/>
                    <a:pt x="189586" y="179646"/>
                  </a:cubicBezTo>
                  <a:lnTo>
                    <a:pt x="198549" y="149866"/>
                  </a:lnTo>
                  <a:cubicBezTo>
                    <a:pt x="204139" y="131169"/>
                    <a:pt x="221390" y="118447"/>
                    <a:pt x="240858" y="118447"/>
                  </a:cubicBezTo>
                  <a:lnTo>
                    <a:pt x="266302" y="118447"/>
                  </a:lnTo>
                  <a:cubicBezTo>
                    <a:pt x="260230" y="125579"/>
                    <a:pt x="255604" y="133964"/>
                    <a:pt x="252905" y="143312"/>
                  </a:cubicBezTo>
                  <a:close/>
                  <a:moveTo>
                    <a:pt x="240858" y="94353"/>
                  </a:moveTo>
                  <a:cubicBezTo>
                    <a:pt x="231220" y="94353"/>
                    <a:pt x="222065" y="96377"/>
                    <a:pt x="213584" y="100039"/>
                  </a:cubicBezTo>
                  <a:cubicBezTo>
                    <a:pt x="214258" y="97726"/>
                    <a:pt x="215029" y="95413"/>
                    <a:pt x="215704" y="93100"/>
                  </a:cubicBezTo>
                  <a:lnTo>
                    <a:pt x="216475" y="90691"/>
                  </a:lnTo>
                  <a:cubicBezTo>
                    <a:pt x="220234" y="78354"/>
                    <a:pt x="223607" y="67367"/>
                    <a:pt x="227173" y="57730"/>
                  </a:cubicBezTo>
                  <a:cubicBezTo>
                    <a:pt x="231028" y="47417"/>
                    <a:pt x="234786" y="39418"/>
                    <a:pt x="238931" y="33732"/>
                  </a:cubicBezTo>
                  <a:cubicBezTo>
                    <a:pt x="240858" y="31130"/>
                    <a:pt x="243364" y="28720"/>
                    <a:pt x="246544" y="26985"/>
                  </a:cubicBezTo>
                  <a:cubicBezTo>
                    <a:pt x="249725" y="25251"/>
                    <a:pt x="253580" y="24191"/>
                    <a:pt x="258110" y="24191"/>
                  </a:cubicBezTo>
                  <a:cubicBezTo>
                    <a:pt x="268133" y="24191"/>
                    <a:pt x="274975" y="26118"/>
                    <a:pt x="279891" y="29009"/>
                  </a:cubicBezTo>
                  <a:cubicBezTo>
                    <a:pt x="282782" y="30648"/>
                    <a:pt x="284999" y="32672"/>
                    <a:pt x="286830" y="34792"/>
                  </a:cubicBezTo>
                  <a:cubicBezTo>
                    <a:pt x="292516" y="41442"/>
                    <a:pt x="295793" y="50694"/>
                    <a:pt x="299455" y="62741"/>
                  </a:cubicBezTo>
                  <a:cubicBezTo>
                    <a:pt x="299744" y="63609"/>
                    <a:pt x="300033" y="64572"/>
                    <a:pt x="300322" y="65536"/>
                  </a:cubicBezTo>
                  <a:cubicBezTo>
                    <a:pt x="303021" y="74596"/>
                    <a:pt x="306201" y="85197"/>
                    <a:pt x="311599" y="94353"/>
                  </a:cubicBezTo>
                  <a:lnTo>
                    <a:pt x="240762" y="94353"/>
                  </a:lnTo>
                  <a:lnTo>
                    <a:pt x="240858" y="94353"/>
                  </a:lnTo>
                  <a:close/>
                </a:path>
              </a:pathLst>
            </a:custGeom>
            <a:solidFill>
              <a:schemeClr val="bg1"/>
            </a:solid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3DD1B78-9F4C-C667-171B-82A9F93B8A38}"/>
              </a:ext>
              <a:ext uri="{C183D7F6-B498-43B3-948B-1728B52AA6E4}">
                <adec:decorative xmlns:adec="http://schemas.microsoft.com/office/drawing/2017/decorative" val="1"/>
              </a:ext>
            </a:extLst>
          </p:cNvPr>
          <p:cNvGrpSpPr/>
          <p:nvPr/>
        </p:nvGrpSpPr>
        <p:grpSpPr>
          <a:xfrm>
            <a:off x="9465645" y="1880719"/>
            <a:ext cx="701239" cy="701239"/>
            <a:chOff x="9510768" y="2179465"/>
            <a:chExt cx="610990" cy="610990"/>
          </a:xfrm>
        </p:grpSpPr>
        <p:sp>
          <p:nvSpPr>
            <p:cNvPr id="51" name="Oval 50">
              <a:extLst>
                <a:ext uri="{FF2B5EF4-FFF2-40B4-BE49-F238E27FC236}">
                  <a16:creationId xmlns:a16="http://schemas.microsoft.com/office/drawing/2014/main" id="{3FA1AA68-91A1-6E2B-3E02-04CAAF37A4A3}"/>
                </a:ext>
              </a:extLst>
            </p:cNvPr>
            <p:cNvSpPr/>
            <p:nvPr/>
          </p:nvSpPr>
          <p:spPr bwMode="auto">
            <a:xfrm>
              <a:off x="9510768" y="2179465"/>
              <a:ext cx="610990" cy="610990"/>
            </a:xfrm>
            <a:prstGeom prst="ellipse">
              <a:avLst/>
            </a:prstGeom>
            <a:gradFill flip="none" rotWithShape="1">
              <a:gsLst>
                <a:gs pos="100000">
                  <a:srgbClr val="C03BC4"/>
                </a:gs>
                <a:gs pos="0">
                  <a:srgbClr val="0078D4"/>
                </a:gs>
              </a:gsLst>
              <a:lin ang="2700000" scaled="1"/>
              <a:tileRect/>
            </a:gradFill>
            <a:ln w="12700">
              <a:noFill/>
              <a:headEnd type="none" w="med" len="med"/>
              <a:tailEnd type="none" w="med" len="med"/>
            </a:ln>
            <a:effectLst>
              <a:outerShdw blurRad="279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52" name="Graphic 51">
              <a:extLst>
                <a:ext uri="{FF2B5EF4-FFF2-40B4-BE49-F238E27FC236}">
                  <a16:creationId xmlns:a16="http://schemas.microsoft.com/office/drawing/2014/main" id="{0D44A5C1-83C3-91FC-3246-A2277EBF605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574170" y="2225185"/>
              <a:ext cx="486628" cy="486628"/>
            </a:xfrm>
            <a:prstGeom prst="rect">
              <a:avLst/>
            </a:prstGeom>
          </p:spPr>
        </p:pic>
      </p:grpSp>
      <p:grpSp>
        <p:nvGrpSpPr>
          <p:cNvPr id="20" name="Group 19">
            <a:extLst>
              <a:ext uri="{FF2B5EF4-FFF2-40B4-BE49-F238E27FC236}">
                <a16:creationId xmlns:a16="http://schemas.microsoft.com/office/drawing/2014/main" id="{C83FAEC4-5E16-0A5D-C2C4-578F2B028A42}"/>
              </a:ext>
              <a:ext uri="{C183D7F6-B498-43B3-948B-1728B52AA6E4}">
                <adec:decorative xmlns:adec="http://schemas.microsoft.com/office/drawing/2017/decorative" val="1"/>
              </a:ext>
            </a:extLst>
          </p:cNvPr>
          <p:cNvGrpSpPr/>
          <p:nvPr/>
        </p:nvGrpSpPr>
        <p:grpSpPr>
          <a:xfrm>
            <a:off x="9461269" y="4092836"/>
            <a:ext cx="701239" cy="701239"/>
            <a:chOff x="9510768" y="4399571"/>
            <a:chExt cx="610990" cy="610990"/>
          </a:xfrm>
        </p:grpSpPr>
        <p:sp>
          <p:nvSpPr>
            <p:cNvPr id="55" name="Oval 54">
              <a:extLst>
                <a:ext uri="{FF2B5EF4-FFF2-40B4-BE49-F238E27FC236}">
                  <a16:creationId xmlns:a16="http://schemas.microsoft.com/office/drawing/2014/main" id="{CC54048E-8129-9D3F-AAD0-8C911A0DD93B}"/>
                </a:ext>
              </a:extLst>
            </p:cNvPr>
            <p:cNvSpPr/>
            <p:nvPr/>
          </p:nvSpPr>
          <p:spPr bwMode="auto">
            <a:xfrm>
              <a:off x="9510768" y="4399571"/>
              <a:ext cx="610990" cy="610990"/>
            </a:xfrm>
            <a:prstGeom prst="ellipse">
              <a:avLst/>
            </a:prstGeom>
            <a:gradFill flip="none" rotWithShape="1">
              <a:gsLst>
                <a:gs pos="100000">
                  <a:srgbClr val="C03BC4"/>
                </a:gs>
                <a:gs pos="0">
                  <a:srgbClr val="0078D4"/>
                </a:gs>
              </a:gsLst>
              <a:lin ang="2700000" scaled="1"/>
              <a:tileRect/>
            </a:gradFill>
            <a:ln w="12700">
              <a:noFill/>
              <a:headEnd type="none" w="med" len="med"/>
              <a:tailEnd type="none" w="med" len="med"/>
            </a:ln>
            <a:effectLst>
              <a:outerShdw blurRad="279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56" name="Graphic 55">
              <a:extLst>
                <a:ext uri="{FF2B5EF4-FFF2-40B4-BE49-F238E27FC236}">
                  <a16:creationId xmlns:a16="http://schemas.microsoft.com/office/drawing/2014/main" id="{E32A6782-0EF0-2EFC-7113-150AF34B8EB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81683" y="4463003"/>
              <a:ext cx="462608" cy="462608"/>
            </a:xfrm>
            <a:prstGeom prst="rect">
              <a:avLst/>
            </a:prstGeom>
          </p:spPr>
        </p:pic>
      </p:grpSp>
      <p:grpSp>
        <p:nvGrpSpPr>
          <p:cNvPr id="19" name="Group 18">
            <a:extLst>
              <a:ext uri="{FF2B5EF4-FFF2-40B4-BE49-F238E27FC236}">
                <a16:creationId xmlns:a16="http://schemas.microsoft.com/office/drawing/2014/main" id="{D3A7F078-778D-08F9-0E0B-CC0F41C99977}"/>
              </a:ext>
              <a:ext uri="{C183D7F6-B498-43B3-948B-1728B52AA6E4}">
                <adec:decorative xmlns:adec="http://schemas.microsoft.com/office/drawing/2017/decorative" val="1"/>
              </a:ext>
            </a:extLst>
          </p:cNvPr>
          <p:cNvGrpSpPr/>
          <p:nvPr/>
        </p:nvGrpSpPr>
        <p:grpSpPr>
          <a:xfrm>
            <a:off x="5745381" y="4092836"/>
            <a:ext cx="701239" cy="701239"/>
            <a:chOff x="5804192" y="4399571"/>
            <a:chExt cx="610990" cy="610990"/>
          </a:xfrm>
        </p:grpSpPr>
        <p:sp>
          <p:nvSpPr>
            <p:cNvPr id="59" name="Oval 58">
              <a:extLst>
                <a:ext uri="{FF2B5EF4-FFF2-40B4-BE49-F238E27FC236}">
                  <a16:creationId xmlns:a16="http://schemas.microsoft.com/office/drawing/2014/main" id="{E31B99D0-DCCE-66D5-5038-F8981FA83DEC}"/>
                </a:ext>
              </a:extLst>
            </p:cNvPr>
            <p:cNvSpPr/>
            <p:nvPr/>
          </p:nvSpPr>
          <p:spPr bwMode="auto">
            <a:xfrm>
              <a:off x="5804192" y="4399571"/>
              <a:ext cx="610990" cy="610990"/>
            </a:xfrm>
            <a:prstGeom prst="ellipse">
              <a:avLst/>
            </a:prstGeom>
            <a:gradFill flip="none" rotWithShape="1">
              <a:gsLst>
                <a:gs pos="100000">
                  <a:srgbClr val="C03BC4"/>
                </a:gs>
                <a:gs pos="0">
                  <a:srgbClr val="0078D4"/>
                </a:gs>
              </a:gsLst>
              <a:lin ang="2700000" scaled="1"/>
              <a:tileRect/>
            </a:gradFill>
            <a:ln w="12700">
              <a:noFill/>
              <a:headEnd type="none" w="med" len="med"/>
              <a:tailEnd type="none" w="med" len="med"/>
            </a:ln>
            <a:effectLst>
              <a:outerShdw blurRad="279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60" name="Graphic 59">
              <a:extLst>
                <a:ext uri="{FF2B5EF4-FFF2-40B4-BE49-F238E27FC236}">
                  <a16:creationId xmlns:a16="http://schemas.microsoft.com/office/drawing/2014/main" id="{98EA73A2-D3A6-0FDA-5163-5862EC65B01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19276" y="4514655"/>
              <a:ext cx="380823" cy="380823"/>
            </a:xfrm>
            <a:prstGeom prst="rect">
              <a:avLst/>
            </a:prstGeom>
          </p:spPr>
        </p:pic>
      </p:grpSp>
      <p:grpSp>
        <p:nvGrpSpPr>
          <p:cNvPr id="21" name="Group 20">
            <a:extLst>
              <a:ext uri="{FF2B5EF4-FFF2-40B4-BE49-F238E27FC236}">
                <a16:creationId xmlns:a16="http://schemas.microsoft.com/office/drawing/2014/main" id="{78EC64F7-613A-8936-FF7B-A378BD475B24}"/>
              </a:ext>
              <a:ext uri="{C183D7F6-B498-43B3-948B-1728B52AA6E4}">
                <adec:decorative xmlns:adec="http://schemas.microsoft.com/office/drawing/2017/decorative" val="1"/>
              </a:ext>
            </a:extLst>
          </p:cNvPr>
          <p:cNvGrpSpPr/>
          <p:nvPr/>
        </p:nvGrpSpPr>
        <p:grpSpPr>
          <a:xfrm>
            <a:off x="2023407" y="4092836"/>
            <a:ext cx="701239" cy="701239"/>
            <a:chOff x="2070241" y="4399571"/>
            <a:chExt cx="610990" cy="610990"/>
          </a:xfrm>
        </p:grpSpPr>
        <p:sp>
          <p:nvSpPr>
            <p:cNvPr id="63" name="Oval 62">
              <a:extLst>
                <a:ext uri="{FF2B5EF4-FFF2-40B4-BE49-F238E27FC236}">
                  <a16:creationId xmlns:a16="http://schemas.microsoft.com/office/drawing/2014/main" id="{6B466DB8-38A5-E570-635D-021A4CD2B671}"/>
                </a:ext>
              </a:extLst>
            </p:cNvPr>
            <p:cNvSpPr/>
            <p:nvPr/>
          </p:nvSpPr>
          <p:spPr bwMode="auto">
            <a:xfrm>
              <a:off x="2070241" y="4399571"/>
              <a:ext cx="610990" cy="610990"/>
            </a:xfrm>
            <a:prstGeom prst="ellipse">
              <a:avLst/>
            </a:prstGeom>
            <a:gradFill flip="none" rotWithShape="1">
              <a:gsLst>
                <a:gs pos="100000">
                  <a:srgbClr val="C03BC4"/>
                </a:gs>
                <a:gs pos="0">
                  <a:srgbClr val="0078D4"/>
                </a:gs>
              </a:gsLst>
              <a:lin ang="2700000" scaled="1"/>
              <a:tileRect/>
            </a:gradFill>
            <a:ln w="12700">
              <a:noFill/>
              <a:headEnd type="none" w="med" len="med"/>
              <a:tailEnd type="none" w="med" len="med"/>
            </a:ln>
            <a:effectLst>
              <a:outerShdw blurRad="279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64" name="Graphic 63">
              <a:extLst>
                <a:ext uri="{FF2B5EF4-FFF2-40B4-BE49-F238E27FC236}">
                  <a16:creationId xmlns:a16="http://schemas.microsoft.com/office/drawing/2014/main" id="{91BE8701-ECE9-6B1D-9F43-F734924C764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144432" y="4473762"/>
              <a:ext cx="462608" cy="462608"/>
            </a:xfrm>
            <a:prstGeom prst="rect">
              <a:avLst/>
            </a:prstGeom>
          </p:spPr>
        </p:pic>
      </p:grpSp>
      <p:grpSp>
        <p:nvGrpSpPr>
          <p:cNvPr id="13" name="Group 12">
            <a:extLst>
              <a:ext uri="{FF2B5EF4-FFF2-40B4-BE49-F238E27FC236}">
                <a16:creationId xmlns:a16="http://schemas.microsoft.com/office/drawing/2014/main" id="{A4FC6D25-46C1-7627-526D-5C874DF1776F}"/>
              </a:ext>
              <a:ext uri="{C183D7F6-B498-43B3-948B-1728B52AA6E4}">
                <adec:decorative xmlns:adec="http://schemas.microsoft.com/office/drawing/2017/decorative" val="1"/>
              </a:ext>
            </a:extLst>
          </p:cNvPr>
          <p:cNvGrpSpPr/>
          <p:nvPr/>
        </p:nvGrpSpPr>
        <p:grpSpPr>
          <a:xfrm>
            <a:off x="5745381" y="1872730"/>
            <a:ext cx="701239" cy="701239"/>
            <a:chOff x="5739754" y="2099171"/>
            <a:chExt cx="739866" cy="739866"/>
          </a:xfrm>
        </p:grpSpPr>
        <p:sp>
          <p:nvSpPr>
            <p:cNvPr id="8" name="Oval 7">
              <a:extLst>
                <a:ext uri="{FF2B5EF4-FFF2-40B4-BE49-F238E27FC236}">
                  <a16:creationId xmlns:a16="http://schemas.microsoft.com/office/drawing/2014/main" id="{BEB02A66-6313-80F9-0D9E-C989596CE7AA}"/>
                </a:ext>
              </a:extLst>
            </p:cNvPr>
            <p:cNvSpPr/>
            <p:nvPr/>
          </p:nvSpPr>
          <p:spPr bwMode="auto">
            <a:xfrm>
              <a:off x="5739754" y="2099171"/>
              <a:ext cx="739866" cy="739866"/>
            </a:xfrm>
            <a:prstGeom prst="ellipse">
              <a:avLst/>
            </a:prstGeom>
            <a:gradFill>
              <a:gsLst>
                <a:gs pos="100000">
                  <a:srgbClr val="C03BC4"/>
                </a:gs>
                <a:gs pos="0">
                  <a:srgbClr val="0078D4"/>
                </a:gs>
              </a:gsLst>
              <a:lin ang="2700000" scaled="1"/>
            </a:gradFill>
            <a:ln w="12700">
              <a:no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err="1">
                <a:solidFill>
                  <a:prstClr val="white"/>
                </a:solidFill>
                <a:latin typeface="Aptos" panose="02110004020202020204"/>
              </a:endParaRPr>
            </a:p>
          </p:txBody>
        </p:sp>
        <p:pic>
          <p:nvPicPr>
            <p:cNvPr id="11" name="Graphic 10">
              <a:extLst>
                <a:ext uri="{FF2B5EF4-FFF2-40B4-BE49-F238E27FC236}">
                  <a16:creationId xmlns:a16="http://schemas.microsoft.com/office/drawing/2014/main" id="{5DAC1ADB-1045-B40F-C9AB-A251DF419C57}"/>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907084" y="2282357"/>
              <a:ext cx="405207" cy="405207"/>
            </a:xfrm>
            <a:prstGeom prst="rect">
              <a:avLst/>
            </a:prstGeom>
          </p:spPr>
        </p:pic>
      </p:grpSp>
    </p:spTree>
    <p:extLst>
      <p:ext uri="{BB962C8B-B14F-4D97-AF65-F5344CB8AC3E}">
        <p14:creationId xmlns:p14="http://schemas.microsoft.com/office/powerpoint/2010/main" val="26054714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3680-A851-5C9B-FFD7-D907995F7327}"/>
            </a:ext>
          </a:extLst>
        </p:cNvPr>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453FBF5A-20F6-197A-FF56-0921DC2B6136}"/>
              </a:ext>
              <a:ext uri="{C183D7F6-B498-43B3-948B-1728B52AA6E4}">
                <adec:decorative xmlns:adec="http://schemas.microsoft.com/office/drawing/2017/decorative" val="1"/>
              </a:ext>
            </a:extLst>
          </p:cNvPr>
          <p:cNvSpPr/>
          <p:nvPr/>
        </p:nvSpPr>
        <p:spPr bwMode="auto">
          <a:xfrm>
            <a:off x="6598954" y="2109740"/>
            <a:ext cx="5075810" cy="2603414"/>
          </a:xfrm>
          <a:prstGeom prst="roundRect">
            <a:avLst>
              <a:gd name="adj" fmla="val 3590"/>
            </a:avLst>
          </a:prstGeom>
          <a:solidFill>
            <a:schemeClr val="bg1"/>
          </a:solidFill>
          <a:ln w="19050">
            <a:solidFill>
              <a:srgbClr val="0078D4"/>
            </a:solid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a:solidFill>
                <a:schemeClr val="tx1"/>
              </a:solidFill>
              <a:latin typeface="Segoe Sans Display Semibold" pitchFamily="2" charset="0"/>
              <a:cs typeface="Segoe Sans Display Semibold" pitchFamily="2" charset="0"/>
            </a:endParaRPr>
          </a:p>
        </p:txBody>
      </p:sp>
      <p:sp>
        <p:nvSpPr>
          <p:cNvPr id="61" name="Rectangle: Rounded Corners 60">
            <a:extLst>
              <a:ext uri="{FF2B5EF4-FFF2-40B4-BE49-F238E27FC236}">
                <a16:creationId xmlns:a16="http://schemas.microsoft.com/office/drawing/2014/main" id="{2361103E-4902-2D17-BDFE-B84DC4BD7B92}"/>
              </a:ext>
              <a:ext uri="{C183D7F6-B498-43B3-948B-1728B52AA6E4}">
                <adec:decorative xmlns:adec="http://schemas.microsoft.com/office/drawing/2017/decorative" val="1"/>
              </a:ext>
            </a:extLst>
          </p:cNvPr>
          <p:cNvSpPr/>
          <p:nvPr/>
        </p:nvSpPr>
        <p:spPr bwMode="auto">
          <a:xfrm>
            <a:off x="517236" y="2114929"/>
            <a:ext cx="5075810" cy="2599441"/>
          </a:xfrm>
          <a:prstGeom prst="roundRect">
            <a:avLst>
              <a:gd name="adj" fmla="val 3590"/>
            </a:avLst>
          </a:prstGeom>
          <a:solidFill>
            <a:schemeClr val="bg1"/>
          </a:solidFill>
          <a:ln w="19050">
            <a:solidFill>
              <a:srgbClr val="C03BC4"/>
            </a:solid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a:solidFill>
                <a:schemeClr val="tx1"/>
              </a:solidFill>
              <a:latin typeface="Segoe Sans Display Semibold" pitchFamily="2" charset="0"/>
              <a:cs typeface="Segoe Sans Display Semibold" pitchFamily="2" charset="0"/>
            </a:endParaRPr>
          </a:p>
        </p:txBody>
      </p:sp>
      <p:sp>
        <p:nvSpPr>
          <p:cNvPr id="5" name="Rectangle: Rounded Corners 5">
            <a:extLst>
              <a:ext uri="{FF2B5EF4-FFF2-40B4-BE49-F238E27FC236}">
                <a16:creationId xmlns:a16="http://schemas.microsoft.com/office/drawing/2014/main" id="{D5CC97C8-967B-2A78-41AD-6AFF4142F311}"/>
              </a:ext>
              <a:ext uri="{C183D7F6-B498-43B3-948B-1728B52AA6E4}">
                <adec:decorative xmlns:adec="http://schemas.microsoft.com/office/drawing/2017/decorative" val="1"/>
              </a:ext>
            </a:extLst>
          </p:cNvPr>
          <p:cNvSpPr/>
          <p:nvPr/>
        </p:nvSpPr>
        <p:spPr bwMode="auto">
          <a:xfrm>
            <a:off x="517236" y="5044189"/>
            <a:ext cx="11157528" cy="776682"/>
          </a:xfrm>
          <a:prstGeom prst="roundRect">
            <a:avLst>
              <a:gd name="adj" fmla="val 50000"/>
            </a:avLst>
          </a:prstGeom>
          <a:solidFill>
            <a:schemeClr val="bg1"/>
          </a:solidFill>
          <a:ln w="19050">
            <a:gradFill flip="none" rotWithShape="1">
              <a:gsLst>
                <a:gs pos="0">
                  <a:srgbClr val="0078D4"/>
                </a:gs>
                <a:gs pos="100000">
                  <a:srgbClr val="C03BC4"/>
                </a:gs>
              </a:gsLst>
              <a:path path="circle">
                <a:fillToRect r="100000" b="100000"/>
              </a:path>
              <a:tileRect l="-100000" t="-100000"/>
            </a:gradFill>
            <a:headEnd type="none" w="med" len="med"/>
            <a:tailEnd type="none" w="med" len="med"/>
          </a:ln>
          <a:effectLst>
            <a:outerShdw blurRad="1270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a:solidFill>
                <a:schemeClr val="tx1"/>
              </a:solidFill>
              <a:latin typeface="Segoe Sans Display Semibold" pitchFamily="2" charset="0"/>
              <a:cs typeface="Segoe Sans Display Semibold" pitchFamily="2" charset="0"/>
            </a:endParaRPr>
          </a:p>
        </p:txBody>
      </p:sp>
      <p:sp>
        <p:nvSpPr>
          <p:cNvPr id="3" name="Title 1">
            <a:extLst>
              <a:ext uri="{FF2B5EF4-FFF2-40B4-BE49-F238E27FC236}">
                <a16:creationId xmlns:a16="http://schemas.microsoft.com/office/drawing/2014/main" id="{6FD26381-6695-8DAC-ACB8-B9E294D5ACBC}"/>
              </a:ext>
            </a:extLst>
          </p:cNvPr>
          <p:cNvSpPr txBox="1">
            <a:spLocks noGrp="1"/>
          </p:cNvSpPr>
          <p:nvPr>
            <p:ph type="title" idx="4294967295"/>
          </p:nvPr>
        </p:nvSpPr>
        <p:spPr>
          <a:xfrm>
            <a:off x="586740" y="454431"/>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Where AI meets execution</a:t>
            </a:r>
          </a:p>
        </p:txBody>
      </p:sp>
      <p:sp>
        <p:nvSpPr>
          <p:cNvPr id="65" name="Rounded Rectangle 59">
            <a:extLst>
              <a:ext uri="{FF2B5EF4-FFF2-40B4-BE49-F238E27FC236}">
                <a16:creationId xmlns:a16="http://schemas.microsoft.com/office/drawing/2014/main" id="{9E45D470-E2AB-9462-8B87-905C0F95E35B}"/>
              </a:ext>
            </a:extLst>
          </p:cNvPr>
          <p:cNvSpPr/>
          <p:nvPr/>
        </p:nvSpPr>
        <p:spPr bwMode="auto">
          <a:xfrm>
            <a:off x="1010005" y="2691247"/>
            <a:ext cx="4061508" cy="401050"/>
          </a:xfrm>
          <a:prstGeom prst="roundRect">
            <a:avLst>
              <a:gd name="adj" fmla="val 50000"/>
            </a:avLst>
          </a:prstGeom>
          <a:solidFill>
            <a:schemeClr val="bg1"/>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Segoe Sans Display Semibold" pitchFamily="2" charset="0"/>
                <a:cs typeface="Segoe Sans Display Semibold" pitchFamily="2" charset="0"/>
              </a:rPr>
              <a:t>Power Apps</a:t>
            </a:r>
          </a:p>
        </p:txBody>
      </p:sp>
      <p:sp>
        <p:nvSpPr>
          <p:cNvPr id="32" name="TextBox 31">
            <a:extLst>
              <a:ext uri="{FF2B5EF4-FFF2-40B4-BE49-F238E27FC236}">
                <a16:creationId xmlns:a16="http://schemas.microsoft.com/office/drawing/2014/main" id="{BA23B4AA-71C1-C423-9DE8-E6AB4E833C0D}"/>
              </a:ext>
            </a:extLst>
          </p:cNvPr>
          <p:cNvSpPr txBox="1">
            <a:spLocks/>
          </p:cNvSpPr>
          <p:nvPr/>
        </p:nvSpPr>
        <p:spPr>
          <a:xfrm>
            <a:off x="1020117" y="3495412"/>
            <a:ext cx="4061508" cy="553998"/>
          </a:xfrm>
          <a:prstGeom prst="rect">
            <a:avLst/>
          </a:prstGeom>
          <a:noFill/>
        </p:spPr>
        <p:txBody>
          <a:bodyPr wrap="square" lIns="0" tIns="0" rIns="0" bIns="0" rtlCol="0" anchor="t">
            <a:spAutoFit/>
          </a:bodyPr>
          <a:lstStyle/>
          <a:p>
            <a:pPr lvl="0" algn="ctr" fontAlgn="base">
              <a:defRPr/>
            </a:pPr>
            <a:r>
              <a:rPr lang="en-US"/>
              <a:t>Transform business logic into intelligent experiences that integrate with agents.</a:t>
            </a:r>
            <a:endParaRPr kumimoji="0" lang="en-US" b="0" i="0" u="none" strike="noStrike" kern="1200" cap="none" spc="0" normalizeH="0" baseline="0" noProof="0">
              <a:ln>
                <a:noFill/>
              </a:ln>
              <a:solidFill>
                <a:srgbClr val="000000"/>
              </a:solidFill>
              <a:effectLst/>
              <a:uLnTx/>
              <a:uFillTx/>
              <a:latin typeface="Segoe Sans Display" pitchFamily="2" charset="0"/>
              <a:ea typeface="+mn-ea"/>
              <a:cs typeface="Segoe Sans Display" pitchFamily="2" charset="0"/>
            </a:endParaRPr>
          </a:p>
        </p:txBody>
      </p:sp>
      <p:sp>
        <p:nvSpPr>
          <p:cNvPr id="33" name="Rounded Rectangle 59">
            <a:extLst>
              <a:ext uri="{FF2B5EF4-FFF2-40B4-BE49-F238E27FC236}">
                <a16:creationId xmlns:a16="http://schemas.microsoft.com/office/drawing/2014/main" id="{FFC0831F-25E0-A0BE-862D-8EC7D2E03F23}"/>
              </a:ext>
            </a:extLst>
          </p:cNvPr>
          <p:cNvSpPr/>
          <p:nvPr/>
        </p:nvSpPr>
        <p:spPr bwMode="auto">
          <a:xfrm>
            <a:off x="7110375" y="2691247"/>
            <a:ext cx="4061508" cy="401050"/>
          </a:xfrm>
          <a:prstGeom prst="roundRect">
            <a:avLst>
              <a:gd name="adj" fmla="val 50000"/>
            </a:avLst>
          </a:prstGeom>
          <a:solidFill>
            <a:schemeClr val="bg1"/>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Segoe Sans Display Semibold" pitchFamily="2" charset="0"/>
                <a:cs typeface="Segoe Sans Display Semibold" pitchFamily="2" charset="0"/>
              </a:rPr>
              <a:t>Copilot Studio</a:t>
            </a:r>
          </a:p>
        </p:txBody>
      </p:sp>
      <p:sp>
        <p:nvSpPr>
          <p:cNvPr id="43" name="TextBox 42">
            <a:extLst>
              <a:ext uri="{FF2B5EF4-FFF2-40B4-BE49-F238E27FC236}">
                <a16:creationId xmlns:a16="http://schemas.microsoft.com/office/drawing/2014/main" id="{5158F2DE-4227-509D-512B-119A837424D3}"/>
              </a:ext>
            </a:extLst>
          </p:cNvPr>
          <p:cNvSpPr txBox="1">
            <a:spLocks/>
          </p:cNvSpPr>
          <p:nvPr/>
        </p:nvSpPr>
        <p:spPr>
          <a:xfrm>
            <a:off x="7474328" y="3495412"/>
            <a:ext cx="3325062" cy="553998"/>
          </a:xfrm>
          <a:prstGeom prst="rect">
            <a:avLst/>
          </a:prstGeom>
          <a:noFill/>
        </p:spPr>
        <p:txBody>
          <a:bodyPr wrap="square" lIns="0" tIns="0" rIns="0" bIns="0" rtlCol="0" anchor="t">
            <a:spAutoFit/>
          </a:bodyPr>
          <a:lstStyle>
            <a:defPPr>
              <a:defRPr lang="en-US"/>
            </a:defPPr>
            <a:lvl1pPr lvl="0" algn="ctr" fontAlgn="base">
              <a:lnSpc>
                <a:spcPts val="2180"/>
              </a:lnSpc>
              <a:defRPr kumimoji="0" sz="1400" b="0" i="0" u="none" strike="noStrike" cap="none" spc="0" normalizeH="0" baseline="0">
                <a:ln>
                  <a:noFill/>
                </a:ln>
                <a:solidFill>
                  <a:srgbClr val="000000"/>
                </a:solidFill>
                <a:effectLst/>
                <a:uLnTx/>
                <a:uFillTx/>
                <a:latin typeface="Segoe Sans Display" pitchFamily="2" charset="0"/>
                <a:cs typeface="Segoe Sans Display" pitchFamily="2" charset="0"/>
              </a:defRPr>
            </a:lvl1pPr>
          </a:lstStyle>
          <a:p>
            <a:pPr>
              <a:lnSpc>
                <a:spcPct val="100000"/>
              </a:lnSpc>
            </a:pPr>
            <a:r>
              <a:rPr lang="en-US" sz="1800"/>
              <a:t>Deploy AI agents within your apps to automate processes.</a:t>
            </a:r>
          </a:p>
        </p:txBody>
      </p:sp>
      <p:grpSp>
        <p:nvGrpSpPr>
          <p:cNvPr id="6" name="Group 5" descr="Copilot">
            <a:extLst>
              <a:ext uri="{FF2B5EF4-FFF2-40B4-BE49-F238E27FC236}">
                <a16:creationId xmlns:a16="http://schemas.microsoft.com/office/drawing/2014/main" id="{8134771F-92AE-EB78-EA4F-9146EEB168BD}"/>
              </a:ext>
            </a:extLst>
          </p:cNvPr>
          <p:cNvGrpSpPr/>
          <p:nvPr/>
        </p:nvGrpSpPr>
        <p:grpSpPr>
          <a:xfrm>
            <a:off x="714374" y="5200877"/>
            <a:ext cx="10758489" cy="498194"/>
            <a:chOff x="-2426921" y="1504449"/>
            <a:chExt cx="10758489" cy="498194"/>
          </a:xfrm>
          <a:solidFill>
            <a:schemeClr val="bg1"/>
          </a:solidFill>
        </p:grpSpPr>
        <p:sp>
          <p:nvSpPr>
            <p:cNvPr id="7" name="Rounded Rectangle 59">
              <a:extLst>
                <a:ext uri="{FF2B5EF4-FFF2-40B4-BE49-F238E27FC236}">
                  <a16:creationId xmlns:a16="http://schemas.microsoft.com/office/drawing/2014/main" id="{18C74BC9-DE35-628A-61AE-DAF72322C4D3}"/>
                </a:ext>
              </a:extLst>
            </p:cNvPr>
            <p:cNvSpPr/>
            <p:nvPr/>
          </p:nvSpPr>
          <p:spPr bwMode="auto">
            <a:xfrm>
              <a:off x="-2426921" y="1504449"/>
              <a:ext cx="10758489" cy="498194"/>
            </a:xfrm>
            <a:prstGeom prst="roundRect">
              <a:avLst>
                <a:gd name="adj" fmla="val 50000"/>
              </a:avLst>
            </a:prstGeom>
            <a:solidFill>
              <a:schemeClr val="bg1"/>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a:solidFill>
                    <a:schemeClr val="tx1"/>
                  </a:solidFill>
                  <a:latin typeface="Segoe Sans Display Semibold" pitchFamily="2" charset="0"/>
                  <a:cs typeface="Segoe Sans Display Semibold" pitchFamily="2" charset="0"/>
                </a:rPr>
                <a:t>           Copilot</a:t>
              </a:r>
            </a:p>
          </p:txBody>
        </p:sp>
        <p:pic>
          <p:nvPicPr>
            <p:cNvPr id="8" name="Picture 7" descr="A rainbow colored logo on a black background&#10;&#10;Description automatically generated">
              <a:extLst>
                <a:ext uri="{FF2B5EF4-FFF2-40B4-BE49-F238E27FC236}">
                  <a16:creationId xmlns:a16="http://schemas.microsoft.com/office/drawing/2014/main" id="{41DEF9BD-E0AC-B80C-5DD6-3E5984F922BA}"/>
                </a:ext>
              </a:extLst>
            </p:cNvPr>
            <p:cNvPicPr>
              <a:picLocks noChangeAspect="1"/>
            </p:cNvPicPr>
            <p:nvPr/>
          </p:nvPicPr>
          <p:blipFill>
            <a:blip r:embed="rId3"/>
            <a:stretch>
              <a:fillRect/>
            </a:stretch>
          </p:blipFill>
          <p:spPr>
            <a:xfrm>
              <a:off x="-2131290" y="1597306"/>
              <a:ext cx="327084" cy="327084"/>
            </a:xfrm>
            <a:prstGeom prst="rect">
              <a:avLst/>
            </a:prstGeom>
            <a:grpFill/>
          </p:spPr>
        </p:pic>
      </p:grpSp>
      <p:sp>
        <p:nvSpPr>
          <p:cNvPr id="9" name="TextBox 8">
            <a:extLst>
              <a:ext uri="{FF2B5EF4-FFF2-40B4-BE49-F238E27FC236}">
                <a16:creationId xmlns:a16="http://schemas.microsoft.com/office/drawing/2014/main" id="{8E7126A1-159A-59C2-8E13-A9239FDBEE25}"/>
              </a:ext>
            </a:extLst>
          </p:cNvPr>
          <p:cNvSpPr txBox="1"/>
          <p:nvPr/>
        </p:nvSpPr>
        <p:spPr>
          <a:xfrm>
            <a:off x="2540725" y="5079078"/>
            <a:ext cx="904548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a:defRPr/>
            </a:pPr>
            <a:r>
              <a:rPr kumimoji="0" lang="en-US" sz="1500" u="none" strike="noStrike" kern="1200" cap="none" spc="0" normalizeH="0" baseline="0" noProof="0">
                <a:ln>
                  <a:noFill/>
                </a:ln>
                <a:solidFill>
                  <a:srgbClr val="000000"/>
                </a:solidFill>
                <a:effectLst/>
                <a:uLnTx/>
                <a:uFillTx/>
                <a:latin typeface="Segoe Sans Display" pitchFamily="2" charset="0"/>
                <a:cs typeface="Segoe Sans Display" pitchFamily="2" charset="0"/>
              </a:rPr>
              <a:t>Every employee will have a Copilot g</a:t>
            </a:r>
            <a:r>
              <a:rPr lang="en-US" sz="1500">
                <a:latin typeface="Segoe Sans Display" pitchFamily="2" charset="0"/>
                <a:cs typeface="Segoe Sans Display" pitchFamily="2" charset="0"/>
              </a:rPr>
              <a:t>rounded in work content like email, meetings, and documents</a:t>
            </a:r>
          </a:p>
        </p:txBody>
      </p:sp>
      <p:grpSp>
        <p:nvGrpSpPr>
          <p:cNvPr id="31" name="Group 30">
            <a:extLst>
              <a:ext uri="{FF2B5EF4-FFF2-40B4-BE49-F238E27FC236}">
                <a16:creationId xmlns:a16="http://schemas.microsoft.com/office/drawing/2014/main" id="{68518AAD-C955-5883-C909-3E2A80CAA56B}"/>
              </a:ext>
              <a:ext uri="{C183D7F6-B498-43B3-948B-1728B52AA6E4}">
                <adec:decorative xmlns:adec="http://schemas.microsoft.com/office/drawing/2017/decorative" val="1"/>
              </a:ext>
            </a:extLst>
          </p:cNvPr>
          <p:cNvGrpSpPr/>
          <p:nvPr/>
        </p:nvGrpSpPr>
        <p:grpSpPr>
          <a:xfrm>
            <a:off x="2629279" y="1703636"/>
            <a:ext cx="822960" cy="822960"/>
            <a:chOff x="1809364" y="1428573"/>
            <a:chExt cx="822960" cy="822960"/>
          </a:xfrm>
        </p:grpSpPr>
        <p:grpSp>
          <p:nvGrpSpPr>
            <p:cNvPr id="23" name="Group 22">
              <a:extLst>
                <a:ext uri="{FF2B5EF4-FFF2-40B4-BE49-F238E27FC236}">
                  <a16:creationId xmlns:a16="http://schemas.microsoft.com/office/drawing/2014/main" id="{54AFEA3D-8F7B-3482-5D9A-8EC2ED5C762C}"/>
                </a:ext>
                <a:ext uri="{C183D7F6-B498-43B3-948B-1728B52AA6E4}">
                  <adec:decorative xmlns:adec="http://schemas.microsoft.com/office/drawing/2017/decorative" val="1"/>
                </a:ext>
              </a:extLst>
            </p:cNvPr>
            <p:cNvGrpSpPr/>
            <p:nvPr/>
          </p:nvGrpSpPr>
          <p:grpSpPr>
            <a:xfrm>
              <a:off x="1809364" y="1428573"/>
              <a:ext cx="822960" cy="822960"/>
              <a:chOff x="5316785" y="1592557"/>
              <a:chExt cx="1744133" cy="1744133"/>
            </a:xfrm>
          </p:grpSpPr>
          <p:sp>
            <p:nvSpPr>
              <p:cNvPr id="24" name="Oval 23">
                <a:extLst>
                  <a:ext uri="{FF2B5EF4-FFF2-40B4-BE49-F238E27FC236}">
                    <a16:creationId xmlns:a16="http://schemas.microsoft.com/office/drawing/2014/main" id="{BF384B33-E74A-2CC8-58BE-0E9256119AE6}"/>
                  </a:ext>
                </a:extLst>
              </p:cNvPr>
              <p:cNvSpPr/>
              <p:nvPr/>
            </p:nvSpPr>
            <p:spPr>
              <a:xfrm>
                <a:off x="5316785" y="1592557"/>
                <a:ext cx="1744133" cy="1744133"/>
              </a:xfrm>
              <a:prstGeom prst="ellipse">
                <a:avLst/>
              </a:prstGeom>
              <a:solidFill>
                <a:schemeClr val="bg1"/>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5" name="Group 24">
                <a:extLst>
                  <a:ext uri="{FF2B5EF4-FFF2-40B4-BE49-F238E27FC236}">
                    <a16:creationId xmlns:a16="http://schemas.microsoft.com/office/drawing/2014/main" id="{6AD8265A-4A25-3507-096E-DA34AC59574C}"/>
                  </a:ext>
                </a:extLst>
              </p:cNvPr>
              <p:cNvGrpSpPr/>
              <p:nvPr/>
            </p:nvGrpSpPr>
            <p:grpSpPr>
              <a:xfrm>
                <a:off x="6073137" y="2243257"/>
                <a:ext cx="233040" cy="177079"/>
                <a:chOff x="12914921" y="1929142"/>
                <a:chExt cx="965608" cy="733738"/>
              </a:xfrm>
              <a:solidFill>
                <a:schemeClr val="bg1"/>
              </a:solidFill>
            </p:grpSpPr>
            <p:sp>
              <p:nvSpPr>
                <p:cNvPr id="27" name="Freeform 56">
                  <a:extLst>
                    <a:ext uri="{FF2B5EF4-FFF2-40B4-BE49-F238E27FC236}">
                      <a16:creationId xmlns:a16="http://schemas.microsoft.com/office/drawing/2014/main" id="{205FA559-9DDD-3B15-3F41-4F67F97CD8C3}"/>
                    </a:ext>
                  </a:extLst>
                </p:cNvPr>
                <p:cNvSpPr/>
                <p:nvPr/>
              </p:nvSpPr>
              <p:spPr>
                <a:xfrm>
                  <a:off x="12993333" y="2403286"/>
                  <a:ext cx="808816" cy="259594"/>
                </a:xfrm>
                <a:custGeom>
                  <a:avLst/>
                  <a:gdLst>
                    <a:gd name="connsiteX0" fmla="*/ 783267 w 808816"/>
                    <a:gd name="connsiteY0" fmla="*/ 105833 h 259594"/>
                    <a:gd name="connsiteX1" fmla="*/ 786696 w 808816"/>
                    <a:gd name="connsiteY1" fmla="*/ 102404 h 259594"/>
                    <a:gd name="connsiteX2" fmla="*/ 796821 w 808816"/>
                    <a:gd name="connsiteY2" fmla="*/ 22222 h 259594"/>
                    <a:gd name="connsiteX3" fmla="*/ 716639 w 808816"/>
                    <a:gd name="connsiteY3" fmla="*/ 12087 h 259594"/>
                    <a:gd name="connsiteX4" fmla="*/ 706971 w 808816"/>
                    <a:gd name="connsiteY4" fmla="*/ 21631 h 259594"/>
                    <a:gd name="connsiteX5" fmla="*/ 703638 w 808816"/>
                    <a:gd name="connsiteY5" fmla="*/ 24870 h 259594"/>
                    <a:gd name="connsiteX6" fmla="*/ 105277 w 808816"/>
                    <a:gd name="connsiteY6" fmla="*/ 24870 h 259594"/>
                    <a:gd name="connsiteX7" fmla="*/ 101848 w 808816"/>
                    <a:gd name="connsiteY7" fmla="*/ 21536 h 259594"/>
                    <a:gd name="connsiteX8" fmla="*/ 21533 w 808816"/>
                    <a:gd name="connsiteY8" fmla="*/ 12459 h 259594"/>
                    <a:gd name="connsiteX9" fmla="*/ 12456 w 808816"/>
                    <a:gd name="connsiteY9" fmla="*/ 92764 h 259594"/>
                    <a:gd name="connsiteX10" fmla="*/ 22124 w 808816"/>
                    <a:gd name="connsiteY10" fmla="*/ 102308 h 259594"/>
                    <a:gd name="connsiteX11" fmla="*/ 25648 w 808816"/>
                    <a:gd name="connsiteY11" fmla="*/ 105833 h 259594"/>
                    <a:gd name="connsiteX12" fmla="*/ 783267 w 808816"/>
                    <a:gd name="connsiteY12" fmla="*/ 105833 h 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816" h="259594">
                      <a:moveTo>
                        <a:pt x="783267" y="105833"/>
                      </a:moveTo>
                      <a:lnTo>
                        <a:pt x="786696" y="102404"/>
                      </a:lnTo>
                      <a:cubicBezTo>
                        <a:pt x="811632" y="83058"/>
                        <a:pt x="816166" y="47159"/>
                        <a:pt x="796821" y="22222"/>
                      </a:cubicBezTo>
                      <a:cubicBezTo>
                        <a:pt x="777476" y="-2724"/>
                        <a:pt x="741576" y="-7258"/>
                        <a:pt x="716639" y="12087"/>
                      </a:cubicBezTo>
                      <a:cubicBezTo>
                        <a:pt x="713048" y="14878"/>
                        <a:pt x="709800" y="18079"/>
                        <a:pt x="706971" y="21631"/>
                      </a:cubicBezTo>
                      <a:lnTo>
                        <a:pt x="703638" y="24870"/>
                      </a:lnTo>
                      <a:cubicBezTo>
                        <a:pt x="537036" y="186766"/>
                        <a:pt x="271879" y="186766"/>
                        <a:pt x="105277" y="24870"/>
                      </a:cubicBezTo>
                      <a:lnTo>
                        <a:pt x="101848" y="21536"/>
                      </a:lnTo>
                      <a:cubicBezTo>
                        <a:pt x="82179" y="-3152"/>
                        <a:pt x="46222" y="-7210"/>
                        <a:pt x="21533" y="12459"/>
                      </a:cubicBezTo>
                      <a:cubicBezTo>
                        <a:pt x="-3146" y="32128"/>
                        <a:pt x="-7213" y="68085"/>
                        <a:pt x="12456" y="92764"/>
                      </a:cubicBezTo>
                      <a:cubicBezTo>
                        <a:pt x="15294" y="96317"/>
                        <a:pt x="18533" y="99527"/>
                        <a:pt x="22124" y="102308"/>
                      </a:cubicBezTo>
                      <a:lnTo>
                        <a:pt x="25648" y="105833"/>
                      </a:lnTo>
                      <a:cubicBezTo>
                        <a:pt x="236579" y="310849"/>
                        <a:pt x="572335" y="310849"/>
                        <a:pt x="783267" y="1058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8" name="Freeform 57">
                  <a:extLst>
                    <a:ext uri="{FF2B5EF4-FFF2-40B4-BE49-F238E27FC236}">
                      <a16:creationId xmlns:a16="http://schemas.microsoft.com/office/drawing/2014/main" id="{22CD10A9-70F2-F385-8EBF-E1F416939EB7}"/>
                    </a:ext>
                  </a:extLst>
                </p:cNvPr>
                <p:cNvSpPr/>
                <p:nvPr/>
              </p:nvSpPr>
              <p:spPr>
                <a:xfrm>
                  <a:off x="12914921" y="1929142"/>
                  <a:ext cx="131695" cy="136302"/>
                </a:xfrm>
                <a:custGeom>
                  <a:avLst/>
                  <a:gdLst>
                    <a:gd name="connsiteX0" fmla="*/ 65865 w 131695"/>
                    <a:gd name="connsiteY0" fmla="*/ 136303 h 136302"/>
                    <a:gd name="connsiteX1" fmla="*/ 65865 w 131695"/>
                    <a:gd name="connsiteY1" fmla="*/ 0 h 136302"/>
                    <a:gd name="connsiteX2" fmla="*/ 65865 w 131695"/>
                    <a:gd name="connsiteY2" fmla="*/ 136303 h 136302"/>
                  </a:gdLst>
                  <a:ahLst/>
                  <a:cxnLst>
                    <a:cxn ang="0">
                      <a:pos x="connsiteX0" y="connsiteY0"/>
                    </a:cxn>
                    <a:cxn ang="0">
                      <a:pos x="connsiteX1" y="connsiteY1"/>
                    </a:cxn>
                    <a:cxn ang="0">
                      <a:pos x="connsiteX2" y="connsiteY2"/>
                    </a:cxn>
                  </a:cxnLst>
                  <a:rect l="l" t="t" r="r" b="b"/>
                  <a:pathLst>
                    <a:path w="131695" h="136302">
                      <a:moveTo>
                        <a:pt x="65865" y="136303"/>
                      </a:moveTo>
                      <a:cubicBezTo>
                        <a:pt x="153591" y="136303"/>
                        <a:pt x="153686" y="0"/>
                        <a:pt x="65865" y="0"/>
                      </a:cubicBezTo>
                      <a:cubicBezTo>
                        <a:pt x="-21955" y="0"/>
                        <a:pt x="-21955" y="136303"/>
                        <a:pt x="65865"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9" name="Freeform 58">
                  <a:extLst>
                    <a:ext uri="{FF2B5EF4-FFF2-40B4-BE49-F238E27FC236}">
                      <a16:creationId xmlns:a16="http://schemas.microsoft.com/office/drawing/2014/main" id="{2ABBF48F-F881-480C-7749-39BE89982F91}"/>
                    </a:ext>
                  </a:extLst>
                </p:cNvPr>
                <p:cNvSpPr/>
                <p:nvPr/>
              </p:nvSpPr>
              <p:spPr>
                <a:xfrm>
                  <a:off x="13748799" y="1929142"/>
                  <a:ext cx="131730" cy="136302"/>
                </a:xfrm>
                <a:custGeom>
                  <a:avLst/>
                  <a:gdLst>
                    <a:gd name="connsiteX0" fmla="*/ 65901 w 131730"/>
                    <a:gd name="connsiteY0" fmla="*/ 136303 h 136302"/>
                    <a:gd name="connsiteX1" fmla="*/ 65901 w 131730"/>
                    <a:gd name="connsiteY1" fmla="*/ 0 h 136302"/>
                    <a:gd name="connsiteX2" fmla="*/ 65901 w 131730"/>
                    <a:gd name="connsiteY2" fmla="*/ 136303 h 136302"/>
                  </a:gdLst>
                  <a:ahLst/>
                  <a:cxnLst>
                    <a:cxn ang="0">
                      <a:pos x="connsiteX0" y="connsiteY0"/>
                    </a:cxn>
                    <a:cxn ang="0">
                      <a:pos x="connsiteX1" y="connsiteY1"/>
                    </a:cxn>
                    <a:cxn ang="0">
                      <a:pos x="connsiteX2" y="connsiteY2"/>
                    </a:cxn>
                  </a:cxnLst>
                  <a:rect l="l" t="t" r="r" b="b"/>
                  <a:pathLst>
                    <a:path w="131730" h="136302">
                      <a:moveTo>
                        <a:pt x="65901" y="136303"/>
                      </a:moveTo>
                      <a:cubicBezTo>
                        <a:pt x="153626" y="136303"/>
                        <a:pt x="153721" y="0"/>
                        <a:pt x="65901" y="0"/>
                      </a:cubicBezTo>
                      <a:cubicBezTo>
                        <a:pt x="-21919" y="0"/>
                        <a:pt x="-22015"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pic>
          <p:nvPicPr>
            <p:cNvPr id="30" name="Graphic 29">
              <a:extLst>
                <a:ext uri="{FF2B5EF4-FFF2-40B4-BE49-F238E27FC236}">
                  <a16:creationId xmlns:a16="http://schemas.microsoft.com/office/drawing/2014/main" id="{EFB20671-1689-3497-C3D7-8A0ADD3DD3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657" y="1571866"/>
              <a:ext cx="536375" cy="536375"/>
            </a:xfrm>
            <a:prstGeom prst="rect">
              <a:avLst/>
            </a:prstGeom>
          </p:spPr>
        </p:pic>
      </p:grpSp>
      <p:grpSp>
        <p:nvGrpSpPr>
          <p:cNvPr id="35" name="Group 34">
            <a:extLst>
              <a:ext uri="{FF2B5EF4-FFF2-40B4-BE49-F238E27FC236}">
                <a16:creationId xmlns:a16="http://schemas.microsoft.com/office/drawing/2014/main" id="{49AFDF17-2B0A-ECB1-190A-3CABD656621A}"/>
              </a:ext>
              <a:ext uri="{C183D7F6-B498-43B3-948B-1728B52AA6E4}">
                <adec:decorative xmlns:adec="http://schemas.microsoft.com/office/drawing/2017/decorative" val="1"/>
              </a:ext>
            </a:extLst>
          </p:cNvPr>
          <p:cNvGrpSpPr/>
          <p:nvPr/>
        </p:nvGrpSpPr>
        <p:grpSpPr>
          <a:xfrm>
            <a:off x="8743296" y="1703636"/>
            <a:ext cx="822960" cy="822960"/>
            <a:chOff x="5316785" y="1592557"/>
            <a:chExt cx="1744133" cy="1744133"/>
          </a:xfrm>
        </p:grpSpPr>
        <p:sp>
          <p:nvSpPr>
            <p:cNvPr id="37" name="Oval 36">
              <a:extLst>
                <a:ext uri="{FF2B5EF4-FFF2-40B4-BE49-F238E27FC236}">
                  <a16:creationId xmlns:a16="http://schemas.microsoft.com/office/drawing/2014/main" id="{E069876D-D387-E43D-E6F8-B3A9353E6FB0}"/>
                </a:ext>
              </a:extLst>
            </p:cNvPr>
            <p:cNvSpPr/>
            <p:nvPr/>
          </p:nvSpPr>
          <p:spPr>
            <a:xfrm>
              <a:off x="5316785" y="1592557"/>
              <a:ext cx="1744133" cy="1744133"/>
            </a:xfrm>
            <a:prstGeom prst="ellipse">
              <a:avLst/>
            </a:prstGeom>
            <a:solidFill>
              <a:schemeClr val="bg1"/>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8" name="Group 37">
              <a:extLst>
                <a:ext uri="{FF2B5EF4-FFF2-40B4-BE49-F238E27FC236}">
                  <a16:creationId xmlns:a16="http://schemas.microsoft.com/office/drawing/2014/main" id="{B55D21BA-736A-6069-4807-0305402DB6E7}"/>
                </a:ext>
              </a:extLst>
            </p:cNvPr>
            <p:cNvGrpSpPr/>
            <p:nvPr/>
          </p:nvGrpSpPr>
          <p:grpSpPr>
            <a:xfrm>
              <a:off x="6073149" y="2243257"/>
              <a:ext cx="233040" cy="177079"/>
              <a:chOff x="12914921" y="1929142"/>
              <a:chExt cx="965608" cy="733738"/>
            </a:xfrm>
            <a:solidFill>
              <a:schemeClr val="bg1"/>
            </a:solidFill>
          </p:grpSpPr>
          <p:sp>
            <p:nvSpPr>
              <p:cNvPr id="39" name="Freeform 56">
                <a:extLst>
                  <a:ext uri="{FF2B5EF4-FFF2-40B4-BE49-F238E27FC236}">
                    <a16:creationId xmlns:a16="http://schemas.microsoft.com/office/drawing/2014/main" id="{D4B7112C-A40E-C06A-BAC0-64AF5BE7FDE4}"/>
                  </a:ext>
                </a:extLst>
              </p:cNvPr>
              <p:cNvSpPr/>
              <p:nvPr/>
            </p:nvSpPr>
            <p:spPr>
              <a:xfrm>
                <a:off x="12993333" y="2403286"/>
                <a:ext cx="808816" cy="259594"/>
              </a:xfrm>
              <a:custGeom>
                <a:avLst/>
                <a:gdLst>
                  <a:gd name="connsiteX0" fmla="*/ 783267 w 808816"/>
                  <a:gd name="connsiteY0" fmla="*/ 105833 h 259594"/>
                  <a:gd name="connsiteX1" fmla="*/ 786696 w 808816"/>
                  <a:gd name="connsiteY1" fmla="*/ 102404 h 259594"/>
                  <a:gd name="connsiteX2" fmla="*/ 796821 w 808816"/>
                  <a:gd name="connsiteY2" fmla="*/ 22222 h 259594"/>
                  <a:gd name="connsiteX3" fmla="*/ 716639 w 808816"/>
                  <a:gd name="connsiteY3" fmla="*/ 12087 h 259594"/>
                  <a:gd name="connsiteX4" fmla="*/ 706971 w 808816"/>
                  <a:gd name="connsiteY4" fmla="*/ 21631 h 259594"/>
                  <a:gd name="connsiteX5" fmla="*/ 703638 w 808816"/>
                  <a:gd name="connsiteY5" fmla="*/ 24870 h 259594"/>
                  <a:gd name="connsiteX6" fmla="*/ 105277 w 808816"/>
                  <a:gd name="connsiteY6" fmla="*/ 24870 h 259594"/>
                  <a:gd name="connsiteX7" fmla="*/ 101848 w 808816"/>
                  <a:gd name="connsiteY7" fmla="*/ 21536 h 259594"/>
                  <a:gd name="connsiteX8" fmla="*/ 21533 w 808816"/>
                  <a:gd name="connsiteY8" fmla="*/ 12459 h 259594"/>
                  <a:gd name="connsiteX9" fmla="*/ 12456 w 808816"/>
                  <a:gd name="connsiteY9" fmla="*/ 92764 h 259594"/>
                  <a:gd name="connsiteX10" fmla="*/ 22124 w 808816"/>
                  <a:gd name="connsiteY10" fmla="*/ 102308 h 259594"/>
                  <a:gd name="connsiteX11" fmla="*/ 25648 w 808816"/>
                  <a:gd name="connsiteY11" fmla="*/ 105833 h 259594"/>
                  <a:gd name="connsiteX12" fmla="*/ 783267 w 808816"/>
                  <a:gd name="connsiteY12" fmla="*/ 105833 h 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816" h="259594">
                    <a:moveTo>
                      <a:pt x="783267" y="105833"/>
                    </a:moveTo>
                    <a:lnTo>
                      <a:pt x="786696" y="102404"/>
                    </a:lnTo>
                    <a:cubicBezTo>
                      <a:pt x="811632" y="83058"/>
                      <a:pt x="816166" y="47159"/>
                      <a:pt x="796821" y="22222"/>
                    </a:cubicBezTo>
                    <a:cubicBezTo>
                      <a:pt x="777476" y="-2724"/>
                      <a:pt x="741576" y="-7258"/>
                      <a:pt x="716639" y="12087"/>
                    </a:cubicBezTo>
                    <a:cubicBezTo>
                      <a:pt x="713048" y="14878"/>
                      <a:pt x="709800" y="18079"/>
                      <a:pt x="706971" y="21631"/>
                    </a:cubicBezTo>
                    <a:lnTo>
                      <a:pt x="703638" y="24870"/>
                    </a:lnTo>
                    <a:cubicBezTo>
                      <a:pt x="537036" y="186766"/>
                      <a:pt x="271879" y="186766"/>
                      <a:pt x="105277" y="24870"/>
                    </a:cubicBezTo>
                    <a:lnTo>
                      <a:pt x="101848" y="21536"/>
                    </a:lnTo>
                    <a:cubicBezTo>
                      <a:pt x="82179" y="-3152"/>
                      <a:pt x="46222" y="-7210"/>
                      <a:pt x="21533" y="12459"/>
                    </a:cubicBezTo>
                    <a:cubicBezTo>
                      <a:pt x="-3146" y="32128"/>
                      <a:pt x="-7213" y="68085"/>
                      <a:pt x="12456" y="92764"/>
                    </a:cubicBezTo>
                    <a:cubicBezTo>
                      <a:pt x="15294" y="96317"/>
                      <a:pt x="18533" y="99527"/>
                      <a:pt x="22124" y="102308"/>
                    </a:cubicBezTo>
                    <a:lnTo>
                      <a:pt x="25648" y="105833"/>
                    </a:lnTo>
                    <a:cubicBezTo>
                      <a:pt x="236579" y="310849"/>
                      <a:pt x="572335" y="310849"/>
                      <a:pt x="783267" y="1058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0" name="Freeform 57">
                <a:extLst>
                  <a:ext uri="{FF2B5EF4-FFF2-40B4-BE49-F238E27FC236}">
                    <a16:creationId xmlns:a16="http://schemas.microsoft.com/office/drawing/2014/main" id="{AE1728B7-6247-8F18-F2B4-9FB52618D651}"/>
                  </a:ext>
                </a:extLst>
              </p:cNvPr>
              <p:cNvSpPr/>
              <p:nvPr/>
            </p:nvSpPr>
            <p:spPr>
              <a:xfrm>
                <a:off x="12914921" y="1929142"/>
                <a:ext cx="131695" cy="136302"/>
              </a:xfrm>
              <a:custGeom>
                <a:avLst/>
                <a:gdLst>
                  <a:gd name="connsiteX0" fmla="*/ 65865 w 131695"/>
                  <a:gd name="connsiteY0" fmla="*/ 136303 h 136302"/>
                  <a:gd name="connsiteX1" fmla="*/ 65865 w 131695"/>
                  <a:gd name="connsiteY1" fmla="*/ 0 h 136302"/>
                  <a:gd name="connsiteX2" fmla="*/ 65865 w 131695"/>
                  <a:gd name="connsiteY2" fmla="*/ 136303 h 136302"/>
                </a:gdLst>
                <a:ahLst/>
                <a:cxnLst>
                  <a:cxn ang="0">
                    <a:pos x="connsiteX0" y="connsiteY0"/>
                  </a:cxn>
                  <a:cxn ang="0">
                    <a:pos x="connsiteX1" y="connsiteY1"/>
                  </a:cxn>
                  <a:cxn ang="0">
                    <a:pos x="connsiteX2" y="connsiteY2"/>
                  </a:cxn>
                </a:cxnLst>
                <a:rect l="l" t="t" r="r" b="b"/>
                <a:pathLst>
                  <a:path w="131695" h="136302">
                    <a:moveTo>
                      <a:pt x="65865" y="136303"/>
                    </a:moveTo>
                    <a:cubicBezTo>
                      <a:pt x="153591" y="136303"/>
                      <a:pt x="153686" y="0"/>
                      <a:pt x="65865" y="0"/>
                    </a:cubicBezTo>
                    <a:cubicBezTo>
                      <a:pt x="-21955" y="0"/>
                      <a:pt x="-21955" y="136303"/>
                      <a:pt x="65865"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1" name="Freeform 58">
                <a:extLst>
                  <a:ext uri="{FF2B5EF4-FFF2-40B4-BE49-F238E27FC236}">
                    <a16:creationId xmlns:a16="http://schemas.microsoft.com/office/drawing/2014/main" id="{C5794DE7-CD25-5A36-FB97-8752AAB6E456}"/>
                  </a:ext>
                </a:extLst>
              </p:cNvPr>
              <p:cNvSpPr/>
              <p:nvPr/>
            </p:nvSpPr>
            <p:spPr>
              <a:xfrm>
                <a:off x="13748799" y="1929142"/>
                <a:ext cx="131730" cy="136302"/>
              </a:xfrm>
              <a:custGeom>
                <a:avLst/>
                <a:gdLst>
                  <a:gd name="connsiteX0" fmla="*/ 65901 w 131730"/>
                  <a:gd name="connsiteY0" fmla="*/ 136303 h 136302"/>
                  <a:gd name="connsiteX1" fmla="*/ 65901 w 131730"/>
                  <a:gd name="connsiteY1" fmla="*/ 0 h 136302"/>
                  <a:gd name="connsiteX2" fmla="*/ 65901 w 131730"/>
                  <a:gd name="connsiteY2" fmla="*/ 136303 h 136302"/>
                </a:gdLst>
                <a:ahLst/>
                <a:cxnLst>
                  <a:cxn ang="0">
                    <a:pos x="connsiteX0" y="connsiteY0"/>
                  </a:cxn>
                  <a:cxn ang="0">
                    <a:pos x="connsiteX1" y="connsiteY1"/>
                  </a:cxn>
                  <a:cxn ang="0">
                    <a:pos x="connsiteX2" y="connsiteY2"/>
                  </a:cxn>
                </a:cxnLst>
                <a:rect l="l" t="t" r="r" b="b"/>
                <a:pathLst>
                  <a:path w="131730" h="136302">
                    <a:moveTo>
                      <a:pt x="65901" y="136303"/>
                    </a:moveTo>
                    <a:cubicBezTo>
                      <a:pt x="153626" y="136303"/>
                      <a:pt x="153721" y="0"/>
                      <a:pt x="65901" y="0"/>
                    </a:cubicBezTo>
                    <a:cubicBezTo>
                      <a:pt x="-21919" y="0"/>
                      <a:pt x="-22015"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pic>
        <p:nvPicPr>
          <p:cNvPr id="42" name="Graphic 41">
            <a:extLst>
              <a:ext uri="{FF2B5EF4-FFF2-40B4-BE49-F238E27FC236}">
                <a16:creationId xmlns:a16="http://schemas.microsoft.com/office/drawing/2014/main" id="{2894B524-49E4-9604-CBD7-DB312A2C8E1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83951" y="1844291"/>
            <a:ext cx="541651" cy="541651"/>
          </a:xfrm>
          <a:prstGeom prst="rect">
            <a:avLst/>
          </a:prstGeom>
          <a:effectLst>
            <a:outerShdw blurRad="50800" dist="38100" dir="5400000" algn="t" rotWithShape="0">
              <a:prstClr val="black">
                <a:alpha val="40000"/>
              </a:prstClr>
            </a:outerShdw>
          </a:effectLst>
        </p:spPr>
      </p:pic>
      <p:grpSp>
        <p:nvGrpSpPr>
          <p:cNvPr id="10" name="Group 9">
            <a:extLst>
              <a:ext uri="{FF2B5EF4-FFF2-40B4-BE49-F238E27FC236}">
                <a16:creationId xmlns:a16="http://schemas.microsoft.com/office/drawing/2014/main" id="{34BF2090-E80B-F329-8894-D141143AFFD5}"/>
              </a:ext>
              <a:ext uri="{C183D7F6-B498-43B3-948B-1728B52AA6E4}">
                <adec:decorative xmlns:adec="http://schemas.microsoft.com/office/drawing/2017/decorative" val="1"/>
              </a:ext>
            </a:extLst>
          </p:cNvPr>
          <p:cNvGrpSpPr/>
          <p:nvPr/>
        </p:nvGrpSpPr>
        <p:grpSpPr>
          <a:xfrm>
            <a:off x="5819001" y="3218413"/>
            <a:ext cx="553998" cy="553998"/>
            <a:chOff x="5819001" y="2329772"/>
            <a:chExt cx="553998" cy="553998"/>
          </a:xfrm>
        </p:grpSpPr>
        <p:sp>
          <p:nvSpPr>
            <p:cNvPr id="4" name="Oval 3">
              <a:extLst>
                <a:ext uri="{FF2B5EF4-FFF2-40B4-BE49-F238E27FC236}">
                  <a16:creationId xmlns:a16="http://schemas.microsoft.com/office/drawing/2014/main" id="{BF6D9044-F891-A3DD-B8D1-A7828D5F5662}"/>
                </a:ext>
              </a:extLst>
            </p:cNvPr>
            <p:cNvSpPr/>
            <p:nvPr/>
          </p:nvSpPr>
          <p:spPr bwMode="auto">
            <a:xfrm>
              <a:off x="5819001" y="2329772"/>
              <a:ext cx="553998" cy="553998"/>
            </a:xfrm>
            <a:prstGeom prst="ellipse">
              <a:avLst/>
            </a:prstGeom>
            <a:gradFill>
              <a:gsLst>
                <a:gs pos="100000">
                  <a:srgbClr val="C03BC4"/>
                </a:gs>
                <a:gs pos="0">
                  <a:srgbClr val="0078D4"/>
                </a:gs>
              </a:gsLst>
              <a:lin ang="2700000" scaled="1"/>
            </a:gradFill>
            <a:ln w="12700">
              <a:no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err="1">
                <a:solidFill>
                  <a:prstClr val="white"/>
                </a:solidFill>
                <a:latin typeface="Aptos" panose="02110004020202020204"/>
              </a:endParaRPr>
            </a:p>
          </p:txBody>
        </p:sp>
        <p:sp>
          <p:nvSpPr>
            <p:cNvPr id="14" name="Freeform: Shape 12">
              <a:extLst>
                <a:ext uri="{FF2B5EF4-FFF2-40B4-BE49-F238E27FC236}">
                  <a16:creationId xmlns:a16="http://schemas.microsoft.com/office/drawing/2014/main" id="{5353834F-5913-87D4-0D16-9CEA6B80B310}"/>
                </a:ext>
              </a:extLst>
            </p:cNvPr>
            <p:cNvSpPr/>
            <p:nvPr/>
          </p:nvSpPr>
          <p:spPr>
            <a:xfrm>
              <a:off x="5932789" y="2438477"/>
              <a:ext cx="326422" cy="336588"/>
            </a:xfrm>
            <a:custGeom>
              <a:avLst/>
              <a:gdLst>
                <a:gd name="connsiteX0" fmla="*/ 168497 w 299751"/>
                <a:gd name="connsiteY0" fmla="*/ 0 h 309086"/>
                <a:gd name="connsiteX1" fmla="*/ 168497 w 299751"/>
                <a:gd name="connsiteY1" fmla="*/ 136493 h 309086"/>
                <a:gd name="connsiteX2" fmla="*/ 299752 w 299751"/>
                <a:gd name="connsiteY2" fmla="*/ 136493 h 309086"/>
                <a:gd name="connsiteX3" fmla="*/ 299752 w 299751"/>
                <a:gd name="connsiteY3" fmla="*/ 171355 h 309086"/>
                <a:gd name="connsiteX4" fmla="*/ 168497 w 299751"/>
                <a:gd name="connsiteY4" fmla="*/ 171355 h 309086"/>
                <a:gd name="connsiteX5" fmla="*/ 168497 w 299751"/>
                <a:gd name="connsiteY5" fmla="*/ 309086 h 309086"/>
                <a:gd name="connsiteX6" fmla="*/ 131350 w 299751"/>
                <a:gd name="connsiteY6" fmla="*/ 309086 h 309086"/>
                <a:gd name="connsiteX7" fmla="*/ 131350 w 299751"/>
                <a:gd name="connsiteY7" fmla="*/ 171355 h 309086"/>
                <a:gd name="connsiteX8" fmla="*/ 0 w 299751"/>
                <a:gd name="connsiteY8" fmla="*/ 171355 h 309086"/>
                <a:gd name="connsiteX9" fmla="*/ 0 w 299751"/>
                <a:gd name="connsiteY9" fmla="*/ 136493 h 309086"/>
                <a:gd name="connsiteX10" fmla="*/ 131350 w 299751"/>
                <a:gd name="connsiteY10" fmla="*/ 136493 h 309086"/>
                <a:gd name="connsiteX11" fmla="*/ 131350 w 299751"/>
                <a:gd name="connsiteY11" fmla="*/ 0 h 309086"/>
                <a:gd name="connsiteX12" fmla="*/ 168497 w 299751"/>
                <a:gd name="connsiteY12" fmla="*/ 0 h 30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751" h="309086">
                  <a:moveTo>
                    <a:pt x="168497" y="0"/>
                  </a:moveTo>
                  <a:lnTo>
                    <a:pt x="168497" y="136493"/>
                  </a:lnTo>
                  <a:lnTo>
                    <a:pt x="299752" y="136493"/>
                  </a:lnTo>
                  <a:lnTo>
                    <a:pt x="299752" y="171355"/>
                  </a:lnTo>
                  <a:lnTo>
                    <a:pt x="168497" y="171355"/>
                  </a:lnTo>
                  <a:lnTo>
                    <a:pt x="168497" y="309086"/>
                  </a:lnTo>
                  <a:lnTo>
                    <a:pt x="131350" y="309086"/>
                  </a:lnTo>
                  <a:lnTo>
                    <a:pt x="131350" y="171355"/>
                  </a:lnTo>
                  <a:lnTo>
                    <a:pt x="0" y="171355"/>
                  </a:lnTo>
                  <a:lnTo>
                    <a:pt x="0" y="136493"/>
                  </a:lnTo>
                  <a:lnTo>
                    <a:pt x="131350" y="136493"/>
                  </a:lnTo>
                  <a:lnTo>
                    <a:pt x="131350" y="0"/>
                  </a:lnTo>
                  <a:lnTo>
                    <a:pt x="16849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spTree>
    <p:extLst>
      <p:ext uri="{BB962C8B-B14F-4D97-AF65-F5344CB8AC3E}">
        <p14:creationId xmlns:p14="http://schemas.microsoft.com/office/powerpoint/2010/main" val="52680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SE4_Microsoft 365 Copilot Template">
  <a:themeElements>
    <a:clrScheme name="Custom 5">
      <a:dk1>
        <a:srgbClr val="000000"/>
      </a:dk1>
      <a:lt1>
        <a:srgbClr val="FFFFFF"/>
      </a:lt1>
      <a:dk2>
        <a:srgbClr val="000000"/>
      </a:dk2>
      <a:lt2>
        <a:srgbClr val="FFFFFF"/>
      </a:lt2>
      <a:accent1>
        <a:srgbClr val="374649"/>
      </a:accent1>
      <a:accent2>
        <a:srgbClr val="902C93"/>
      </a:accent2>
      <a:accent3>
        <a:srgbClr val="613BA1"/>
      </a:accent3>
      <a:accent4>
        <a:srgbClr val="2A446F"/>
      </a:accent4>
      <a:accent5>
        <a:srgbClr val="222043"/>
      </a:accent5>
      <a:accent6>
        <a:srgbClr val="0078D4"/>
      </a:accent6>
      <a:hlink>
        <a:srgbClr val="0078D4"/>
      </a:hlink>
      <a:folHlink>
        <a:srgbClr val="50E6FF"/>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37823CB9-DC0F-DE49-A7F7-325A4228CCF9}" vid="{6CB80000-F9EA-4D40-9817-2B5CD0D7D27D}"/>
    </a:ext>
  </a:extLst>
</a:theme>
</file>

<file path=ppt/theme/theme2.xml><?xml version="1.0" encoding="utf-8"?>
<a:theme xmlns:a="http://schemas.openxmlformats.org/drawingml/2006/main" name="FY26 BOM _1_ Microsoft 365 Copilot Template">
  <a:themeElements>
    <a:clrScheme name="Custom 5">
      <a:dk1>
        <a:srgbClr val="000000"/>
      </a:dk1>
      <a:lt1>
        <a:srgbClr val="FFFFFF"/>
      </a:lt1>
      <a:dk2>
        <a:srgbClr val="000000"/>
      </a:dk2>
      <a:lt2>
        <a:srgbClr val="FFFFFF"/>
      </a:lt2>
      <a:accent1>
        <a:srgbClr val="374649"/>
      </a:accent1>
      <a:accent2>
        <a:srgbClr val="902C93"/>
      </a:accent2>
      <a:accent3>
        <a:srgbClr val="613BA1"/>
      </a:accent3>
      <a:accent4>
        <a:srgbClr val="2A446F"/>
      </a:accent4>
      <a:accent5>
        <a:srgbClr val="222043"/>
      </a:accent5>
      <a:accent6>
        <a:srgbClr val="0078D4"/>
      </a:accent6>
      <a:hlink>
        <a:srgbClr val="0078D4"/>
      </a:hlink>
      <a:folHlink>
        <a:srgbClr val="50E6FF"/>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37823CB9-DC0F-DE49-A7F7-325A4228CCF9}" vid="{6CB80000-F9EA-4D40-9817-2B5CD0D7D27D}"/>
    </a:ext>
  </a:extLst>
</a:theme>
</file>

<file path=ppt/theme/theme3.xml><?xml version="1.0" encoding="utf-8"?>
<a:theme xmlns:a="http://schemas.openxmlformats.org/drawingml/2006/main" name="2_LIGHT MODE">
  <a:themeElements>
    <a:clrScheme name="BizApps &amp; Platform Board of Directors">
      <a:dk1>
        <a:srgbClr val="000000"/>
      </a:dk1>
      <a:lt1>
        <a:srgbClr val="FFFFFF"/>
      </a:lt1>
      <a:dk2>
        <a:srgbClr val="091F2E"/>
      </a:dk2>
      <a:lt2>
        <a:srgbClr val="FFF8F3"/>
      </a:lt2>
      <a:accent1>
        <a:srgbClr val="3399FF"/>
      </a:accent1>
      <a:accent2>
        <a:srgbClr val="E859E8"/>
      </a:accent2>
      <a:accent3>
        <a:srgbClr val="F8F8FA"/>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4.xml><?xml version="1.0" encoding="utf-8"?>
<a:theme xmlns:a="http://schemas.openxmlformats.org/drawingml/2006/main" name="6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5.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365 Copilot">
    <a:dk1>
      <a:srgbClr val="091F2C"/>
    </a:dk1>
    <a:lt1>
      <a:srgbClr val="FFFFFF"/>
    </a:lt1>
    <a:dk2>
      <a:srgbClr val="000000"/>
    </a:dk2>
    <a:lt2>
      <a:srgbClr val="FFF8F5"/>
    </a:lt2>
    <a:accent1>
      <a:srgbClr val="0078D4"/>
    </a:accent1>
    <a:accent2>
      <a:srgbClr val="C03BC4"/>
    </a:accent2>
    <a:accent3>
      <a:srgbClr val="FFA38B"/>
    </a:accent3>
    <a:accent4>
      <a:srgbClr val="8661C5"/>
    </a:accent4>
    <a:accent5>
      <a:srgbClr val="8DC8E8"/>
    </a:accent5>
    <a:accent6>
      <a:srgbClr val="FF5C39"/>
    </a:accent6>
    <a:hlink>
      <a:srgbClr val="0078D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Microsoft 365 Copilot">
    <a:dk1>
      <a:srgbClr val="091F2C"/>
    </a:dk1>
    <a:lt1>
      <a:srgbClr val="FFFFFF"/>
    </a:lt1>
    <a:dk2>
      <a:srgbClr val="000000"/>
    </a:dk2>
    <a:lt2>
      <a:srgbClr val="FFF8F5"/>
    </a:lt2>
    <a:accent1>
      <a:srgbClr val="0078D4"/>
    </a:accent1>
    <a:accent2>
      <a:srgbClr val="C03BC4"/>
    </a:accent2>
    <a:accent3>
      <a:srgbClr val="FFA38B"/>
    </a:accent3>
    <a:accent4>
      <a:srgbClr val="8661C5"/>
    </a:accent4>
    <a:accent5>
      <a:srgbClr val="8DC8E8"/>
    </a:accent5>
    <a:accent6>
      <a:srgbClr val="FF5C39"/>
    </a:accent6>
    <a:hlink>
      <a:srgbClr val="0078D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s xmlns="9241f294-8736-4346-8cf0-40a64cc879b1" xsi:nil="true"/>
    <_ip_UnifiedCompliancePolicyUIAction xmlns="http://schemas.microsoft.com/sharepoint/v3" xsi:nil="true"/>
    <TaxCatchAll xmlns="d99244cb-d150-49a5-9fe9-5396bfa5f8ed" xsi:nil="true"/>
    <Documentowner xmlns="9241f294-8736-4346-8cf0-40a64cc879b1">
      <UserInfo>
        <DisplayName/>
        <AccountId xsi:nil="true"/>
        <AccountType/>
      </UserInfo>
    </Documentowner>
    <Fiscalyear xmlns="9241f294-8736-4346-8cf0-40a64cc879b1" xsi:nil="true"/>
    <Category xmlns="9241f294-8736-4346-8cf0-40a64cc879b1" xsi:nil="true"/>
    <Team xmlns="9241f294-8736-4346-8cf0-40a64cc879b1" xsi:nil="true"/>
    <_ip_UnifiedCompliancePolicyProperties xmlns="http://schemas.microsoft.com/sharepoint/v3" xsi:nil="true"/>
    <Status xmlns="9241f294-8736-4346-8cf0-40a64cc879b1" xsi:nil="true"/>
    <lcf76f155ced4ddcb4097134ff3c332f xmlns="9241f294-8736-4346-8cf0-40a64cc879b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BB8D4A0B6C83344AD8943CD1087A6C3" ma:contentTypeVersion="24" ma:contentTypeDescription="Create a new document." ma:contentTypeScope="" ma:versionID="2cf9975437bb1e61eb759cf7a3fb5d2a">
  <xsd:schema xmlns:xsd="http://www.w3.org/2001/XMLSchema" xmlns:xs="http://www.w3.org/2001/XMLSchema" xmlns:p="http://schemas.microsoft.com/office/2006/metadata/properties" xmlns:ns1="http://schemas.microsoft.com/sharepoint/v3" xmlns:ns2="9241f294-8736-4346-8cf0-40a64cc879b1" xmlns:ns3="d99244cb-d150-49a5-9fe9-5396bfa5f8ed" targetNamespace="http://schemas.microsoft.com/office/2006/metadata/properties" ma:root="true" ma:fieldsID="457d42af45036bb9ecb58ad424db0419" ns1:_="" ns2:_="" ns3:_="">
    <xsd:import namespace="http://schemas.microsoft.com/sharepoint/v3"/>
    <xsd:import namespace="9241f294-8736-4346-8cf0-40a64cc879b1"/>
    <xsd:import namespace="d99244cb-d150-49a5-9fe9-5396bfa5f8ed"/>
    <xsd:element name="properties">
      <xsd:complexType>
        <xsd:sequence>
          <xsd:element name="documentManagement">
            <xsd:complexType>
              <xsd:all>
                <xsd:element ref="ns2:Status" minOccurs="0"/>
                <xsd:element ref="ns2:Team" minOccurs="0"/>
                <xsd:element ref="ns2:Fiscalyear" minOccurs="0"/>
                <xsd:element ref="ns2:Documentowner" minOccurs="0"/>
                <xsd:element ref="ns2:Notes"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Category"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DocTags"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41f294-8736-4346-8cf0-40a64cc879b1" elementFormDefault="qualified">
    <xsd:import namespace="http://schemas.microsoft.com/office/2006/documentManagement/types"/>
    <xsd:import namespace="http://schemas.microsoft.com/office/infopath/2007/PartnerControls"/>
    <xsd:element name="Status" ma:index="8" nillable="true" ma:displayName="Status" ma:format="Dropdown" ma:internalName="Status">
      <xsd:simpleType>
        <xsd:restriction base="dms:Choice">
          <xsd:enumeration value="Archived"/>
          <xsd:enumeration value="Planning"/>
          <xsd:enumeration value="WIP"/>
          <xsd:enumeration value="In review"/>
          <xsd:enumeration value="Completed"/>
          <xsd:enumeration value="Ongoing"/>
          <xsd:enumeration value="Expired"/>
        </xsd:restriction>
      </xsd:simpleType>
    </xsd:element>
    <xsd:element name="Team" ma:index="9" nillable="true" ma:displayName="Team" ma:format="Dropdown" ma:internalName="Team">
      <xsd:complexType>
        <xsd:complexContent>
          <xsd:extension base="dms:MultiChoice">
            <xsd:sequence>
              <xsd:element name="Value" maxOccurs="unbounded" minOccurs="0" nillable="true">
                <xsd:simpleType>
                  <xsd:restriction base="dms:Choice">
                    <xsd:enumeration value="Low Code &amp; Platform"/>
                    <xsd:enumeration value="PP Core"/>
                    <xsd:enumeration value="PP Growth"/>
                    <xsd:enumeration value="Copilot Studio"/>
                    <xsd:enumeration value="Copilot Platform"/>
                    <xsd:enumeration value="Power Apps"/>
                    <xsd:enumeration value="Power Automate"/>
                    <xsd:enumeration value="Power Pages"/>
                    <xsd:enumeration value="Leadership"/>
                  </xsd:restriction>
                </xsd:simpleType>
              </xsd:element>
            </xsd:sequence>
          </xsd:extension>
        </xsd:complexContent>
      </xsd:complexType>
    </xsd:element>
    <xsd:element name="Fiscalyear" ma:index="10" nillable="true" ma:displayName="Fiscal year" ma:format="Dropdown" ma:internalName="Fiscalyear">
      <xsd:simpleType>
        <xsd:restriction base="dms:Choice">
          <xsd:enumeration value="FY26"/>
          <xsd:enumeration value="FY25"/>
          <xsd:enumeration value="FY24"/>
          <xsd:enumeration value="All"/>
          <xsd:enumeration value="FY23"/>
          <xsd:enumeration value="FY22"/>
          <xsd:enumeration value="FY21"/>
          <xsd:enumeration value="FY20"/>
          <xsd:enumeration value="FY23"/>
        </xsd:restriction>
      </xsd:simpleType>
    </xsd:element>
    <xsd:element name="Documentowner" ma:index="11" nillable="true" ma:displayName="Owner" ma:format="Dropdown" ma:list="UserInfo" ma:SharePointGroup="0" ma:internalName="Document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Notes" ma:index="12" nillable="true" ma:displayName="Notes" ma:format="Dropdown" ma:internalName="Notes">
      <xsd:simpleType>
        <xsd:restriction base="dms:Note">
          <xsd:maxLength value="255"/>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Category" ma:index="19" nillable="true" ma:displayName="Category" ma:format="Dropdown" ma:internalName="Category">
      <xsd:simpleType>
        <xsd:restriction base="dms:Choice">
          <xsd:enumeration value="Analysts/research"/>
          <xsd:enumeration value="Brand"/>
          <xsd:enumeration value="Content/channels"/>
          <xsd:enumeration value="Events"/>
          <xsd:enumeration value="Field/partner"/>
          <xsd:enumeration value="Strategy &amp; planning"/>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DateTaken" ma:index="23" nillable="true" ma:displayName="MediaServiceDateTaken" ma:hidden="true" ma:indexed="true" ma:internalName="MediaServiceDateTaken"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ocTags" ma:index="28" nillable="true" ma:displayName="MediaServiceDocTags" ma:hidden="true" ma:internalName="MediaServiceDocTags" ma:readOnly="true">
      <xsd:simpleType>
        <xsd:restriction base="dms:Note"/>
      </xsd:simpleType>
    </xsd:element>
    <xsd:element name="MediaServiceBillingMetadata" ma:index="29" nillable="true" ma:displayName="MediaServiceBillingMetadata" ma:hidden="true" ma:internalName="MediaServiceBillingMetadata" ma:readOnly="true">
      <xsd:simpleType>
        <xsd:restriction base="dms:Text"/>
      </xsd:simpleType>
    </xsd:element>
    <xsd:element name="MediaServiceLocation" ma:index="3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9244cb-d150-49a5-9fe9-5396bfa5f8ed" elementFormDefault="qualified">
    <xsd:import namespace="http://schemas.microsoft.com/office/2006/documentManagement/types"/>
    <xsd:import namespace="http://schemas.microsoft.com/office/infopath/2007/PartnerControls"/>
    <xsd:element name="TaxCatchAll" ma:index="27" nillable="true" ma:displayName="Taxonomy Catch All Column" ma:hidden="true" ma:list="{b6a8886f-3adf-4033-911f-3234637105d5}" ma:internalName="TaxCatchAll" ma:showField="CatchAllData" ma:web="d99244cb-d150-49a5-9fe9-5396bfa5f8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046F45-5EB2-49BD-B11D-617B36EEBCA3}">
  <ds:schemaRefs>
    <ds:schemaRef ds:uri="http://schemas.microsoft.com/sharepoint/v3/contenttype/forms"/>
  </ds:schemaRefs>
</ds:datastoreItem>
</file>

<file path=customXml/itemProps2.xml><?xml version="1.0" encoding="utf-8"?>
<ds:datastoreItem xmlns:ds="http://schemas.openxmlformats.org/officeDocument/2006/customXml" ds:itemID="{D20A6425-33F7-46AF-BC49-F23E96F515F1}">
  <ds:schemaRefs>
    <ds:schemaRef ds:uri="9241f294-8736-4346-8cf0-40a64cc879b1"/>
    <ds:schemaRef ds:uri="d99244cb-d150-49a5-9fe9-5396bfa5f8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D82BE45-4B00-4E28-BC2F-17E73771E611}">
  <ds:schemaRefs>
    <ds:schemaRef ds:uri="9241f294-8736-4346-8cf0-40a64cc879b1"/>
    <ds:schemaRef ds:uri="d99244cb-d150-49a5-9fe9-5396bfa5f8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21</Notes>
  <HiddenSlides>0</HiddenSlides>
  <ScaleCrop>false</ScaleCrop>
  <HeadingPairs>
    <vt:vector size="4" baseType="variant">
      <vt:variant>
        <vt:lpstr>Theme</vt:lpstr>
      </vt:variant>
      <vt:variant>
        <vt:i4>5</vt:i4>
      </vt:variant>
      <vt:variant>
        <vt:lpstr>Slide Titles</vt:lpstr>
      </vt:variant>
      <vt:variant>
        <vt:i4>21</vt:i4>
      </vt:variant>
    </vt:vector>
  </HeadingPairs>
  <TitlesOfParts>
    <vt:vector size="26" baseType="lpstr">
      <vt:lpstr>USE4_Microsoft 365 Copilot Template</vt:lpstr>
      <vt:lpstr>FY26 BOM _1_ Microsoft 365 Copilot Template</vt:lpstr>
      <vt:lpstr>2_LIGHT MODE</vt:lpstr>
      <vt:lpstr>6_Power Platform Template</vt:lpstr>
      <vt:lpstr>Microsoft D365 template</vt:lpstr>
      <vt:lpstr>Solution play ITDM/BDM deck guidance</vt:lpstr>
      <vt:lpstr>Innovate with AI Apps and Agents</vt:lpstr>
      <vt:lpstr>AI is transforming</vt:lpstr>
      <vt:lpstr>Work is evolving—and so is teamwork.</vt:lpstr>
      <vt:lpstr>AI without strategy = AI without impact</vt:lpstr>
      <vt:lpstr>The AI challenge</vt:lpstr>
      <vt:lpstr>AI Success  </vt:lpstr>
      <vt:lpstr>Microsoft: Built to operationalize AI at scale</vt:lpstr>
      <vt:lpstr>Where AI meets execution</vt:lpstr>
      <vt:lpstr>Build intelligent applications with robust business logic</vt:lpstr>
      <vt:lpstr>Automate business processes with agents</vt:lpstr>
      <vt:lpstr>An intelligent assistant for every person</vt:lpstr>
      <vt:lpstr>Demo </vt:lpstr>
      <vt:lpstr>Implement AI with confidence, at scale</vt:lpstr>
      <vt:lpstr>Proven results with apps and agents in AI innovation</vt:lpstr>
      <vt:lpstr>97% slide</vt:lpstr>
      <vt:lpstr>From 70% failure to 10x impact: The AI-first shift</vt:lpstr>
      <vt:lpstr>Get started with AI and lead the transformation</vt:lpstr>
      <vt:lpstr>Thank you</vt:lpstr>
      <vt:lpstr>PACE for Power Platform </vt:lpstr>
      <vt:lpstr>Deployment Success Program (DSP)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Innovate with AI Apps and Agents</dc:title>
  <dc:creator>Ricardo Duncan</dc:creator>
  <cp:revision>4</cp:revision>
  <dcterms:created xsi:type="dcterms:W3CDTF">2025-06-27T19:27:43Z</dcterms:created>
  <dcterms:modified xsi:type="dcterms:W3CDTF">2025-07-10T20:03:30Z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0x010100BBB8D4A0B6C83344AD8943CD1087A6C3</vt:lpwstr>
  </property>
  <property fmtid="{D5CDD505-2E9C-101B-9397-08002B2CF9AE}" pid="3" name="MediaServiceImageTags">
    <vt:lpwstr/>
  </property>
</Properties>
</file>